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72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68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79238269744551E-2"/>
          <c:y val="0.12332953283065026"/>
          <c:w val="0.61999599008457273"/>
          <c:h val="0.52757202806669223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'Инвестиционный план'!$E$4:$E$9</c:f>
              <c:strCache>
                <c:ptCount val="6"/>
                <c:pt idx="0">
                  <c:v>Технологии</c:v>
                </c:pt>
                <c:pt idx="1">
                  <c:v>Закуп оргтехники и мебели</c:v>
                </c:pt>
                <c:pt idx="2">
                  <c:v>Закуп учебных и расходных материалов</c:v>
                </c:pt>
                <c:pt idx="3">
                  <c:v>Помещение</c:v>
                </c:pt>
                <c:pt idx="4">
                  <c:v>Реклама</c:v>
                </c:pt>
                <c:pt idx="5">
                  <c:v>Оборотные средства на первые 4 месяца</c:v>
                </c:pt>
              </c:strCache>
            </c:strRef>
          </c:cat>
          <c:val>
            <c:numRef>
              <c:f>'Инвестиционный план'!$F$4:$F$9</c:f>
              <c:numCache>
                <c:formatCode>0.0%</c:formatCode>
                <c:ptCount val="6"/>
                <c:pt idx="0">
                  <c:v>0.20212765957446821</c:v>
                </c:pt>
                <c:pt idx="1">
                  <c:v>0.15957446808510653</c:v>
                </c:pt>
                <c:pt idx="2">
                  <c:v>0.15957446808510653</c:v>
                </c:pt>
                <c:pt idx="3">
                  <c:v>0.19148936170212788</c:v>
                </c:pt>
                <c:pt idx="4">
                  <c:v>8.5106382978723555E-2</c:v>
                </c:pt>
                <c:pt idx="5">
                  <c:v>0.20212765957446821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824912510936129"/>
          <c:y val="0.13291406267626288"/>
          <c:w val="0.34002563915621659"/>
          <c:h val="0.45997845362452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9B55-A528-48BA-B119-2106BE19AF32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B695-D437-4A98-A8C3-A25EB53AA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177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9B55-A528-48BA-B119-2106BE19AF32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B695-D437-4A98-A8C3-A25EB53AA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841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9B55-A528-48BA-B119-2106BE19AF32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B695-D437-4A98-A8C3-A25EB53AA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76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9B55-A528-48BA-B119-2106BE19AF32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B695-D437-4A98-A8C3-A25EB53AA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592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9B55-A528-48BA-B119-2106BE19AF32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B695-D437-4A98-A8C3-A25EB53AA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54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9B55-A528-48BA-B119-2106BE19AF32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B695-D437-4A98-A8C3-A25EB53AA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282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9B55-A528-48BA-B119-2106BE19AF32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B695-D437-4A98-A8C3-A25EB53AA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213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9B55-A528-48BA-B119-2106BE19AF32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B695-D437-4A98-A8C3-A25EB53AA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319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9B55-A528-48BA-B119-2106BE19AF32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B695-D437-4A98-A8C3-A25EB53AA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394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9B55-A528-48BA-B119-2106BE19AF32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B695-D437-4A98-A8C3-A25EB53AA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744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9B55-A528-48BA-B119-2106BE19AF32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B695-D437-4A98-A8C3-A25EB53AA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842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29B55-A528-48BA-B119-2106BE19AF32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5B695-D437-4A98-A8C3-A25EB53AA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98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Admin\Desktop\ll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" y="1761127"/>
            <a:ext cx="11094720" cy="35338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1323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420624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C:\Users\Admin\Desktop\д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818" y="1417320"/>
            <a:ext cx="3437154" cy="1125220"/>
          </a:xfrm>
          <a:prstGeom prst="rect">
            <a:avLst/>
          </a:prstGeom>
          <a:noFill/>
        </p:spPr>
      </p:pic>
      <p:pic>
        <p:nvPicPr>
          <p:cNvPr id="10243" name="Picture 3" descr="C:\Users\Admin\Desktop\mone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635" y="4256087"/>
            <a:ext cx="2601913" cy="2601913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4587240" y="4389120"/>
            <a:ext cx="144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269480" y="4404360"/>
            <a:ext cx="144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360920" y="4709160"/>
            <a:ext cx="1258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15%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6217920" y="5273040"/>
            <a:ext cx="807720" cy="158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68440" y="5882640"/>
            <a:ext cx="3014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Инвестор получает долю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 15% компании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0424160" y="4389120"/>
            <a:ext cx="144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9144000" y="5273040"/>
            <a:ext cx="807720" cy="158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823960" y="4419600"/>
            <a:ext cx="1588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Выход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По желанию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7" name="Picture 3" descr="C:\Users\Admin\Desktop\tactics-pattern.pn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10447226" y="5897880"/>
            <a:ext cx="1444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 продажа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своей доли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881360" y="4617720"/>
            <a:ext cx="5533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Р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911840" y="5181601"/>
            <a:ext cx="36576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432742"/>
              </p:ext>
            </p:extLst>
          </p:nvPr>
        </p:nvGraphicFramePr>
        <p:xfrm>
          <a:off x="4617720" y="247696"/>
          <a:ext cx="7223760" cy="4087427"/>
        </p:xfrm>
        <a:graphic>
          <a:graphicData uri="http://schemas.openxmlformats.org/drawingml/2006/table">
            <a:tbl>
              <a:tblPr/>
              <a:tblGrid>
                <a:gridCol w="402259"/>
                <a:gridCol w="5282261"/>
                <a:gridCol w="1539240"/>
              </a:tblGrid>
              <a:tr h="6812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 показателя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Значение показателя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6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Горизонт расчета проекта, мес.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6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Объем вложенного капитала в проект (LDC), тыс. рублей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1 880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6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Объем выручки за период проекта (SP), тыс. рублей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10 841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6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Чистая прибыль за период проекта, тыс. рублей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3 592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6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Ставка дисконтирования (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DR),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6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Чистый приведенный доход (NPV), тыс. рублей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6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Рентабельность вложенного капитала (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ROI)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6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Внутренняя норма рентабельности (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IRR)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6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Срок окупаемости (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PBP), </a:t>
                      </a: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мес.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6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Дисконтированный срок окупаемости (DPBP), мес.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526280" y="5821680"/>
            <a:ext cx="1502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Возврат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инвестиций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794234" y="5073134"/>
            <a:ext cx="10631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мес.</a:t>
            </a:r>
            <a:endParaRPr lang="ru-RU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4800600" y="4495801"/>
            <a:ext cx="88678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14</a:t>
            </a:r>
          </a:p>
          <a:p>
            <a:pPr algn="ctr"/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38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0"/>
            <a:ext cx="420624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 descr="C:\Users\Admin\Desktop\tactics-pattern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4343400" y="2651760"/>
            <a:ext cx="8336280" cy="3764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Проект выходит в прибыль с 5 месяца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Возврат инвестиций с 5 месяца по 14-й месяц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15 % с чистой прибыли с 14-го месяца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Чистая среднемесячная прибыль 454 тыс.р.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прибыль инвестора 68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тыс.р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в месяц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За 18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мес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возврат инвестиций и прибыль 334 тыс.р.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За 24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мес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возврат инвестиций и прибыль 835 тыс.р.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Выход инвестора: продажа 15 % доли в компании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338" name="Picture 2" descr="C:\Users\Admin\Desktop\coi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96240" y="3688080"/>
            <a:ext cx="2601912" cy="2601912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9343395" y="471844"/>
            <a:ext cx="2680094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66 абонементов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по </a:t>
            </a:r>
            <a:r>
              <a:rPr lang="ru-RU" b="1" dirty="0" smtClean="0">
                <a:solidFill>
                  <a:srgbClr val="002060"/>
                </a:solidFill>
              </a:rPr>
              <a:t>8 занятий;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28 абонементов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по </a:t>
            </a:r>
            <a:r>
              <a:rPr lang="ru-RU" b="1" dirty="0" smtClean="0">
                <a:solidFill>
                  <a:srgbClr val="002060"/>
                </a:solidFill>
              </a:rPr>
              <a:t>4 занятия;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71637" y="348734"/>
            <a:ext cx="4603248" cy="132343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ТОЧКА </a:t>
            </a:r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БЕЗУБЫТОЧНОСТИ</a:t>
            </a:r>
            <a:r>
              <a:rPr lang="ru-RU" sz="4000" b="1" dirty="0" smtClean="0">
                <a:solidFill>
                  <a:schemeClr val="bg1"/>
                </a:solidFill>
              </a:rPr>
              <a:t>: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31" name="Picture 2" descr="C:\Users\Admin\Desktop\д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818" y="1417320"/>
            <a:ext cx="3437154" cy="1125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6643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4495800" y="-137160"/>
            <a:ext cx="7696200" cy="6995160"/>
          </a:xfrm>
          <a:custGeom>
            <a:avLst/>
            <a:gdLst>
              <a:gd name="connsiteX0" fmla="*/ 0 w 7193280"/>
              <a:gd name="connsiteY0" fmla="*/ 0 h 7040880"/>
              <a:gd name="connsiteX1" fmla="*/ 7193280 w 7193280"/>
              <a:gd name="connsiteY1" fmla="*/ 0 h 7040880"/>
              <a:gd name="connsiteX2" fmla="*/ 7193280 w 7193280"/>
              <a:gd name="connsiteY2" fmla="*/ 7040880 h 7040880"/>
              <a:gd name="connsiteX3" fmla="*/ 0 w 7193280"/>
              <a:gd name="connsiteY3" fmla="*/ 7040880 h 7040880"/>
              <a:gd name="connsiteX4" fmla="*/ 0 w 7193280"/>
              <a:gd name="connsiteY4" fmla="*/ 0 h 7040880"/>
              <a:gd name="connsiteX0" fmla="*/ 1457729 w 7193280"/>
              <a:gd name="connsiteY0" fmla="*/ 198120 h 7040880"/>
              <a:gd name="connsiteX1" fmla="*/ 7193280 w 7193280"/>
              <a:gd name="connsiteY1" fmla="*/ 0 h 7040880"/>
              <a:gd name="connsiteX2" fmla="*/ 7193280 w 7193280"/>
              <a:gd name="connsiteY2" fmla="*/ 7040880 h 7040880"/>
              <a:gd name="connsiteX3" fmla="*/ 0 w 7193280"/>
              <a:gd name="connsiteY3" fmla="*/ 7040880 h 7040880"/>
              <a:gd name="connsiteX4" fmla="*/ 1457729 w 7193280"/>
              <a:gd name="connsiteY4" fmla="*/ 198120 h 7040880"/>
              <a:gd name="connsiteX0" fmla="*/ 1457729 w 7193280"/>
              <a:gd name="connsiteY0" fmla="*/ 15240 h 6858000"/>
              <a:gd name="connsiteX1" fmla="*/ 7193280 w 7193280"/>
              <a:gd name="connsiteY1" fmla="*/ 0 h 6858000"/>
              <a:gd name="connsiteX2" fmla="*/ 7193280 w 7193280"/>
              <a:gd name="connsiteY2" fmla="*/ 6858000 h 6858000"/>
              <a:gd name="connsiteX3" fmla="*/ 0 w 7193280"/>
              <a:gd name="connsiteY3" fmla="*/ 6858000 h 6858000"/>
              <a:gd name="connsiteX4" fmla="*/ 1457729 w 7193280"/>
              <a:gd name="connsiteY4" fmla="*/ 15240 h 6858000"/>
              <a:gd name="connsiteX0" fmla="*/ 1457729 w 7193280"/>
              <a:gd name="connsiteY0" fmla="*/ 206969 h 6858000"/>
              <a:gd name="connsiteX1" fmla="*/ 7193280 w 7193280"/>
              <a:gd name="connsiteY1" fmla="*/ 0 h 6858000"/>
              <a:gd name="connsiteX2" fmla="*/ 7193280 w 7193280"/>
              <a:gd name="connsiteY2" fmla="*/ 6858000 h 6858000"/>
              <a:gd name="connsiteX3" fmla="*/ 0 w 7193280"/>
              <a:gd name="connsiteY3" fmla="*/ 6858000 h 6858000"/>
              <a:gd name="connsiteX4" fmla="*/ 1457729 w 7193280"/>
              <a:gd name="connsiteY4" fmla="*/ 206969 h 6858000"/>
              <a:gd name="connsiteX0" fmla="*/ 1457729 w 7193280"/>
              <a:gd name="connsiteY0" fmla="*/ 0 h 6651031"/>
              <a:gd name="connsiteX1" fmla="*/ 7193280 w 7193280"/>
              <a:gd name="connsiteY1" fmla="*/ 73250 h 6651031"/>
              <a:gd name="connsiteX2" fmla="*/ 7193280 w 7193280"/>
              <a:gd name="connsiteY2" fmla="*/ 6651031 h 6651031"/>
              <a:gd name="connsiteX3" fmla="*/ 0 w 7193280"/>
              <a:gd name="connsiteY3" fmla="*/ 6651031 h 6651031"/>
              <a:gd name="connsiteX4" fmla="*/ 1457729 w 7193280"/>
              <a:gd name="connsiteY4" fmla="*/ 0 h 6651031"/>
              <a:gd name="connsiteX0" fmla="*/ 1457729 w 7193280"/>
              <a:gd name="connsiteY0" fmla="*/ 0 h 6651031"/>
              <a:gd name="connsiteX1" fmla="*/ 7193280 w 7193280"/>
              <a:gd name="connsiteY1" fmla="*/ 73250 h 6651031"/>
              <a:gd name="connsiteX2" fmla="*/ 7193280 w 7193280"/>
              <a:gd name="connsiteY2" fmla="*/ 6651031 h 6651031"/>
              <a:gd name="connsiteX3" fmla="*/ 0 w 7193280"/>
              <a:gd name="connsiteY3" fmla="*/ 6651031 h 6651031"/>
              <a:gd name="connsiteX4" fmla="*/ 1457729 w 7193280"/>
              <a:gd name="connsiteY4" fmla="*/ 0 h 6651031"/>
              <a:gd name="connsiteX0" fmla="*/ 1457729 w 7193280"/>
              <a:gd name="connsiteY0" fmla="*/ 118479 h 6769510"/>
              <a:gd name="connsiteX1" fmla="*/ 7193280 w 7193280"/>
              <a:gd name="connsiteY1" fmla="*/ 0 h 6769510"/>
              <a:gd name="connsiteX2" fmla="*/ 7193280 w 7193280"/>
              <a:gd name="connsiteY2" fmla="*/ 6769510 h 6769510"/>
              <a:gd name="connsiteX3" fmla="*/ 0 w 7193280"/>
              <a:gd name="connsiteY3" fmla="*/ 6769510 h 6769510"/>
              <a:gd name="connsiteX4" fmla="*/ 1457729 w 7193280"/>
              <a:gd name="connsiteY4" fmla="*/ 118479 h 676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3280" h="6769510">
                <a:moveTo>
                  <a:pt x="1457729" y="118479"/>
                </a:moveTo>
                <a:lnTo>
                  <a:pt x="7193280" y="0"/>
                </a:lnTo>
                <a:lnTo>
                  <a:pt x="7193280" y="6769510"/>
                </a:lnTo>
                <a:lnTo>
                  <a:pt x="0" y="6769510"/>
                </a:lnTo>
                <a:lnTo>
                  <a:pt x="1457729" y="118479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 descr="C:\Users\Admin\Desktop\tactics-pattern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1" name="Picture 3" descr="C:\Users\Admin\Desktop\P8_ru_stickers_18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" y="2520696"/>
            <a:ext cx="4337304" cy="4337304"/>
          </a:xfrm>
          <a:prstGeom prst="rect">
            <a:avLst/>
          </a:prstGeom>
          <a:noFill/>
        </p:spPr>
      </p:pic>
      <p:pic>
        <p:nvPicPr>
          <p:cNvPr id="13" name="Picture 4" descr="C:\Users\Admin\Desktop\л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1639" y="518161"/>
            <a:ext cx="9060327" cy="1787060"/>
          </a:xfrm>
          <a:prstGeom prst="rect">
            <a:avLst/>
          </a:prstGeom>
          <a:noFill/>
        </p:spPr>
      </p:pic>
      <p:pic>
        <p:nvPicPr>
          <p:cNvPr id="14" name="Picture 5" descr="C:\Users\Admin\Desktop\р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64985" y="2910840"/>
            <a:ext cx="3880445" cy="362521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70754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420624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C:\Users\Admin\Desktop\к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260" y="1325880"/>
            <a:ext cx="3678410" cy="508000"/>
          </a:xfrm>
          <a:prstGeom prst="rect">
            <a:avLst/>
          </a:prstGeom>
          <a:noFill/>
        </p:spPr>
      </p:pic>
      <p:pic>
        <p:nvPicPr>
          <p:cNvPr id="12" name="Picture 3" descr="C:\Users\Admin\Desktop\tactics-pattern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498080" y="1767840"/>
            <a:ext cx="7071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err="1" smtClean="0">
                <a:solidFill>
                  <a:schemeClr val="accent1">
                    <a:lumMod val="50000"/>
                  </a:schemeClr>
                </a:solidFill>
              </a:rPr>
              <a:t>Изуграфова</a:t>
            </a:r>
            <a:endParaRPr lang="ru-RU" sz="5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Елена</a:t>
            </a:r>
            <a:endParaRPr lang="ru-RU" sz="5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98080" y="3474720"/>
            <a:ext cx="489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Тел.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+7 (950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) 48-41-666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291" name="Picture 3" descr="C:\Users\Admin\Desktop\male-contact-image-on-mobile-phone-scree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7" y="3276600"/>
            <a:ext cx="3024505" cy="302450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498080" y="400812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vk.com/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izugrafova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294" name="Picture 6" descr="C:\Users\Admin\Desktop\x4ERxk-33UU.jpg"/>
          <p:cNvPicPr>
            <a:picLocks noChangeAspect="1" noChangeArrowheads="1"/>
          </p:cNvPicPr>
          <p:nvPr/>
        </p:nvPicPr>
        <p:blipFill>
          <a:blip r:embed="rId5"/>
          <a:srcRect l="54085" t="15693" r="18359" b="55329"/>
          <a:stretch>
            <a:fillRect/>
          </a:stretch>
        </p:blipFill>
        <p:spPr bwMode="auto">
          <a:xfrm flipH="1">
            <a:off x="4511040" y="1783080"/>
            <a:ext cx="2811452" cy="29565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67071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C:\Users\Admin\Desktop\tactics-pattern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-228600"/>
            <a:ext cx="12192000" cy="7086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63040" y="1280160"/>
            <a:ext cx="94183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0" b="1" dirty="0" smtClean="0">
                <a:solidFill>
                  <a:schemeClr val="bg1"/>
                </a:solidFill>
              </a:rPr>
              <a:t>Спасибо за внимание</a:t>
            </a:r>
            <a:endParaRPr lang="ru-RU" sz="15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9425" y="5061397"/>
            <a:ext cx="6614375" cy="117197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20624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Admin\Desktop\tactics-pattern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074" name="Picture 2" descr="C:\Users\Admin\Desktop\ка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560" y="783336"/>
            <a:ext cx="3982701" cy="1616074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8" y="2958580"/>
            <a:ext cx="4915264" cy="32898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638199" y="2475323"/>
            <a:ext cx="5931793" cy="19389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Робототехника для детей </a:t>
            </a:r>
            <a:r>
              <a:rPr lang="ru-RU" sz="2400" dirty="0" smtClean="0">
                <a:solidFill>
                  <a:schemeClr val="bg1"/>
                </a:solidFill>
              </a:rPr>
              <a:t>— это новый способ увлечь ребёнка вне школы, раскрыть его творческие способности и помочь ему в изучении школьных дисциплин.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92479" y="783336"/>
            <a:ext cx="5931793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Детская робототехника сейчас</a:t>
            </a:r>
            <a:r>
              <a:rPr lang="ru-RU" sz="2400" dirty="0" smtClean="0">
                <a:solidFill>
                  <a:schemeClr val="bg1"/>
                </a:solidFill>
              </a:rPr>
              <a:t> - это самое инновационное и популярное направление в дополнительном образовании.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7" name="Picture 5" descr="C:\Users\Admin\Desktop\imgSec0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318" y="4297247"/>
            <a:ext cx="4571682" cy="28969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0079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Admin\Desktop\tactics-pattern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20624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Picture 3" descr="C:\Users\Admin\Desktop\tactics-pattern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098" name="Picture 2" descr="C:\Users\Admin\Desktop\рын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262" y="1139952"/>
            <a:ext cx="3198973" cy="1718374"/>
          </a:xfrm>
          <a:prstGeom prst="rect">
            <a:avLst/>
          </a:prstGeom>
          <a:noFill/>
        </p:spPr>
      </p:pic>
      <p:pic>
        <p:nvPicPr>
          <p:cNvPr id="4099" name="Picture 3" descr="C:\Users\Admin\Desktop\school-backpac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8788" y="3779520"/>
            <a:ext cx="1276985" cy="127698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827264" y="5215128"/>
            <a:ext cx="11948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54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школы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802368" y="5215128"/>
            <a:ext cx="14630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27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частных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40808" y="5138928"/>
            <a:ext cx="21153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55 </a:t>
            </a:r>
          </a:p>
          <a:p>
            <a:pPr algn="ctr"/>
            <a:r>
              <a:rPr lang="ru-RU" b="1" dirty="0" smtClean="0"/>
              <a:t>детских садов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63440" y="1334869"/>
            <a:ext cx="24231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90 000</a:t>
            </a:r>
          </a:p>
          <a:p>
            <a:pPr algn="ctr"/>
            <a:r>
              <a:rPr lang="ru-RU" b="1" dirty="0" smtClean="0"/>
              <a:t>(школьников)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84008" y="381000"/>
            <a:ext cx="31668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11 500 </a:t>
            </a:r>
            <a:r>
              <a:rPr lang="ru-RU" b="1" dirty="0" smtClean="0"/>
              <a:t>(первоклассники)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84008" y="1670149"/>
            <a:ext cx="3761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52 000</a:t>
            </a:r>
          </a:p>
          <a:p>
            <a:r>
              <a:rPr lang="ru-RU" b="1" dirty="0" smtClean="0"/>
              <a:t>(дети, посещающие </a:t>
            </a:r>
            <a:br>
              <a:rPr lang="ru-RU" b="1" dirty="0" smtClean="0"/>
            </a:br>
            <a:r>
              <a:rPr lang="ru-RU" b="1" dirty="0" smtClean="0"/>
              <a:t>дош</a:t>
            </a:r>
            <a:r>
              <a:rPr lang="ru-RU" b="1" dirty="0" smtClean="0"/>
              <a:t>кольные</a:t>
            </a:r>
            <a:r>
              <a:rPr lang="ru-RU" b="1" dirty="0" smtClean="0"/>
              <a:t> учреждения)</a:t>
            </a:r>
            <a:endParaRPr lang="ru-RU" b="1" dirty="0"/>
          </a:p>
        </p:txBody>
      </p:sp>
      <p:pic>
        <p:nvPicPr>
          <p:cNvPr id="4100" name="Picture 4" descr="C:\Users\Admin\Desktop\boo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55088" y="3779520"/>
            <a:ext cx="1278000" cy="1278000"/>
          </a:xfrm>
          <a:prstGeom prst="rect">
            <a:avLst/>
          </a:prstGeom>
          <a:noFill/>
        </p:spPr>
      </p:pic>
      <p:pic>
        <p:nvPicPr>
          <p:cNvPr id="4101" name="Picture 5" descr="C:\Users\Admin\Desktop\childre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5487" y="3870960"/>
            <a:ext cx="1278000" cy="1278000"/>
          </a:xfrm>
          <a:prstGeom prst="rect">
            <a:avLst/>
          </a:prstGeom>
          <a:noFill/>
        </p:spPr>
      </p:pic>
      <p:pic>
        <p:nvPicPr>
          <p:cNvPr id="4102" name="Picture 6" descr="C:\Users\Admin\Desktop\student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15447" y="609599"/>
            <a:ext cx="797673" cy="797673"/>
          </a:xfrm>
          <a:prstGeom prst="rect">
            <a:avLst/>
          </a:prstGeom>
          <a:noFill/>
        </p:spPr>
      </p:pic>
      <p:pic>
        <p:nvPicPr>
          <p:cNvPr id="4103" name="Picture 7" descr="C:\Users\Admin\Desktop\student (1)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25047" y="609600"/>
            <a:ext cx="797673" cy="797673"/>
          </a:xfrm>
          <a:prstGeom prst="rect">
            <a:avLst/>
          </a:prstGeom>
          <a:noFill/>
        </p:spPr>
      </p:pic>
      <p:sp>
        <p:nvSpPr>
          <p:cNvPr id="43" name="Прямоугольник 42"/>
          <p:cNvSpPr/>
          <p:nvPr/>
        </p:nvSpPr>
        <p:spPr>
          <a:xfrm>
            <a:off x="7223760" y="472440"/>
            <a:ext cx="91440" cy="2636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4" name="Picture 8" descr="C:\Users\Admin\Desktop\network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7767" y="3667647"/>
            <a:ext cx="2601186" cy="2601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7308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Конкуренты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420624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7720" y="5943600"/>
            <a:ext cx="7254240" cy="68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200" dirty="0" smtClean="0"/>
              <a:t>Список конкурентов:  ЦМИТ </a:t>
            </a:r>
            <a:r>
              <a:rPr lang="ru-RU" sz="1200" dirty="0" err="1" smtClean="0"/>
              <a:t>ФабЛаб</a:t>
            </a:r>
            <a:r>
              <a:rPr lang="ru-RU" sz="1200" dirty="0" smtClean="0"/>
              <a:t> </a:t>
            </a:r>
            <a:r>
              <a:rPr lang="ru-RU" sz="1200" dirty="0" err="1" smtClean="0"/>
              <a:t>ТюмГУ</a:t>
            </a:r>
            <a:r>
              <a:rPr lang="ru-RU" sz="1200" dirty="0" smtClean="0"/>
              <a:t>(1 филиал)</a:t>
            </a:r>
            <a:r>
              <a:rPr lang="en-US" sz="1200" dirty="0" smtClean="0"/>
              <a:t>; </a:t>
            </a:r>
            <a:r>
              <a:rPr lang="ru-RU" sz="1200" dirty="0" smtClean="0"/>
              <a:t>Лига роботов</a:t>
            </a:r>
            <a:r>
              <a:rPr lang="en-US" sz="1200" dirty="0" smtClean="0"/>
              <a:t> (</a:t>
            </a:r>
            <a:r>
              <a:rPr lang="ru-RU" sz="1200" dirty="0" smtClean="0"/>
              <a:t>4 филиала</a:t>
            </a:r>
            <a:r>
              <a:rPr lang="en-US" sz="1200" dirty="0" smtClean="0"/>
              <a:t>); </a:t>
            </a:r>
            <a:r>
              <a:rPr lang="ru-RU" sz="1200" dirty="0" smtClean="0"/>
              <a:t>Школа моделизма и робототехники StartJunior72</a:t>
            </a:r>
            <a:r>
              <a:rPr lang="en-US" sz="1200" dirty="0" smtClean="0"/>
              <a:t> (</a:t>
            </a:r>
            <a:r>
              <a:rPr lang="ru-RU" sz="1200" dirty="0" smtClean="0"/>
              <a:t>1 филиал</a:t>
            </a:r>
            <a:r>
              <a:rPr lang="en-US" sz="1200" dirty="0" smtClean="0"/>
              <a:t>); </a:t>
            </a:r>
            <a:r>
              <a:rPr lang="ru-RU" sz="1200" dirty="0" smtClean="0"/>
              <a:t>Школа конструирования</a:t>
            </a:r>
            <a:r>
              <a:rPr lang="en-US" sz="1200" dirty="0" smtClean="0"/>
              <a:t> </a:t>
            </a:r>
            <a:r>
              <a:rPr lang="ru-RU" sz="1200" dirty="0" smtClean="0"/>
              <a:t>LEGO </a:t>
            </a:r>
            <a:r>
              <a:rPr lang="ru-RU" sz="1200" dirty="0" err="1" smtClean="0"/>
              <a:t>Education</a:t>
            </a:r>
            <a:r>
              <a:rPr lang="ru-RU" sz="1200" dirty="0" smtClean="0"/>
              <a:t> </a:t>
            </a:r>
            <a:r>
              <a:rPr lang="en-US" sz="1200" dirty="0" smtClean="0"/>
              <a:t>(</a:t>
            </a:r>
            <a:r>
              <a:rPr lang="ru-RU" sz="1200" dirty="0" smtClean="0"/>
              <a:t>1 филиал</a:t>
            </a:r>
            <a:r>
              <a:rPr lang="en-US" sz="1200" dirty="0" smtClean="0"/>
              <a:t>); </a:t>
            </a:r>
            <a:r>
              <a:rPr lang="ru-RU" sz="1200" dirty="0" err="1" smtClean="0"/>
              <a:t>Роботрек</a:t>
            </a:r>
            <a:r>
              <a:rPr lang="ru-RU" sz="1200" dirty="0" smtClean="0"/>
              <a:t> детский клуб робототехники </a:t>
            </a:r>
            <a:r>
              <a:rPr lang="en-US" sz="1200" dirty="0" smtClean="0"/>
              <a:t>(</a:t>
            </a:r>
            <a:r>
              <a:rPr lang="ru-RU" sz="1200" dirty="0" smtClean="0"/>
              <a:t>2 филиала</a:t>
            </a:r>
            <a:r>
              <a:rPr lang="en-US" sz="1200" dirty="0" smtClean="0"/>
              <a:t>); </a:t>
            </a:r>
            <a:r>
              <a:rPr lang="ru-RU" sz="1200" dirty="0" err="1" smtClean="0"/>
              <a:t>Кванториум</a:t>
            </a:r>
            <a:r>
              <a:rPr lang="ru-RU" sz="1200" dirty="0" smtClean="0"/>
              <a:t> детский технопарк</a:t>
            </a:r>
            <a:r>
              <a:rPr lang="en-US" sz="1200" dirty="0" smtClean="0"/>
              <a:t>(</a:t>
            </a:r>
            <a:r>
              <a:rPr lang="ru-RU" sz="1200" dirty="0" smtClean="0"/>
              <a:t>1 филиал</a:t>
            </a:r>
            <a:r>
              <a:rPr lang="en-US" sz="1200" dirty="0" smtClean="0"/>
              <a:t>)</a:t>
            </a:r>
            <a:endParaRPr lang="ru-RU" sz="1200" dirty="0" smtClean="0"/>
          </a:p>
        </p:txBody>
      </p:sp>
      <p:pic>
        <p:nvPicPr>
          <p:cNvPr id="5122" name="Picture 2" descr="C:\Users\Admin\Desktop\п1р.pn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522" y="1219200"/>
            <a:ext cx="3773783" cy="1113790"/>
          </a:xfrm>
          <a:prstGeom prst="rect">
            <a:avLst/>
          </a:prstGeom>
          <a:noFill/>
        </p:spPr>
      </p:pic>
      <p:pic>
        <p:nvPicPr>
          <p:cNvPr id="5123" name="Picture 3" descr="C:\Users\Admin\Desktop\cityscap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3487" y="3667647"/>
            <a:ext cx="2601186" cy="2601186"/>
          </a:xfrm>
          <a:prstGeom prst="rect">
            <a:avLst/>
          </a:prstGeom>
          <a:noFill/>
        </p:spPr>
      </p:pic>
      <p:pic>
        <p:nvPicPr>
          <p:cNvPr id="9" name="Picture 3" descr="C:\Users\Admin\Desktop\tactics-pattern.pn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11702" y="-17172"/>
            <a:ext cx="12192000" cy="6858000"/>
          </a:xfrm>
          <a:prstGeom prst="rect">
            <a:avLst/>
          </a:prstGeom>
          <a:noFill/>
        </p:spPr>
      </p:pic>
      <p:pic>
        <p:nvPicPr>
          <p:cNvPr id="5124" name="Picture 4" descr="C:\Users\Admin\Desktop\г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6810" y="777240"/>
            <a:ext cx="7653270" cy="4434840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14" y="1167705"/>
            <a:ext cx="3802447" cy="108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2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420624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3" descr="C:\Users\Admin\Desktop\tactics-pattern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6147" name="Picture 3" descr="C:\Users\Admin\Desktop\об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116" y="1005840"/>
            <a:ext cx="1119505" cy="1119504"/>
          </a:xfrm>
          <a:prstGeom prst="rect">
            <a:avLst/>
          </a:prstGeom>
          <a:noFill/>
        </p:spPr>
      </p:pic>
      <p:pic>
        <p:nvPicPr>
          <p:cNvPr id="6148" name="Picture 4" descr="C:\Users\Admin\Desktop\professo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116" y="883920"/>
            <a:ext cx="1317625" cy="131762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343400" y="2194560"/>
            <a:ext cx="23774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Дипломированные педагоги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812280" y="2225040"/>
            <a:ext cx="2545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Индивидуальная программа обучения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94520" y="2225040"/>
            <a:ext cx="2697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Специализированное оборудование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80560" y="5455920"/>
            <a:ext cx="237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Хорошая подготовка к школе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12280" y="5455920"/>
            <a:ext cx="237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Удобное расположение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52560" y="5455920"/>
            <a:ext cx="31394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Углубленное предметное обучение в игровой форме</a:t>
            </a:r>
          </a:p>
          <a:p>
            <a:endParaRPr lang="ru-RU" dirty="0"/>
          </a:p>
        </p:txBody>
      </p:sp>
      <p:pic>
        <p:nvPicPr>
          <p:cNvPr id="6149" name="Picture 5" descr="C:\Users\Admin\Desktop\schoo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1721" y="4009073"/>
            <a:ext cx="1407160" cy="1407160"/>
          </a:xfrm>
          <a:prstGeom prst="rect">
            <a:avLst/>
          </a:prstGeom>
          <a:noFill/>
        </p:spPr>
      </p:pic>
      <p:pic>
        <p:nvPicPr>
          <p:cNvPr id="6150" name="Picture 6" descr="C:\Users\Admin\Desktop\block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54274" y="4236720"/>
            <a:ext cx="1255394" cy="1255394"/>
          </a:xfrm>
          <a:prstGeom prst="rect">
            <a:avLst/>
          </a:prstGeom>
          <a:noFill/>
        </p:spPr>
      </p:pic>
      <p:pic>
        <p:nvPicPr>
          <p:cNvPr id="6151" name="Picture 7" descr="C:\Users\Admin\Desktop\product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297478" y="1112519"/>
            <a:ext cx="1028065" cy="1028065"/>
          </a:xfrm>
          <a:prstGeom prst="rect">
            <a:avLst/>
          </a:prstGeom>
          <a:noFill/>
        </p:spPr>
      </p:pic>
      <p:pic>
        <p:nvPicPr>
          <p:cNvPr id="6152" name="Picture 8" descr="C:\Users\Admin\Desktop\map-location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63155" y="4253866"/>
            <a:ext cx="1177925" cy="1177924"/>
          </a:xfrm>
          <a:prstGeom prst="rect">
            <a:avLst/>
          </a:prstGeom>
          <a:noFill/>
        </p:spPr>
      </p:pic>
      <p:pic>
        <p:nvPicPr>
          <p:cNvPr id="6153" name="Picture 9" descr="C:\Users\Admin\Desktop\ll1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1127760"/>
            <a:ext cx="3640696" cy="1514792"/>
          </a:xfrm>
          <a:prstGeom prst="rect">
            <a:avLst/>
          </a:prstGeom>
          <a:noFill/>
        </p:spPr>
      </p:pic>
      <p:sp>
        <p:nvSpPr>
          <p:cNvPr id="25" name="Овал 24"/>
          <p:cNvSpPr/>
          <p:nvPr/>
        </p:nvSpPr>
        <p:spPr>
          <a:xfrm>
            <a:off x="289560" y="6096000"/>
            <a:ext cx="3657600" cy="4419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 descr="C:\Users\Admin\Desktop\д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2255519" y="3825240"/>
            <a:ext cx="1731010" cy="2468880"/>
          </a:xfrm>
          <a:prstGeom prst="rect">
            <a:avLst/>
          </a:prstGeom>
          <a:noFill/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30" y="3733801"/>
            <a:ext cx="1998307" cy="26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88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420624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Admin\Desktop\ко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670" y="1851025"/>
            <a:ext cx="3505200" cy="625475"/>
          </a:xfrm>
          <a:prstGeom prst="rect">
            <a:avLst/>
          </a:prstGeom>
          <a:noFill/>
        </p:spPr>
      </p:pic>
      <p:pic>
        <p:nvPicPr>
          <p:cNvPr id="2051" name="Picture 3" descr="C:\Users\Admin\Desktop\work-tea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120" y="4063683"/>
            <a:ext cx="2601913" cy="2601912"/>
          </a:xfrm>
          <a:prstGeom prst="rect">
            <a:avLst/>
          </a:prstGeom>
          <a:noFill/>
        </p:spPr>
      </p:pic>
      <p:pic>
        <p:nvPicPr>
          <p:cNvPr id="17" name="Picture 3" descr="C:\Users\Admin\Desktop\tactics-pattern.pn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052" name="Picture 4" descr="C:\Users\Admin\Desktop\avata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0736" y="624840"/>
            <a:ext cx="1440001" cy="144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537960" y="975360"/>
            <a:ext cx="52882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Директор </a:t>
            </a:r>
            <a:br>
              <a:rPr lang="ru-RU" sz="1400" dirty="0" smtClean="0"/>
            </a:br>
            <a:r>
              <a:rPr lang="ru-RU" sz="1400" dirty="0" smtClean="0"/>
              <a:t>Опыт ведения бизнеса 16 лет</a:t>
            </a:r>
            <a:br>
              <a:rPr lang="ru-RU" sz="1400" dirty="0" smtClean="0"/>
            </a:br>
            <a:r>
              <a:rPr lang="ru-RU" sz="1400" dirty="0" smtClean="0"/>
              <a:t>Основатель </a:t>
            </a:r>
            <a:r>
              <a:rPr lang="ru-RU" sz="1400" dirty="0" smtClean="0"/>
              <a:t>творческого объединения </a:t>
            </a:r>
            <a:r>
              <a:rPr lang="en-US" sz="1400" dirty="0" smtClean="0"/>
              <a:t>Freedom club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Основатель </a:t>
            </a:r>
            <a:r>
              <a:rPr lang="ru-RU" sz="1400" dirty="0" smtClean="0"/>
              <a:t>продюсерского центра </a:t>
            </a:r>
            <a:r>
              <a:rPr lang="en-US" sz="1400" dirty="0" err="1" smtClean="0"/>
              <a:t>Kacheli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Было </a:t>
            </a:r>
            <a:r>
              <a:rPr lang="ru-RU" sz="1400" dirty="0" smtClean="0"/>
              <a:t>организовано 757 мероприятий</a:t>
            </a:r>
            <a:br>
              <a:rPr lang="ru-RU" sz="1400" dirty="0" smtClean="0"/>
            </a:br>
            <a:r>
              <a:rPr lang="ru-RU" sz="1400" dirty="0" smtClean="0"/>
              <a:t>Руководитель </a:t>
            </a:r>
            <a:r>
              <a:rPr lang="ru-RU" sz="1400" dirty="0" smtClean="0"/>
              <a:t>региональной выездной диагностики ЦМХГ Визус-1.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492240" y="533400"/>
            <a:ext cx="2941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Изуграфова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Елена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2240" y="2423160"/>
            <a:ext cx="2941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Ульман Игорь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92240" y="4541520"/>
            <a:ext cx="4632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Педагоги и административный персонал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37960" y="2834640"/>
            <a:ext cx="5288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Руководитель отдела маркетинга</a:t>
            </a:r>
            <a:br>
              <a:rPr lang="ru-RU" sz="1400" dirty="0" smtClean="0"/>
            </a:br>
            <a:r>
              <a:rPr lang="ru-RU" sz="1400" dirty="0" smtClean="0"/>
              <a:t>Опыт в рекламе более 10 лет</a:t>
            </a:r>
            <a:br>
              <a:rPr lang="ru-RU" sz="1400" dirty="0" smtClean="0"/>
            </a:br>
            <a:r>
              <a:rPr lang="ru-RU" sz="1400" dirty="0" smtClean="0"/>
              <a:t>Педагог </a:t>
            </a:r>
            <a:r>
              <a:rPr lang="ru-RU" sz="1400" dirty="0" smtClean="0"/>
              <a:t>дополнительного образования в сфере веб-разработки</a:t>
            </a:r>
            <a:br>
              <a:rPr lang="ru-RU" sz="1400" dirty="0" smtClean="0"/>
            </a:br>
            <a:r>
              <a:rPr lang="ru-RU" sz="1400" dirty="0" smtClean="0"/>
              <a:t>Работает </a:t>
            </a:r>
            <a:r>
              <a:rPr lang="ru-RU" sz="1400" dirty="0" smtClean="0"/>
              <a:t>с такими проектами, как Университет Синергия, Межд.институт красоты </a:t>
            </a:r>
            <a:r>
              <a:rPr lang="ru-RU" sz="1400" dirty="0" err="1" smtClean="0"/>
              <a:t>Евростар</a:t>
            </a:r>
            <a:r>
              <a:rPr lang="ru-RU" sz="1400" dirty="0" smtClean="0"/>
              <a:t>, Компания </a:t>
            </a:r>
            <a:r>
              <a:rPr lang="ru-RU" sz="1400" dirty="0" err="1" smtClean="0"/>
              <a:t>Симаргл</a:t>
            </a:r>
            <a:endParaRPr lang="en-US" sz="1400" dirty="0" smtClean="0"/>
          </a:p>
          <a:p>
            <a:r>
              <a:rPr lang="ru-RU" sz="1400" dirty="0" smtClean="0"/>
              <a:t>Авангард завод каменных плит.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37960" y="5364480"/>
            <a:ext cx="5288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400" dirty="0"/>
              <a:t>В</a:t>
            </a:r>
            <a:r>
              <a:rPr lang="ru-RU" sz="1400" dirty="0" smtClean="0"/>
              <a:t>ыпускники </a:t>
            </a:r>
            <a:r>
              <a:rPr lang="ru-RU" sz="1400" dirty="0" smtClean="0"/>
              <a:t>технических </a:t>
            </a:r>
            <a:r>
              <a:rPr lang="ru-RU" sz="1400" dirty="0" smtClean="0"/>
              <a:t>вузов</a:t>
            </a:r>
          </a:p>
          <a:p>
            <a:pPr>
              <a:buNone/>
            </a:pPr>
            <a:r>
              <a:rPr lang="ru-RU" sz="1400" dirty="0"/>
              <a:t>С</a:t>
            </a:r>
            <a:r>
              <a:rPr lang="ru-RU" sz="1400" dirty="0" smtClean="0"/>
              <a:t>пециализированное </a:t>
            </a:r>
            <a:r>
              <a:rPr lang="ru-RU" sz="1400" dirty="0" smtClean="0"/>
              <a:t>обучение </a:t>
            </a:r>
            <a:endParaRPr lang="ru-RU" sz="1400" dirty="0" smtClean="0"/>
          </a:p>
          <a:p>
            <a:pPr>
              <a:buNone/>
            </a:pPr>
            <a:r>
              <a:rPr lang="ru-RU" sz="1400" dirty="0"/>
              <a:t>О</a:t>
            </a:r>
            <a:r>
              <a:rPr lang="ru-RU" sz="1400" dirty="0" smtClean="0"/>
              <a:t>пыт </a:t>
            </a:r>
            <a:r>
              <a:rPr lang="ru-RU" sz="1400" dirty="0" smtClean="0"/>
              <a:t>работы с детьми в сфере дополнительного образования и досуга.</a:t>
            </a:r>
          </a:p>
        </p:txBody>
      </p:sp>
      <p:pic>
        <p:nvPicPr>
          <p:cNvPr id="2053" name="Picture 5" descr="C:\Users\Admin\Desktop\teacher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10736" y="2565559"/>
            <a:ext cx="1439999" cy="1440000"/>
          </a:xfrm>
          <a:prstGeom prst="rect">
            <a:avLst/>
          </a:prstGeom>
          <a:noFill/>
        </p:spPr>
      </p:pic>
      <p:pic>
        <p:nvPicPr>
          <p:cNvPr id="2054" name="Picture 6" descr="C:\Users\Admin\Desktop\university-lectur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10736" y="4506278"/>
            <a:ext cx="1440001" cy="14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5594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13720" y="-1862455"/>
            <a:ext cx="10515600" cy="435133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420624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Users\Admin\Desktop\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3741957" cy="1042988"/>
          </a:xfrm>
          <a:prstGeom prst="rect">
            <a:avLst/>
          </a:prstGeom>
          <a:noFill/>
        </p:spPr>
      </p:pic>
      <p:pic>
        <p:nvPicPr>
          <p:cNvPr id="7171" name="Picture 3" descr="C:\Users\Admin\Desktop\coi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960" y="3866198"/>
            <a:ext cx="2601913" cy="2601912"/>
          </a:xfrm>
          <a:prstGeom prst="rect">
            <a:avLst/>
          </a:prstGeom>
          <a:noFill/>
        </p:spPr>
      </p:pic>
      <p:pic>
        <p:nvPicPr>
          <p:cNvPr id="19" name="Picture 3" descr="C:\Users\Admin\Desktop\tactics-pattern.pn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7172" name="Picture 4" descr="C:\Users\Admin\Desktop\ticket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6480" y="533400"/>
            <a:ext cx="1440000" cy="144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39640" y="2011680"/>
            <a:ext cx="2987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Продажа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абонементов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70520" y="563880"/>
            <a:ext cx="3688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4 занятия- 2500 р.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8 занятия- 4200 р.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85760" y="1950720"/>
            <a:ext cx="4206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1 год- 120 чел/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мес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, 436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тыс.р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2 год- 240 чел/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мес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, 930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тыс.р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23760" y="472440"/>
            <a:ext cx="91440" cy="2636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3" name="Picture 5" descr="C:\Users\Admin\Desktop\tent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66998" y="3703320"/>
            <a:ext cx="1080000" cy="1080000"/>
          </a:xfrm>
          <a:prstGeom prst="rect">
            <a:avLst/>
          </a:prstGeom>
          <a:noFill/>
        </p:spPr>
      </p:pic>
      <p:pic>
        <p:nvPicPr>
          <p:cNvPr id="7174" name="Picture 6" descr="C:\Users\Admin\Desktop\rabbit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99363" y="3703320"/>
            <a:ext cx="1080000" cy="1080000"/>
          </a:xfrm>
          <a:prstGeom prst="rect">
            <a:avLst/>
          </a:prstGeom>
          <a:noFill/>
        </p:spPr>
      </p:pic>
      <p:pic>
        <p:nvPicPr>
          <p:cNvPr id="7175" name="Picture 7" descr="C:\Users\Admin\Desktop\recommended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13680" y="3703320"/>
            <a:ext cx="1080000" cy="1080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736080" y="5065097"/>
            <a:ext cx="2849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Проведение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корп. мероприятий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(шоу роботов) для взрослых- 1 час/7000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р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8640" y="5065097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Проведение мастер-классов 1000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р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/чел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94520" y="5065097"/>
            <a:ext cx="2834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Площадка для дневного лагеря- 15000/14 дней,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группа из 15 детей</a:t>
            </a:r>
          </a:p>
        </p:txBody>
      </p:sp>
    </p:spTree>
    <p:extLst>
      <p:ext uri="{BB962C8B-B14F-4D97-AF65-F5344CB8AC3E}">
        <p14:creationId xmlns:p14="http://schemas.microsoft.com/office/powerpoint/2010/main" val="2660614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6293" y="4591532"/>
            <a:ext cx="4031087" cy="538336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20624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3" descr="C:\Users\Admin\Desktop\tactics-pattern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8194" name="Picture 2" descr="C:\Users\Admin\Desktop\с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635" y="1003935"/>
            <a:ext cx="3200400" cy="1374775"/>
          </a:xfrm>
          <a:prstGeom prst="rect">
            <a:avLst/>
          </a:prstGeom>
          <a:noFill/>
        </p:spPr>
      </p:pic>
      <p:pic>
        <p:nvPicPr>
          <p:cNvPr id="8195" name="Picture 3" descr="C:\Users\Admin\Desktop\managem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323" y="3866515"/>
            <a:ext cx="2601912" cy="260191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770120" y="274320"/>
            <a:ext cx="7071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Проведены социологические исследования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(Участвовало более 900 респондентов.  Робототехника запросы по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Вордстат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Яндекс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1700 в месяц, популярность 150 %)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4800600"/>
            <a:ext cx="2274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Подготовлена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фин.модель проекта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56120" y="5867400"/>
            <a:ext cx="1956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Имеется готовый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учебный план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74480" y="4800600"/>
            <a:ext cx="2298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Разработана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рекламная стратегия</a:t>
            </a:r>
          </a:p>
        </p:txBody>
      </p:sp>
      <p:pic>
        <p:nvPicPr>
          <p:cNvPr id="8196" name="Picture 4" descr="C:\Users\Admin\Desktop\projec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84442" y="5029604"/>
            <a:ext cx="828270" cy="828269"/>
          </a:xfrm>
          <a:prstGeom prst="rect">
            <a:avLst/>
          </a:prstGeom>
          <a:noFill/>
        </p:spPr>
      </p:pic>
      <p:pic>
        <p:nvPicPr>
          <p:cNvPr id="8197" name="Picture 5" descr="C:\Users\Admin\Desktop\financ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3674" y="5565818"/>
            <a:ext cx="886416" cy="886416"/>
          </a:xfrm>
          <a:prstGeom prst="rect">
            <a:avLst/>
          </a:prstGeom>
          <a:noFill/>
        </p:spPr>
      </p:pic>
      <p:pic>
        <p:nvPicPr>
          <p:cNvPr id="8198" name="Picture 6" descr="C:\Users\Admin\Desktop\targeting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79319" y="5532120"/>
            <a:ext cx="1036320" cy="1036320"/>
          </a:xfrm>
          <a:prstGeom prst="rect">
            <a:avLst/>
          </a:prstGeom>
          <a:noFill/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68"/>
          <a:stretch>
            <a:fillRect/>
          </a:stretch>
        </p:blipFill>
        <p:spPr>
          <a:xfrm>
            <a:off x="4665295" y="1465967"/>
            <a:ext cx="6840906" cy="89623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9" t="38191" r="1754" b="5118"/>
          <a:stretch>
            <a:fillRect/>
          </a:stretch>
        </p:blipFill>
        <p:spPr>
          <a:xfrm>
            <a:off x="5486400" y="2468880"/>
            <a:ext cx="5443648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8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420624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C:\Users\Admin\Desktop\и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424" y="1569720"/>
            <a:ext cx="3724682" cy="495618"/>
          </a:xfrm>
          <a:prstGeom prst="rect">
            <a:avLst/>
          </a:prstGeom>
          <a:noFill/>
        </p:spPr>
      </p:pic>
      <p:pic>
        <p:nvPicPr>
          <p:cNvPr id="9219" name="Picture 3" descr="C:\Users\Admin\Desktop\investmen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0" y="2981960"/>
            <a:ext cx="2601913" cy="2601913"/>
          </a:xfrm>
          <a:prstGeom prst="rect">
            <a:avLst/>
          </a:prstGeom>
          <a:noFill/>
        </p:spPr>
      </p:pic>
      <p:pic>
        <p:nvPicPr>
          <p:cNvPr id="15" name="Picture 3" descr="C:\Users\Admin\Desktop\tactics-pattern.pn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4491216"/>
              </p:ext>
            </p:extLst>
          </p:nvPr>
        </p:nvGraphicFramePr>
        <p:xfrm>
          <a:off x="3962400" y="0"/>
          <a:ext cx="8229600" cy="531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Объект 2"/>
          <p:cNvSpPr>
            <a:spLocks noGrp="1"/>
          </p:cNvSpPr>
          <p:nvPr>
            <p:ph idx="1"/>
          </p:nvPr>
        </p:nvSpPr>
        <p:spPr>
          <a:xfrm>
            <a:off x="8487648" y="4293244"/>
            <a:ext cx="3704352" cy="256475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Помещение 360 тыс.р.</a:t>
            </a:r>
          </a:p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Реклама 160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тыс.р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Оборотные средства 380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тыс.р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69680" y="5608320"/>
            <a:ext cx="2736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Сумма инвестиций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14368" y="5989319"/>
            <a:ext cx="2766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1 880 000 руб.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708128" y="4293244"/>
            <a:ext cx="3704352" cy="2564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Технологии 380 тыс.р.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Оргтехника и мебель 300 тыс.р.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Учебные материалы 300 тыс.р.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643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2022</TotalTime>
  <Words>425</Words>
  <Application>Microsoft Office PowerPoint</Application>
  <PresentationFormat>Широкоэкранный</PresentationFormat>
  <Paragraphs>124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Конкуренты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РОБОТОТЕХНИКИ И МОДЕЛИЗМА</dc:title>
  <dc:creator>Козловы</dc:creator>
  <cp:lastModifiedBy>Козловы</cp:lastModifiedBy>
  <cp:revision>110</cp:revision>
  <dcterms:created xsi:type="dcterms:W3CDTF">2018-05-05T06:27:55Z</dcterms:created>
  <dcterms:modified xsi:type="dcterms:W3CDTF">2018-05-10T11:39:34Z</dcterms:modified>
</cp:coreProperties>
</file>