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6" r:id="rId3"/>
    <p:sldId id="259" r:id="rId4"/>
    <p:sldId id="265" r:id="rId5"/>
    <p:sldId id="260" r:id="rId6"/>
    <p:sldId id="266" r:id="rId7"/>
    <p:sldId id="261" r:id="rId8"/>
    <p:sldId id="262" r:id="rId9"/>
    <p:sldId id="264" r:id="rId10"/>
    <p:sldId id="263" r:id="rId11"/>
  </p:sldIdLst>
  <p:sldSz cx="12601575" cy="7921625"/>
  <p:notesSz cx="6858000" cy="9144000"/>
  <p:defaultTextStyle>
    <a:defPPr>
      <a:defRPr lang="ru-RU"/>
    </a:defPPr>
    <a:lvl1pPr marL="0" algn="l" defTabSz="106971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4855" algn="l" defTabSz="106971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69711" algn="l" defTabSz="106971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4565" algn="l" defTabSz="106971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39421" algn="l" defTabSz="106971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74275" algn="l" defTabSz="106971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09131" algn="l" defTabSz="106971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43986" algn="l" defTabSz="106971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78841" algn="l" defTabSz="106971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828" y="-96"/>
      </p:cViewPr>
      <p:guideLst>
        <p:guide orient="horz" pos="2495"/>
        <p:guide pos="39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5123" y="2460845"/>
            <a:ext cx="10711341" cy="169801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0240" y="4488923"/>
            <a:ext cx="8821103" cy="2024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4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9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9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3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78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E0F0-5BE0-4C5C-94F2-E55F562238ED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EF57-CCEF-4900-851E-9AC0D58A0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79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E0F0-5BE0-4C5C-94F2-E55F562238ED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EF57-CCEF-4900-851E-9AC0D58A0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485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36145" y="317236"/>
            <a:ext cx="2835354" cy="675905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0082" y="317236"/>
            <a:ext cx="8296037" cy="675905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E0F0-5BE0-4C5C-94F2-E55F562238ED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EF57-CCEF-4900-851E-9AC0D58A0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30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E0F0-5BE0-4C5C-94F2-E55F562238ED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EF57-CCEF-4900-851E-9AC0D58A0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17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5444" y="5090381"/>
            <a:ext cx="10711341" cy="1573323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5444" y="3357527"/>
            <a:ext cx="10711341" cy="1732855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485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6971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4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394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742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09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439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788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E0F0-5BE0-4C5C-94F2-E55F562238ED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EF57-CCEF-4900-851E-9AC0D58A0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960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0081" y="1848383"/>
            <a:ext cx="5565696" cy="5227906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5801" y="1848383"/>
            <a:ext cx="5565696" cy="5227906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E0F0-5BE0-4C5C-94F2-E55F562238ED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EF57-CCEF-4900-851E-9AC0D58A0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63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080" y="1773198"/>
            <a:ext cx="5567884" cy="73898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855" indent="0">
              <a:buNone/>
              <a:defRPr sz="2300" b="1"/>
            </a:lvl2pPr>
            <a:lvl3pPr marL="1069711" indent="0">
              <a:buNone/>
              <a:defRPr sz="2100" b="1"/>
            </a:lvl3pPr>
            <a:lvl4pPr marL="1604565" indent="0">
              <a:buNone/>
              <a:defRPr sz="1900" b="1"/>
            </a:lvl4pPr>
            <a:lvl5pPr marL="2139421" indent="0">
              <a:buNone/>
              <a:defRPr sz="1900" b="1"/>
            </a:lvl5pPr>
            <a:lvl6pPr marL="2674275" indent="0">
              <a:buNone/>
              <a:defRPr sz="1900" b="1"/>
            </a:lvl6pPr>
            <a:lvl7pPr marL="3209131" indent="0">
              <a:buNone/>
              <a:defRPr sz="1900" b="1"/>
            </a:lvl7pPr>
            <a:lvl8pPr marL="3743986" indent="0">
              <a:buNone/>
              <a:defRPr sz="1900" b="1"/>
            </a:lvl8pPr>
            <a:lvl9pPr marL="4278841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080" y="2512182"/>
            <a:ext cx="5567884" cy="4564104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01428" y="1773198"/>
            <a:ext cx="5570071" cy="73898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855" indent="0">
              <a:buNone/>
              <a:defRPr sz="2300" b="1"/>
            </a:lvl2pPr>
            <a:lvl3pPr marL="1069711" indent="0">
              <a:buNone/>
              <a:defRPr sz="2100" b="1"/>
            </a:lvl3pPr>
            <a:lvl4pPr marL="1604565" indent="0">
              <a:buNone/>
              <a:defRPr sz="1900" b="1"/>
            </a:lvl4pPr>
            <a:lvl5pPr marL="2139421" indent="0">
              <a:buNone/>
              <a:defRPr sz="1900" b="1"/>
            </a:lvl5pPr>
            <a:lvl6pPr marL="2674275" indent="0">
              <a:buNone/>
              <a:defRPr sz="1900" b="1"/>
            </a:lvl6pPr>
            <a:lvl7pPr marL="3209131" indent="0">
              <a:buNone/>
              <a:defRPr sz="1900" b="1"/>
            </a:lvl7pPr>
            <a:lvl8pPr marL="3743986" indent="0">
              <a:buNone/>
              <a:defRPr sz="1900" b="1"/>
            </a:lvl8pPr>
            <a:lvl9pPr marL="4278841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01428" y="2512182"/>
            <a:ext cx="5570071" cy="4564104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E0F0-5BE0-4C5C-94F2-E55F562238ED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EF57-CCEF-4900-851E-9AC0D58A0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11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E0F0-5BE0-4C5C-94F2-E55F562238ED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EF57-CCEF-4900-851E-9AC0D58A0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231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E0F0-5BE0-4C5C-94F2-E55F562238ED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EF57-CCEF-4900-851E-9AC0D58A0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60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83" y="315399"/>
            <a:ext cx="4145831" cy="134227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6867" y="315404"/>
            <a:ext cx="7044631" cy="6760887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083" y="1657676"/>
            <a:ext cx="4145831" cy="5418612"/>
          </a:xfrm>
        </p:spPr>
        <p:txBody>
          <a:bodyPr/>
          <a:lstStyle>
            <a:lvl1pPr marL="0" indent="0">
              <a:buNone/>
              <a:defRPr sz="1600"/>
            </a:lvl1pPr>
            <a:lvl2pPr marL="534855" indent="0">
              <a:buNone/>
              <a:defRPr sz="1400"/>
            </a:lvl2pPr>
            <a:lvl3pPr marL="1069711" indent="0">
              <a:buNone/>
              <a:defRPr sz="1200"/>
            </a:lvl3pPr>
            <a:lvl4pPr marL="1604565" indent="0">
              <a:buNone/>
              <a:defRPr sz="1100"/>
            </a:lvl4pPr>
            <a:lvl5pPr marL="2139421" indent="0">
              <a:buNone/>
              <a:defRPr sz="1100"/>
            </a:lvl5pPr>
            <a:lvl6pPr marL="2674275" indent="0">
              <a:buNone/>
              <a:defRPr sz="1100"/>
            </a:lvl6pPr>
            <a:lvl7pPr marL="3209131" indent="0">
              <a:buNone/>
              <a:defRPr sz="1100"/>
            </a:lvl7pPr>
            <a:lvl8pPr marL="3743986" indent="0">
              <a:buNone/>
              <a:defRPr sz="1100"/>
            </a:lvl8pPr>
            <a:lvl9pPr marL="427884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E0F0-5BE0-4C5C-94F2-E55F562238ED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EF57-CCEF-4900-851E-9AC0D58A0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787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9998" y="5545138"/>
            <a:ext cx="7560945" cy="65463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69998" y="707814"/>
            <a:ext cx="7560945" cy="4752975"/>
          </a:xfrm>
        </p:spPr>
        <p:txBody>
          <a:bodyPr/>
          <a:lstStyle>
            <a:lvl1pPr marL="0" indent="0">
              <a:buNone/>
              <a:defRPr sz="3700"/>
            </a:lvl1pPr>
            <a:lvl2pPr marL="534855" indent="0">
              <a:buNone/>
              <a:defRPr sz="3300"/>
            </a:lvl2pPr>
            <a:lvl3pPr marL="1069711" indent="0">
              <a:buNone/>
              <a:defRPr sz="2800"/>
            </a:lvl3pPr>
            <a:lvl4pPr marL="1604565" indent="0">
              <a:buNone/>
              <a:defRPr sz="2300"/>
            </a:lvl4pPr>
            <a:lvl5pPr marL="2139421" indent="0">
              <a:buNone/>
              <a:defRPr sz="2300"/>
            </a:lvl5pPr>
            <a:lvl6pPr marL="2674275" indent="0">
              <a:buNone/>
              <a:defRPr sz="2300"/>
            </a:lvl6pPr>
            <a:lvl7pPr marL="3209131" indent="0">
              <a:buNone/>
              <a:defRPr sz="2300"/>
            </a:lvl7pPr>
            <a:lvl8pPr marL="3743986" indent="0">
              <a:buNone/>
              <a:defRPr sz="2300"/>
            </a:lvl8pPr>
            <a:lvl9pPr marL="4278841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69998" y="6199776"/>
            <a:ext cx="7560945" cy="929691"/>
          </a:xfrm>
        </p:spPr>
        <p:txBody>
          <a:bodyPr/>
          <a:lstStyle>
            <a:lvl1pPr marL="0" indent="0">
              <a:buNone/>
              <a:defRPr sz="1600"/>
            </a:lvl1pPr>
            <a:lvl2pPr marL="534855" indent="0">
              <a:buNone/>
              <a:defRPr sz="1400"/>
            </a:lvl2pPr>
            <a:lvl3pPr marL="1069711" indent="0">
              <a:buNone/>
              <a:defRPr sz="1200"/>
            </a:lvl3pPr>
            <a:lvl4pPr marL="1604565" indent="0">
              <a:buNone/>
              <a:defRPr sz="1100"/>
            </a:lvl4pPr>
            <a:lvl5pPr marL="2139421" indent="0">
              <a:buNone/>
              <a:defRPr sz="1100"/>
            </a:lvl5pPr>
            <a:lvl6pPr marL="2674275" indent="0">
              <a:buNone/>
              <a:defRPr sz="1100"/>
            </a:lvl6pPr>
            <a:lvl7pPr marL="3209131" indent="0">
              <a:buNone/>
              <a:defRPr sz="1100"/>
            </a:lvl7pPr>
            <a:lvl8pPr marL="3743986" indent="0">
              <a:buNone/>
              <a:defRPr sz="1100"/>
            </a:lvl8pPr>
            <a:lvl9pPr marL="427884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E0F0-5BE0-4C5C-94F2-E55F562238ED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EF57-CCEF-4900-851E-9AC0D58A0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579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82" y="317235"/>
            <a:ext cx="11341418" cy="1320271"/>
          </a:xfrm>
          <a:prstGeom prst="rect">
            <a:avLst/>
          </a:prstGeom>
        </p:spPr>
        <p:txBody>
          <a:bodyPr vert="horz" lIns="106971" tIns="53485" rIns="106971" bIns="5348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082" y="1848383"/>
            <a:ext cx="11341418" cy="5227906"/>
          </a:xfrm>
          <a:prstGeom prst="rect">
            <a:avLst/>
          </a:prstGeom>
        </p:spPr>
        <p:txBody>
          <a:bodyPr vert="horz" lIns="106971" tIns="53485" rIns="106971" bIns="5348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0079" y="7342177"/>
            <a:ext cx="2940368" cy="421753"/>
          </a:xfrm>
          <a:prstGeom prst="rect">
            <a:avLst/>
          </a:prstGeom>
        </p:spPr>
        <p:txBody>
          <a:bodyPr vert="horz" lIns="106971" tIns="53485" rIns="106971" bIns="5348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7E0F0-5BE0-4C5C-94F2-E55F562238ED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05540" y="7342177"/>
            <a:ext cx="3990500" cy="421753"/>
          </a:xfrm>
          <a:prstGeom prst="rect">
            <a:avLst/>
          </a:prstGeom>
        </p:spPr>
        <p:txBody>
          <a:bodyPr vert="horz" lIns="106971" tIns="53485" rIns="106971" bIns="5348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31129" y="7342177"/>
            <a:ext cx="2940368" cy="421753"/>
          </a:xfrm>
          <a:prstGeom prst="rect">
            <a:avLst/>
          </a:prstGeom>
        </p:spPr>
        <p:txBody>
          <a:bodyPr vert="horz" lIns="106971" tIns="53485" rIns="106971" bIns="5348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FEF57-CCEF-4900-851E-9AC0D58A0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35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069711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1142" indent="-401142" algn="l" defTabSz="1069711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69140" indent="-334285" algn="l" defTabSz="1069711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7137" indent="-267428" algn="l" defTabSz="10697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1993" indent="-267428" algn="l" defTabSz="1069711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06849" indent="-267428" algn="l" defTabSz="1069711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1703" indent="-267428" algn="l" defTabSz="10697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76558" indent="-267428" algn="l" defTabSz="10697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1413" indent="-267428" algn="l" defTabSz="10697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6268" indent="-267428" algn="l" defTabSz="10697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697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4855" algn="l" defTabSz="10697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711" algn="l" defTabSz="10697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565" algn="l" defTabSz="10697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9421" algn="l" defTabSz="10697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4275" algn="l" defTabSz="10697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9131" algn="l" defTabSz="10697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3986" algn="l" defTabSz="10697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841" algn="l" defTabSz="10697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17" Type="http://schemas.openxmlformats.org/officeDocument/2006/relationships/image" Target="../media/image21.jpg"/><Relationship Id="rId2" Type="http://schemas.openxmlformats.org/officeDocument/2006/relationships/image" Target="../media/image2.jpg"/><Relationship Id="rId16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g"/><Relationship Id="rId15" Type="http://schemas.openxmlformats.org/officeDocument/2006/relationships/image" Target="../media/image19.jp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1284" y="3628114"/>
            <a:ext cx="10717489" cy="2024415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Мобильность,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решает одну из самых важных проблем нашего времени. </a:t>
            </a:r>
          </a:p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Мы всегда остаемся в курсе всех новостей, поддерживаем общение с друзьями и решаем прочие вопросы на прогулке в лесу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465995" y="1249766"/>
            <a:ext cx="5557217" cy="1677675"/>
          </a:xfrm>
          <a:prstGeom prst="rect">
            <a:avLst/>
          </a:prstGeom>
          <a:noFill/>
        </p:spPr>
        <p:txBody>
          <a:bodyPr wrap="square" lIns="106971" tIns="53485" rIns="106971" bIns="53485" rtlCol="0">
            <a:spAutoFit/>
          </a:bodyPr>
          <a:lstStyle/>
          <a:p>
            <a:r>
              <a:rPr lang="en-US" sz="5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Media Buying Group</a:t>
            </a:r>
            <a:endParaRPr lang="ru-RU" sz="5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  <a14:imgEffect>
                      <a14:saturation sat="165000"/>
                    </a14:imgEffect>
                    <a14:imgEffect>
                      <a14:brightnessContrast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831" y="1036276"/>
            <a:ext cx="2079164" cy="210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5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26" y="7219290"/>
            <a:ext cx="492053" cy="4859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4483" y="648444"/>
            <a:ext cx="57134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По вопросам инвестиций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678" y="1872580"/>
            <a:ext cx="4257675" cy="3514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6731" y="2291114"/>
            <a:ext cx="451328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/>
              <a:t>Трегубов</a:t>
            </a:r>
            <a:r>
              <a:rPr lang="ru-RU" b="1" dirty="0"/>
              <a:t> Константин Александрович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 smtClean="0"/>
              <a:t>Телефон</a:t>
            </a:r>
            <a:endParaRPr lang="ru-RU" dirty="0"/>
          </a:p>
          <a:p>
            <a:r>
              <a:rPr lang="ru-RU" dirty="0"/>
              <a:t>+7 961 412 85 </a:t>
            </a:r>
            <a:r>
              <a:rPr lang="ru-RU" dirty="0" smtClean="0"/>
              <a:t>66</a:t>
            </a:r>
          </a:p>
          <a:p>
            <a:endParaRPr lang="ru-RU" dirty="0"/>
          </a:p>
          <a:p>
            <a:r>
              <a:rPr lang="en-US" dirty="0" smtClean="0"/>
              <a:t>Email</a:t>
            </a:r>
            <a:endParaRPr lang="ru-RU" dirty="0"/>
          </a:p>
          <a:p>
            <a:r>
              <a:rPr lang="ru-RU" dirty="0"/>
              <a:t>konstantin.treg@gmail.com</a:t>
            </a:r>
          </a:p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95" y="7219290"/>
            <a:ext cx="9877344" cy="5249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54631" y="6777399"/>
            <a:ext cx="502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Приложения которые делают нашу жизнь проще</a:t>
            </a:r>
          </a:p>
        </p:txBody>
      </p:sp>
    </p:spTree>
    <p:extLst>
      <p:ext uri="{BB962C8B-B14F-4D97-AF65-F5344CB8AC3E}">
        <p14:creationId xmlns:p14="http://schemas.microsoft.com/office/powerpoint/2010/main" val="174891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4144" y="504430"/>
            <a:ext cx="4788532" cy="1368153"/>
          </a:xfrm>
        </p:spPr>
        <p:txBody>
          <a:bodyPr/>
          <a:lstStyle/>
          <a:p>
            <a:r>
              <a:rPr lang="ru-RU" dirty="0" smtClean="0"/>
              <a:t>История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7583" y="1872583"/>
            <a:ext cx="4745094" cy="4968551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С каждым годом количество мобильных приложений увеличивается в среднем на 20%. Число приложений только в двух самых распространённых магазинах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Google Play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 Store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превысило 10 000 000 шт. и все они нуждаются в рекламе и продвижении, в среднем одно приложение тратит на рекламу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от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500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000 до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000 000 руб.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месяц</a:t>
            </a:r>
          </a:p>
          <a:p>
            <a:pPr algn="l"/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Наша компания уже три года анализирует рынок, собирает статистику и знает как продвигать данный продукт с максимальным процентом прибыли. 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26" y="7219290"/>
            <a:ext cx="492053" cy="4853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803" y="576436"/>
            <a:ext cx="5725658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803" y="4293636"/>
            <a:ext cx="5725658" cy="31683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2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44803" y="742738"/>
            <a:ext cx="3168352" cy="1080121"/>
          </a:xfrm>
        </p:spPr>
        <p:txBody>
          <a:bodyPr/>
          <a:lstStyle/>
          <a:p>
            <a:pPr algn="l"/>
            <a:r>
              <a:rPr lang="ru-RU" dirty="0" smtClean="0"/>
              <a:t>КОМАНДА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28779" y="2493708"/>
            <a:ext cx="4313044" cy="4968551"/>
          </a:xfrm>
        </p:spPr>
        <p:txBody>
          <a:bodyPr>
            <a:normAutofit/>
          </a:bodyPr>
          <a:lstStyle/>
          <a:p>
            <a:pPr algn="l"/>
            <a:r>
              <a:rPr lang="ru-RU" sz="1600" dirty="0"/>
              <a:t>Мы быстро развивающееся агентство по разработке и комплексному продвижению мобильных приложений</a:t>
            </a:r>
            <a:r>
              <a:rPr lang="ru-RU" sz="1600" dirty="0" smtClean="0"/>
              <a:t>.</a:t>
            </a:r>
          </a:p>
          <a:p>
            <a:pPr algn="l"/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ru-RU" sz="1600" dirty="0"/>
              <a:t>Наша миссия - развить команду до невероятных масштабов с помощью накопленной экспертизы и разработанных решений в области мобильного </a:t>
            </a:r>
            <a:r>
              <a:rPr lang="ru-RU" sz="1600" dirty="0" smtClean="0"/>
              <a:t>маркетинга</a:t>
            </a:r>
          </a:p>
          <a:p>
            <a:pPr algn="l"/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ru-RU" sz="1600" dirty="0"/>
              <a:t>Наша задача - дать мобильным приложениям новых и целевых пользователей. Мы уже работаем с такими клиентами, как Вулкан, </a:t>
            </a:r>
            <a:r>
              <a:rPr lang="ru-RU" sz="1600" dirty="0" err="1"/>
              <a:t>Megafon</a:t>
            </a:r>
            <a:r>
              <a:rPr lang="ru-RU" sz="1600" dirty="0"/>
              <a:t>, </a:t>
            </a:r>
            <a:r>
              <a:rPr lang="ru-RU" sz="1600" dirty="0" err="1"/>
              <a:t>Оnetwotrip</a:t>
            </a:r>
            <a:r>
              <a:rPr lang="ru-RU" sz="1600" dirty="0"/>
              <a:t>, Циан, Тинькофф, </a:t>
            </a:r>
            <a:r>
              <a:rPr lang="ru-RU" sz="1600" dirty="0" err="1"/>
              <a:t>Disney</a:t>
            </a:r>
            <a:r>
              <a:rPr lang="ru-RU" sz="1600" dirty="0"/>
              <a:t>, </a:t>
            </a:r>
            <a:r>
              <a:rPr lang="ru-RU" sz="1600" dirty="0" err="1"/>
              <a:t>LovePlanet</a:t>
            </a:r>
            <a:r>
              <a:rPr lang="ru-RU" sz="1600" dirty="0"/>
              <a:t>, Восточный банк, МГТС, Билайн, Яндекс и многими другими.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26" y="7219290"/>
            <a:ext cx="492053" cy="4859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454" y="360411"/>
            <a:ext cx="2104221" cy="20025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8259" y="2520652"/>
            <a:ext cx="3170612" cy="6047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 11 сотрудников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1 </a:t>
            </a:r>
            <a:r>
              <a:rPr lang="en-US" dirty="0"/>
              <a:t>Media </a:t>
            </a:r>
            <a:r>
              <a:rPr lang="en-US" dirty="0" smtClean="0"/>
              <a:t>Manager</a:t>
            </a:r>
            <a:endParaRPr lang="ru-RU" dirty="0" smtClean="0"/>
          </a:p>
          <a:p>
            <a:pPr algn="ct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Разработка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стратегии развития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отдела, </a:t>
            </a:r>
          </a:p>
          <a:p>
            <a:pPr algn="ctr"/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правление проектами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6 </a:t>
            </a:r>
            <a:r>
              <a:rPr lang="ru-RU" dirty="0" err="1" smtClean="0"/>
              <a:t>Медиабайеров</a:t>
            </a:r>
            <a:endParaRPr lang="ru-RU" dirty="0" smtClean="0"/>
          </a:p>
          <a:p>
            <a:pPr algn="ct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Настройка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 оптимизация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таргетированной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ru-RU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рекламы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эффективная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лидогенерации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из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myTarget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Facebook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In-App</a:t>
            </a:r>
            <a:endParaRPr lang="ru-RU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ru-RU" dirty="0"/>
              <a:t> </a:t>
            </a:r>
            <a:endParaRPr lang="ru-RU" dirty="0" smtClean="0"/>
          </a:p>
          <a:p>
            <a:pPr algn="ctr"/>
            <a:r>
              <a:rPr lang="ru-RU" dirty="0" smtClean="0"/>
              <a:t>2 Дизайнера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Разработка рекламных материалов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2 </a:t>
            </a:r>
            <a:r>
              <a:rPr lang="ru-RU" dirty="0" err="1" smtClean="0"/>
              <a:t>Програмиста</a:t>
            </a:r>
            <a:endParaRPr lang="ru-RU" dirty="0" smtClean="0"/>
          </a:p>
          <a:p>
            <a:pPr algn="ct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Разработка мобильных приложений</a:t>
            </a:r>
          </a:p>
          <a:p>
            <a:pPr algn="ctr"/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53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26" y="7219290"/>
            <a:ext cx="492053" cy="48593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03" y="1800572"/>
            <a:ext cx="105537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63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26" y="7219290"/>
            <a:ext cx="492053" cy="4859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394" y="908548"/>
            <a:ext cx="2104221" cy="20025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7283" y="3470428"/>
            <a:ext cx="2936445" cy="2970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/>
              <a:t> 280 </a:t>
            </a:r>
          </a:p>
          <a:p>
            <a:pPr algn="ctr"/>
            <a:r>
              <a:rPr lang="ru-RU" dirty="0" smtClean="0"/>
              <a:t>завершенных проектов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779" y="648444"/>
            <a:ext cx="2047875" cy="9715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356" y="3301456"/>
            <a:ext cx="1637341" cy="10850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090" y="1772839"/>
            <a:ext cx="2047875" cy="7808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091" y="759988"/>
            <a:ext cx="2047875" cy="7484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779" y="1764824"/>
            <a:ext cx="2047875" cy="9081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92" y="3513459"/>
            <a:ext cx="1274248" cy="7808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455" y="2689624"/>
            <a:ext cx="1338521" cy="7808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194" y="2520652"/>
            <a:ext cx="1957668" cy="78080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072" y="4372429"/>
            <a:ext cx="1217287" cy="9707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78" y="5364858"/>
            <a:ext cx="786674" cy="78080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691" y="4294263"/>
            <a:ext cx="786674" cy="7808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689" y="5299646"/>
            <a:ext cx="786674" cy="78080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79" y="6265068"/>
            <a:ext cx="786674" cy="78080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689" y="6238389"/>
            <a:ext cx="786674" cy="76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5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18" y="7213949"/>
            <a:ext cx="492053" cy="485938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71" y="103618"/>
            <a:ext cx="11049000" cy="735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26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26" y="7219290"/>
            <a:ext cx="492053" cy="4859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0652" y="242292"/>
            <a:ext cx="8181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 Как проходит </a:t>
            </a:r>
            <a:r>
              <a:rPr lang="ru-RU" sz="4000" dirty="0" smtClean="0"/>
              <a:t>работа с клиентом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32235" y="1816918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>
                    <a:lumMod val="85000"/>
                  </a:schemeClr>
                </a:solidFill>
              </a:rPr>
              <a:t>1</a:t>
            </a:r>
            <a:endParaRPr lang="ru-RU" sz="8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8300" y="1947722"/>
            <a:ext cx="280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Работа с рекламодателем</a:t>
            </a:r>
          </a:p>
          <a:p>
            <a:r>
              <a:rPr lang="ru-RU" sz="1600" dirty="0" smtClean="0"/>
              <a:t>Обговариваем условия сотрудничества, устанавливаем ставку и рекламный бюджет. Подписываем договор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44603" y="1816918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>
                    <a:lumMod val="85000"/>
                  </a:schemeClr>
                </a:solidFill>
              </a:rPr>
              <a:t>2</a:t>
            </a:r>
            <a:endParaRPr lang="ru-RU" sz="8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36691" y="1949798"/>
            <a:ext cx="221392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Отдаем в работу</a:t>
            </a:r>
          </a:p>
          <a:p>
            <a:r>
              <a:rPr lang="ru-RU" sz="1600" dirty="0" smtClean="0"/>
              <a:t>Заводим </a:t>
            </a:r>
            <a:r>
              <a:rPr lang="ru-RU" sz="1600" dirty="0" err="1" smtClean="0"/>
              <a:t>оффер</a:t>
            </a:r>
            <a:r>
              <a:rPr lang="ru-RU" sz="1600" dirty="0" smtClean="0"/>
              <a:t> в работу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28979" y="1840590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>
                    <a:lumMod val="85000"/>
                  </a:schemeClr>
                </a:solidFill>
              </a:rPr>
              <a:t>3</a:t>
            </a:r>
            <a:endParaRPr lang="ru-RU" sz="8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21067" y="1947722"/>
            <a:ext cx="316835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Рекламные материалы</a:t>
            </a:r>
          </a:p>
          <a:p>
            <a:r>
              <a:rPr lang="ru-RU" sz="1600" dirty="0" smtClean="0"/>
              <a:t>Дизайнеры подготавливают рекламные материалы под нужный нам источник трафика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32234" y="4464868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chemeClr val="bg1">
                    <a:lumMod val="85000"/>
                  </a:schemeClr>
                </a:solidFill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36274" y="4595672"/>
            <a:ext cx="2213925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Запуск рекламы</a:t>
            </a:r>
          </a:p>
          <a:p>
            <a:r>
              <a:rPr lang="ru-RU" sz="1600" dirty="0" err="1" smtClean="0"/>
              <a:t>Медиабайеры</a:t>
            </a:r>
            <a:r>
              <a:rPr lang="ru-RU" sz="1600" dirty="0" smtClean="0"/>
              <a:t> запускают рекламу, по заданным </a:t>
            </a:r>
            <a:r>
              <a:rPr lang="ru-RU" sz="1600" dirty="0" err="1" smtClean="0"/>
              <a:t>таргетингам</a:t>
            </a:r>
            <a:r>
              <a:rPr lang="ru-RU" sz="1600" dirty="0" smtClean="0"/>
              <a:t>, возраст, пол, география.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0063" y="4464868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chemeClr val="bg1">
                    <a:lumMod val="85000"/>
                  </a:schemeClr>
                </a:solidFill>
              </a:rPr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70982" y="4595671"/>
            <a:ext cx="2213925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Контроль</a:t>
            </a:r>
          </a:p>
          <a:p>
            <a:r>
              <a:rPr lang="ru-RU" sz="1600" dirty="0"/>
              <a:t>О</a:t>
            </a:r>
            <a:r>
              <a:rPr lang="ru-RU" sz="1600" dirty="0" smtClean="0"/>
              <a:t>тслеживание </a:t>
            </a:r>
            <a:r>
              <a:rPr lang="ru-RU" sz="1600" dirty="0"/>
              <a:t>и улучшение ключевых показателей отдела: ROI, KPI, уровня </a:t>
            </a:r>
            <a:r>
              <a:rPr lang="ru-RU" sz="1600" dirty="0" err="1"/>
              <a:t>маржинальности</a:t>
            </a:r>
            <a:r>
              <a:rPr lang="ru-RU" sz="1600" dirty="0"/>
              <a:t>, рентабельности и </a:t>
            </a:r>
            <a:r>
              <a:rPr lang="ru-RU" sz="1600" dirty="0" smtClean="0"/>
              <a:t>прочее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028977" y="4464867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chemeClr val="bg1">
                    <a:lumMod val="85000"/>
                  </a:schemeClr>
                </a:solidFill>
              </a:rPr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12831" y="4595671"/>
            <a:ext cx="221392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Подводим итоги</a:t>
            </a:r>
          </a:p>
          <a:p>
            <a:r>
              <a:rPr lang="ru-RU" sz="1600" dirty="0" smtClean="0"/>
              <a:t>Анализируем конечный результат, подводим итоги</a:t>
            </a:r>
          </a:p>
        </p:txBody>
      </p:sp>
    </p:spTree>
    <p:extLst>
      <p:ext uri="{BB962C8B-B14F-4D97-AF65-F5344CB8AC3E}">
        <p14:creationId xmlns:p14="http://schemas.microsoft.com/office/powerpoint/2010/main" val="249698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26" y="7219290"/>
            <a:ext cx="492053" cy="4859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02929" y="1329639"/>
            <a:ext cx="35940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Большие скачки доходности бывают когда на рынке появляются такие гиганты как </a:t>
            </a:r>
            <a:r>
              <a:rPr lang="ru-RU" sz="1600" dirty="0" err="1"/>
              <a:t>Алиэксперсс</a:t>
            </a:r>
            <a:r>
              <a:rPr lang="ru-RU" sz="1600" dirty="0"/>
              <a:t>, </a:t>
            </a:r>
            <a:r>
              <a:rPr lang="ru-RU" sz="1600" dirty="0" err="1"/>
              <a:t>Джум</a:t>
            </a:r>
            <a:r>
              <a:rPr lang="ru-RU" sz="1600" dirty="0"/>
              <a:t>, Казино Вулкан, сейчас их появляется все больше и больше и на данный момент не хватает ресурсов, чтобы таких клиентов обрабатывать.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7" y="4464868"/>
            <a:ext cx="115728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235" y="697334"/>
            <a:ext cx="99060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90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26" y="7219290"/>
            <a:ext cx="492053" cy="4859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2152" y="432420"/>
            <a:ext cx="11276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 </a:t>
            </a:r>
            <a:r>
              <a:rPr lang="ru-RU" sz="4000" dirty="0"/>
              <a:t>Варианты сотрудничества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044203" y="1296516"/>
            <a:ext cx="5400600" cy="654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01</a:t>
            </a:r>
          </a:p>
          <a:p>
            <a:r>
              <a:rPr lang="ru-RU" sz="1600" b="1" dirty="0"/>
              <a:t>Инвесторам, интересующихся пассивным доходом, предлагаем фиксированный ежемесячный процент</a:t>
            </a:r>
            <a:r>
              <a:rPr lang="ru-RU" sz="1600" b="1" dirty="0" smtClean="0"/>
              <a:t>.</a:t>
            </a:r>
          </a:p>
          <a:p>
            <a:endParaRPr lang="ru-RU" sz="1600" b="1" dirty="0"/>
          </a:p>
          <a:p>
            <a:r>
              <a:rPr lang="ru-RU" sz="1400" dirty="0"/>
              <a:t>Условия фиксированного ежемесячного процента: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100 </a:t>
            </a:r>
            <a:r>
              <a:rPr lang="ru-RU" sz="1600" dirty="0" smtClean="0"/>
              <a:t>000 </a:t>
            </a:r>
            <a:r>
              <a:rPr lang="ru-RU" sz="1400" dirty="0" smtClean="0"/>
              <a:t>рублей </a:t>
            </a:r>
            <a:r>
              <a:rPr lang="ru-RU" sz="1400" dirty="0"/>
              <a:t>минимальный размер инвестиций;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5% в месяц гарантированный прирост к вложенным средствам инвестора;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10% в месяц прирост к вложенным средствам инвестора при общей доходности проекта более 30%;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15-20% в месяц максимально возможный прирост к вложенным средствам инвестора при общей доходности проекта 50-60%;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8 месяцев максимальный срок полного возврата инвестиций;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начисления могут рассчитываться по сложному проценту в том случае, если инвестор их не выводит;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при выводе инвестором всей или частичной суммы, заблаговременно подается заявка на вывод средств, рассмотрение заявки может занять от 2 до 5 рабочих дней;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вывод всей вложенной суммы, осуществляется с максимальной задержкой до 30 дней, после подачи заявки на полный вывод средств, в связи с рисками создаваемые бизнесу;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перевод средств производится любым удобным способом, наличными, карты </a:t>
            </a:r>
            <a:r>
              <a:rPr lang="ru-RU" sz="1400" dirty="0" err="1"/>
              <a:t>Visa</a:t>
            </a:r>
            <a:r>
              <a:rPr lang="ru-RU" sz="1400" dirty="0"/>
              <a:t> или </a:t>
            </a:r>
            <a:r>
              <a:rPr lang="ru-RU" sz="1400" dirty="0" err="1"/>
              <a:t>Maestro</a:t>
            </a:r>
            <a:r>
              <a:rPr lang="ru-RU" sz="1400" dirty="0"/>
              <a:t>, Яндекс деньги, </a:t>
            </a:r>
            <a:r>
              <a:rPr lang="ru-RU" sz="1400" dirty="0" err="1"/>
              <a:t>Qiwi</a:t>
            </a:r>
            <a:r>
              <a:rPr lang="ru-RU" sz="1400" dirty="0"/>
              <a:t> кошелек, </a:t>
            </a:r>
            <a:r>
              <a:rPr lang="ru-RU" sz="1400" dirty="0" err="1"/>
              <a:t>Pay</a:t>
            </a:r>
            <a:r>
              <a:rPr lang="ru-RU" sz="1400" dirty="0"/>
              <a:t> </a:t>
            </a:r>
            <a:r>
              <a:rPr lang="ru-RU" sz="1400" dirty="0" err="1"/>
              <a:t>Pal</a:t>
            </a:r>
            <a:r>
              <a:rPr lang="ru-RU" sz="14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также рассматриваются Ваши условия и предложения.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76851" y="1296516"/>
            <a:ext cx="475252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02</a:t>
            </a:r>
            <a:endParaRPr lang="ru-RU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600" b="1" dirty="0"/>
              <a:t>Инвесторам, интересующихся долгосрочным вложением, максимальной доходностью и участием во всех процессах деятельности бизнеса, предлагаем долю в бизнесе</a:t>
            </a:r>
            <a:r>
              <a:rPr lang="ru-RU" sz="1600" b="1" dirty="0" smtClean="0"/>
              <a:t>.</a:t>
            </a:r>
          </a:p>
          <a:p>
            <a:endParaRPr lang="ru-RU" sz="1600" b="1" dirty="0"/>
          </a:p>
          <a:p>
            <a:r>
              <a:rPr lang="ru-RU" sz="1400" dirty="0"/>
              <a:t>Условия долевого участия: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500 000 - </a:t>
            </a:r>
            <a:r>
              <a:rPr lang="ru-RU" sz="1600" dirty="0"/>
              <a:t>4</a:t>
            </a:r>
            <a:r>
              <a:rPr lang="ru-RU" sz="1600" dirty="0" smtClean="0"/>
              <a:t> </a:t>
            </a:r>
            <a:r>
              <a:rPr lang="ru-RU" sz="1600" dirty="0"/>
              <a:t>000 000 </a:t>
            </a:r>
            <a:r>
              <a:rPr lang="ru-RU" sz="1400" dirty="0"/>
              <a:t>рублей минимальный размер инвестиций;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создание совместного ООО или вступление в существующее ООО;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60% дивиденды инвестора;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49%  общая доля инвестора в компании;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10% в месяц гарантированный прирост к вложенным средствам инвестора;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40% в месяц максимально возможный прирост к вложенным средствам инвестора;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8 месяцев максимальный срок полного возврата инвестиций;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возможность организовать тестовый период инвестирования с минимальной суммой от 100 000 рублей;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также рассматриваются Ваши условия и предложения.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9470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596</Words>
  <Application>Microsoft Office PowerPoint</Application>
  <PresentationFormat>Произвольный</PresentationFormat>
  <Paragraphs>97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История </vt:lpstr>
      <vt:lpstr>КОМАНДА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Konstantin Tregubov</dc:creator>
  <cp:lastModifiedBy>Konstantin Tregubov</cp:lastModifiedBy>
  <cp:revision>32</cp:revision>
  <dcterms:created xsi:type="dcterms:W3CDTF">2018-06-15T06:25:53Z</dcterms:created>
  <dcterms:modified xsi:type="dcterms:W3CDTF">2018-06-17T07:53:01Z</dcterms:modified>
</cp:coreProperties>
</file>