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81" r:id="rId3"/>
    <p:sldId id="292" r:id="rId4"/>
    <p:sldId id="311" r:id="rId5"/>
    <p:sldId id="282" r:id="rId6"/>
    <p:sldId id="287" r:id="rId7"/>
    <p:sldId id="268" r:id="rId8"/>
    <p:sldId id="275" r:id="rId9"/>
    <p:sldId id="262" r:id="rId10"/>
    <p:sldId id="279" r:id="rId11"/>
    <p:sldId id="280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265" r:id="rId20"/>
    <p:sldId id="312" r:id="rId21"/>
    <p:sldId id="300" r:id="rId22"/>
    <p:sldId id="301" r:id="rId23"/>
    <p:sldId id="302" r:id="rId24"/>
    <p:sldId id="303" r:id="rId25"/>
    <p:sldId id="304" r:id="rId26"/>
    <p:sldId id="305" r:id="rId27"/>
    <p:sldId id="277" r:id="rId28"/>
    <p:sldId id="290" r:id="rId29"/>
    <p:sldId id="271" r:id="rId30"/>
    <p:sldId id="291" r:id="rId31"/>
    <p:sldId id="310" r:id="rId32"/>
    <p:sldId id="307" r:id="rId33"/>
    <p:sldId id="308" r:id="rId34"/>
    <p:sldId id="309" r:id="rId3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7" autoAdjust="0"/>
    <p:restoredTop sz="86441" autoAdjust="0"/>
  </p:normalViewPr>
  <p:slideViewPr>
    <p:cSldViewPr snapToGrid="0" showGuides="1">
      <p:cViewPr varScale="1">
        <p:scale>
          <a:sx n="67" d="100"/>
          <a:sy n="67" d="100"/>
        </p:scale>
        <p:origin x="810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187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1-4C8A-A6EF-C335F614E2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  <c:pt idx="5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1-4C8A-A6EF-C335F614E2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3.2</c:v>
                </c:pt>
                <c:pt idx="4">
                  <c:v>2</c:v>
                </c:pt>
                <c:pt idx="5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41-4C8A-A6EF-C335F614E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09965696"/>
        <c:axId val="109967232"/>
      </c:barChart>
      <c:catAx>
        <c:axId val="10996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67232"/>
        <c:crosses val="autoZero"/>
        <c:auto val="1"/>
        <c:lblAlgn val="ctr"/>
        <c:lblOffset val="100"/>
        <c:noMultiLvlLbl val="0"/>
      </c:catAx>
      <c:valAx>
        <c:axId val="10996723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40000"/>
                  <a:lumOff val="6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6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B11E7B-49CA-4F0F-8C95-4BF4785AE2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72A1E5-93B2-4A1D-9F2E-218394CC5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34C80-8970-45B7-8609-FB6471F1529F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D1A34-2D14-4F01-BC6C-FE7921972B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9D876-DF0E-4D11-A0EB-D75277C64A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1FE1-FD24-4A00-B111-0347AF97D20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654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BAE46-0F8E-42EA-BF1E-7FC4B3633ADA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9B286B-A2C5-400B-A7AF-CE85EBD82E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26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286B-A2C5-400B-A7AF-CE85EBD82E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286B-A2C5-400B-A7AF-CE85EBD82E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286B-A2C5-400B-A7AF-CE85EBD82E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3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286B-A2C5-400B-A7AF-CE85EBD82E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96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 вы обеспечите прибыльность проекта?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Какова ваша рыночная стратегия?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 вы найдете клиентов?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Какие каналы продаж?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Какова текущая картина?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286B-A2C5-400B-A7AF-CE85EBD82E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8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Старайтесь ответить на следующие вопросы: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 вы обеспечите прибыльность проекта?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Какова ваша рыночная стратегия?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 вы найдете клиентов?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Какие каналы продаж внедрите?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Какова ваша текущая ситуация?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B286B-A2C5-400B-A7AF-CE85EBD82E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0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61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94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1edcde81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1edcde81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659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68E3D8-8637-454F-B115-5B77E5B5B76D}"/>
              </a:ext>
            </a:extLst>
          </p:cNvPr>
          <p:cNvSpPr/>
          <p:nvPr userDrawn="1"/>
        </p:nvSpPr>
        <p:spPr>
          <a:xfrm>
            <a:off x="353705" y="353705"/>
            <a:ext cx="11484591" cy="5583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681D6-1973-4B59-99E5-F85723A1A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3771F-FAC1-4935-BBCD-8F1D4B98A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72644-1B46-4FD9-B867-B8236896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025F0-6291-4F53-A437-F605726E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B815F-6475-4A3E-A771-59EF4D95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193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B0C3806-DA4D-4A3E-96F8-31CCD2E704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7110" y="2202180"/>
            <a:ext cx="1944000" cy="214870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74F1C6A2-7A22-4E62-80A2-063C70797D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6337" y="2202180"/>
            <a:ext cx="1944000" cy="214870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FFE7DBE-B8FB-4A2B-8637-F68E56AFA52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5564" y="2202180"/>
            <a:ext cx="1944000" cy="2148707"/>
          </a:xfrm>
        </p:spPr>
        <p:txBody>
          <a:bodyPr/>
          <a:lstStyle/>
          <a:p>
            <a:endParaRPr lang="id-ID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B5F26ECF-FBE8-4759-9F97-95711749BF2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4792" y="2202180"/>
            <a:ext cx="1944000" cy="2148707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560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D4C54A4-4931-495A-9698-1B218E45FF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6136" y="4325573"/>
            <a:ext cx="1800000" cy="18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1CC2408-F557-4CB5-95AE-F3544648D6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3605" y="2074743"/>
            <a:ext cx="1800000" cy="18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62DA1B0-14A9-40B2-81B6-E7A1F8C1AF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93605" y="4370414"/>
            <a:ext cx="1800000" cy="18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628DF-E8F2-42B6-AE97-494557A92D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36136" y="2074743"/>
            <a:ext cx="1800000" cy="18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0585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704B2D-0C5E-4F67-A58F-8DBD6F377D49}"/>
              </a:ext>
            </a:extLst>
          </p:cNvPr>
          <p:cNvSpPr/>
          <p:nvPr userDrawn="1"/>
        </p:nvSpPr>
        <p:spPr>
          <a:xfrm>
            <a:off x="619760" y="1888808"/>
            <a:ext cx="4856480" cy="496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C7D732-13F4-44B6-AEBC-3A21F0082058}"/>
              </a:ext>
            </a:extLst>
          </p:cNvPr>
          <p:cNvSpPr/>
          <p:nvPr userDrawn="1"/>
        </p:nvSpPr>
        <p:spPr>
          <a:xfrm>
            <a:off x="6715760" y="0"/>
            <a:ext cx="4856480" cy="48971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609346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62DA1B0-14A9-40B2-81B6-E7A1F8C1AF7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50600" y="220100"/>
            <a:ext cx="2203200" cy="26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628DF-E8F2-42B6-AE97-494557A92D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4732" y="2111996"/>
            <a:ext cx="2203107" cy="266669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5872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56D38FB-C7B1-4D7B-BA99-0FB76134D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42574" y="770578"/>
            <a:ext cx="6795722" cy="53054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4969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56D38FB-C7B1-4D7B-BA99-0FB76134D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63119" y="770578"/>
            <a:ext cx="9228881" cy="53054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1063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56D38FB-C7B1-4D7B-BA99-0FB76134D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02480" y="1270001"/>
            <a:ext cx="6751320" cy="428752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35756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56D38FB-C7B1-4D7B-BA99-0FB76134D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0959" y="1466851"/>
            <a:ext cx="2248961" cy="395859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371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19070-1387-442B-BB38-C8D2AFE9AAAC}"/>
              </a:ext>
            </a:extLst>
          </p:cNvPr>
          <p:cNvSpPr/>
          <p:nvPr userDrawn="1"/>
        </p:nvSpPr>
        <p:spPr>
          <a:xfrm>
            <a:off x="838200" y="773218"/>
            <a:ext cx="7676232" cy="5305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56D38FB-C7B1-4D7B-BA99-0FB76134D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9922" y="981869"/>
            <a:ext cx="3298784" cy="2349181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E63C4E-A80E-46D0-A905-D10368CF18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26836" y="981869"/>
            <a:ext cx="3297600" cy="2349181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742B86F-CC92-4521-A42F-9DBD59B608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9922" y="3520810"/>
            <a:ext cx="3298784" cy="2349181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87073E27-E8CD-4AC1-AB96-A5291CE6D0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26836" y="3520810"/>
            <a:ext cx="3297600" cy="2349181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AA740ED-F064-44CC-A349-59AED432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565" y="908685"/>
            <a:ext cx="3835729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195944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B56D38FB-C7B1-4D7B-BA99-0FB76134D5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81822" y="0"/>
            <a:ext cx="5710177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4950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93C510-920F-44CA-9CB0-69DB3940FAD0}"/>
              </a:ext>
            </a:extLst>
          </p:cNvPr>
          <p:cNvSpPr/>
          <p:nvPr userDrawn="1"/>
        </p:nvSpPr>
        <p:spPr>
          <a:xfrm>
            <a:off x="-1" y="0"/>
            <a:ext cx="46182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5338919" cy="1325563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3B0C8E-30F8-4261-A964-B100E0B46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18701" y="770578"/>
            <a:ext cx="6795722" cy="53054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275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971" y="975519"/>
            <a:ext cx="5333323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8D4BDE-8C32-4B74-9B39-9D2EFA54C3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75519"/>
            <a:ext cx="6416675" cy="4906963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0405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8D4BDE-8C32-4B74-9B39-9D2EFA54C3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6000" y="965201"/>
            <a:ext cx="5400675" cy="58928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9452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B68E3D8-8637-454F-B115-5B77E5B5B76D}"/>
              </a:ext>
            </a:extLst>
          </p:cNvPr>
          <p:cNvSpPr/>
          <p:nvPr userDrawn="1"/>
        </p:nvSpPr>
        <p:spPr>
          <a:xfrm>
            <a:off x="353705" y="921223"/>
            <a:ext cx="11484591" cy="55830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0681D6-1973-4B59-99E5-F85723A1A3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83771F-FAC1-4935-BBCD-8F1D4B98A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72644-1B46-4FD9-B867-B82368964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025F0-6291-4F53-A437-F605726E2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B815F-6475-4A3E-A771-59EF4D951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786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083086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4776800" y="2067600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9"/>
          <p:cNvSpPr/>
          <p:nvPr/>
        </p:nvSpPr>
        <p:spPr>
          <a:xfrm>
            <a:off x="41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9"/>
          <p:cNvSpPr/>
          <p:nvPr/>
        </p:nvSpPr>
        <p:spPr>
          <a:xfrm>
            <a:off x="270967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1092200" y="1127467"/>
            <a:ext cx="8565600" cy="9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1092200" y="2067600"/>
            <a:ext cx="78132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092200" y="3289400"/>
            <a:ext cx="7813200" cy="2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14856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1219170" lvl="1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2pPr>
            <a:lvl3pPr marL="1828754" lvl="2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3pPr>
            <a:lvl4pPr marL="2438339" lvl="3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4pPr>
            <a:lvl5pPr marL="3047924" lvl="4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5pPr>
            <a:lvl6pPr marL="3657509" lvl="5" indent="-397923">
              <a:spcBef>
                <a:spcPts val="2133"/>
              </a:spcBef>
              <a:spcAft>
                <a:spcPts val="0"/>
              </a:spcAft>
              <a:buSzPts val="1100"/>
              <a:buChar char="■"/>
              <a:defRPr/>
            </a:lvl6pPr>
            <a:lvl7pPr marL="4267093" lvl="6" indent="-397923">
              <a:spcBef>
                <a:spcPts val="2133"/>
              </a:spcBef>
              <a:spcAft>
                <a:spcPts val="0"/>
              </a:spcAft>
              <a:buSzPts val="1100"/>
              <a:buChar char="●"/>
              <a:defRPr/>
            </a:lvl7pPr>
            <a:lvl8pPr marL="4876678" lvl="7" indent="-397923">
              <a:spcBef>
                <a:spcPts val="2133"/>
              </a:spcBef>
              <a:spcAft>
                <a:spcPts val="0"/>
              </a:spcAft>
              <a:buSzPts val="1100"/>
              <a:buChar char="○"/>
              <a:defRPr/>
            </a:lvl8pPr>
            <a:lvl9pPr marL="5486263" lvl="8" indent="-397923">
              <a:spcBef>
                <a:spcPts val="2133"/>
              </a:spcBef>
              <a:spcAft>
                <a:spcPts val="2133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11187645" y="6058224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964013625"/>
      </p:ext>
    </p:extLst>
  </p:cSld>
  <p:clrMapOvr>
    <a:masterClrMapping/>
  </p:clrMapOvr>
  <p:transition spd="slow" advTm="1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424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534BF3-9661-4E40-9684-562076C427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4013" y="354013"/>
            <a:ext cx="11483975" cy="6138862"/>
          </a:xfrm>
        </p:spPr>
        <p:txBody>
          <a:bodyPr/>
          <a:lstStyle/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802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FD1660-B535-441C-9FD3-7BE7159319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75055" y="1295400"/>
            <a:ext cx="3771900" cy="4922838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905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941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61AC57-BDA6-496E-9B9A-9283EE9FF7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2335" y="560865"/>
            <a:ext cx="4395788" cy="2837169"/>
          </a:xfr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E9FCAD65-7677-44C3-8792-DCEAED1A63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70815" y="3554721"/>
            <a:ext cx="2477307" cy="2750838"/>
          </a:xfrm>
        </p:spPr>
        <p:txBody>
          <a:bodyPr/>
          <a:lstStyle/>
          <a:p>
            <a:endParaRPr lang="id-ID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563236C7-FE90-4449-9693-9B0D36A489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08978" y="3585667"/>
            <a:ext cx="3832381" cy="2750838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6D6C851E-2D59-4B2B-8F85-C27465485F0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91559" y="560865"/>
            <a:ext cx="3425291" cy="2837169"/>
          </a:xfrm>
        </p:spPr>
        <p:txBody>
          <a:bodyPr/>
          <a:lstStyle/>
          <a:p>
            <a:endParaRPr lang="id-ID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EF5BA500-D175-4279-8433-45DD165A60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41020" y="560865"/>
            <a:ext cx="2835722" cy="283716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921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12B7D0-7E08-4EDD-8776-DC4B96C74836}"/>
              </a:ext>
            </a:extLst>
          </p:cNvPr>
          <p:cNvSpPr/>
          <p:nvPr userDrawn="1"/>
        </p:nvSpPr>
        <p:spPr>
          <a:xfrm>
            <a:off x="5943600" y="825183"/>
            <a:ext cx="6248400" cy="520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47A2973-F78B-48A2-AB1E-D17E17AF5E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498" y="2082800"/>
            <a:ext cx="1046162" cy="104616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3245FA1-139B-488A-A2FF-AA4B28B330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9498" y="3423290"/>
            <a:ext cx="1046162" cy="104616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AA84B7A-69A0-4F19-8386-FF137DC097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498" y="4763780"/>
            <a:ext cx="1046162" cy="1046163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7995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DA25C97-D97D-41E2-A307-F3A748BFD1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338" y="526896"/>
            <a:ext cx="4114800" cy="5792787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4704265-7A74-4305-89CF-C8B0A5519D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29639" y="4179579"/>
            <a:ext cx="2311200" cy="2140104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C6D49F0-068D-4261-96E0-6A04699F7E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09317" y="4179579"/>
            <a:ext cx="2311200" cy="2140104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CD9D180F-3317-4B27-AC4F-0BACEB3323C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4235" y="4179579"/>
            <a:ext cx="2311200" cy="2140104"/>
          </a:xfr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0401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9ADDF5D-7835-4468-8F1B-6FDD3D7E3B26}"/>
              </a:ext>
            </a:extLst>
          </p:cNvPr>
          <p:cNvSpPr/>
          <p:nvPr userDrawn="1"/>
        </p:nvSpPr>
        <p:spPr>
          <a:xfrm>
            <a:off x="353705" y="353705"/>
            <a:ext cx="11484591" cy="6139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185DC-B9CA-40CE-A2DE-00D5B43C6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086C7-F008-4D2E-867A-17355A307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D1255D-D6C9-4DFC-A4EF-FA138FD08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876-1B42-4150-BFCF-766DB436A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0BFB066-F531-4195-8A29-403CE39F9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01839" y="3129597"/>
            <a:ext cx="4345623" cy="3091183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6E800ED-7F23-4B6D-9483-C75162A0E3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74260" y="3129598"/>
            <a:ext cx="2151062" cy="1508439"/>
          </a:xfrm>
        </p:spPr>
        <p:txBody>
          <a:bodyPr/>
          <a:lstStyle/>
          <a:p>
            <a:endParaRPr lang="id-ID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164C999-B783-4023-9647-071860AEE77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874260" y="4708213"/>
            <a:ext cx="2151062" cy="150843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192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14BCE-1304-4885-A232-01E8834C4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BB1D7-38C9-4E43-874B-E0CC09DB9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8DD53-B87D-42AF-9AB7-B4C0011103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60840-3EE0-48BF-A082-290927632A68}" type="datetimeFigureOut">
              <a:rPr lang="id-ID" smtClean="0"/>
              <a:pPr/>
              <a:t>27/09/2018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B75CD-D510-4B51-A5E5-2D89C922A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F19F5-5B41-4D81-99CA-F23FE06DA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A6864-E9DC-4E05-BE29-1DAAB1C9CD7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587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55" r:id="rId10"/>
    <p:sldLayoutId id="2147483656" r:id="rId11"/>
    <p:sldLayoutId id="2147483657" r:id="rId12"/>
    <p:sldLayoutId id="2147483654" r:id="rId13"/>
    <p:sldLayoutId id="2147483659" r:id="rId14"/>
    <p:sldLayoutId id="2147483662" r:id="rId15"/>
    <p:sldLayoutId id="2147483661" r:id="rId16"/>
    <p:sldLayoutId id="2147483660" r:id="rId17"/>
    <p:sldLayoutId id="2147483658" r:id="rId18"/>
    <p:sldLayoutId id="2147483653" r:id="rId19"/>
    <p:sldLayoutId id="2147483651" r:id="rId20"/>
    <p:sldLayoutId id="2147483663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s://vk.com/away.php?to=https%3A%2F%2Fwww.youtube.com%2Fchannel%2FUCYx6rzgFqbV5LFbLVIaIcJw&amp;cc_key=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9499-DA22-4DCB-B9F3-1B9DF5C54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7839" y="651515"/>
            <a:ext cx="9144000" cy="2387600"/>
          </a:xfrm>
        </p:spPr>
        <p:txBody>
          <a:bodyPr/>
          <a:lstStyle/>
          <a:p>
            <a:pPr algn="l"/>
            <a:r>
              <a:rPr lang="en-US" b="1" dirty="0" smtClean="0"/>
              <a:t>Strawberry All Year</a:t>
            </a:r>
            <a:endParaRPr lang="id-ID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A86CF-CC0D-4BAA-8E7B-23969FC2B24F}"/>
              </a:ext>
            </a:extLst>
          </p:cNvPr>
          <p:cNvSpPr/>
          <p:nvPr/>
        </p:nvSpPr>
        <p:spPr>
          <a:xfrm>
            <a:off x="784747" y="958755"/>
            <a:ext cx="1296537" cy="80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60">
            <a:extLst>
              <a:ext uri="{FF2B5EF4-FFF2-40B4-BE49-F238E27FC236}">
                <a16:creationId xmlns:a16="http://schemas.microsoft.com/office/drawing/2014/main" id="{47C6B6FD-D13A-42A3-BD77-EA2766E02DB5}"/>
              </a:ext>
            </a:extLst>
          </p:cNvPr>
          <p:cNvSpPr>
            <a:spLocks noEditPoints="1"/>
          </p:cNvSpPr>
          <p:nvPr/>
        </p:nvSpPr>
        <p:spPr bwMode="auto">
          <a:xfrm>
            <a:off x="784747" y="4755906"/>
            <a:ext cx="481012" cy="482600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D2512A7-1510-449A-8367-DAF9729C1BD6}"/>
              </a:ext>
            </a:extLst>
          </p:cNvPr>
          <p:cNvGrpSpPr/>
          <p:nvPr/>
        </p:nvGrpSpPr>
        <p:grpSpPr>
          <a:xfrm>
            <a:off x="8595920" y="4414601"/>
            <a:ext cx="360362" cy="482600"/>
            <a:chOff x="3356504" y="4812772"/>
            <a:chExt cx="360362" cy="482600"/>
          </a:xfrm>
          <a:solidFill>
            <a:schemeClr val="tx1"/>
          </a:solidFill>
        </p:grpSpPr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7B9A1C8D-3FE7-4EC2-A5EC-7423AF1A28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6991" y="4900085"/>
              <a:ext cx="179387" cy="179388"/>
            </a:xfrm>
            <a:custGeom>
              <a:avLst/>
              <a:gdLst>
                <a:gd name="T0" fmla="*/ 24 w 48"/>
                <a:gd name="T1" fmla="*/ 48 h 48"/>
                <a:gd name="T2" fmla="*/ 48 w 48"/>
                <a:gd name="T3" fmla="*/ 24 h 48"/>
                <a:gd name="T4" fmla="*/ 24 w 48"/>
                <a:gd name="T5" fmla="*/ 0 h 48"/>
                <a:gd name="T6" fmla="*/ 0 w 48"/>
                <a:gd name="T7" fmla="*/ 24 h 48"/>
                <a:gd name="T8" fmla="*/ 24 w 48"/>
                <a:gd name="T9" fmla="*/ 48 h 48"/>
                <a:gd name="T10" fmla="*/ 24 w 48"/>
                <a:gd name="T11" fmla="*/ 4 h 48"/>
                <a:gd name="T12" fmla="*/ 44 w 48"/>
                <a:gd name="T13" fmla="*/ 24 h 48"/>
                <a:gd name="T14" fmla="*/ 24 w 48"/>
                <a:gd name="T15" fmla="*/ 44 h 48"/>
                <a:gd name="T16" fmla="*/ 4 w 48"/>
                <a:gd name="T17" fmla="*/ 24 h 48"/>
                <a:gd name="T18" fmla="*/ 24 w 48"/>
                <a:gd name="T1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48">
                  <a:moveTo>
                    <a:pt x="24" y="48"/>
                  </a:moveTo>
                  <a:cubicBezTo>
                    <a:pt x="37" y="48"/>
                    <a:pt x="48" y="37"/>
                    <a:pt x="48" y="24"/>
                  </a:cubicBezTo>
                  <a:cubicBezTo>
                    <a:pt x="48" y="11"/>
                    <a:pt x="37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"/>
                  </a:moveTo>
                  <a:cubicBezTo>
                    <a:pt x="35" y="4"/>
                    <a:pt x="44" y="13"/>
                    <a:pt x="44" y="24"/>
                  </a:cubicBezTo>
                  <a:cubicBezTo>
                    <a:pt x="44" y="35"/>
                    <a:pt x="35" y="44"/>
                    <a:pt x="24" y="44"/>
                  </a:cubicBezTo>
                  <a:cubicBezTo>
                    <a:pt x="13" y="44"/>
                    <a:pt x="4" y="3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435FECEB-3255-44D7-8328-68A17C7B39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6504" y="4812772"/>
              <a:ext cx="360362" cy="482600"/>
            </a:xfrm>
            <a:custGeom>
              <a:avLst/>
              <a:gdLst>
                <a:gd name="T0" fmla="*/ 48 w 96"/>
                <a:gd name="T1" fmla="*/ 0 h 128"/>
                <a:gd name="T2" fmla="*/ 0 w 96"/>
                <a:gd name="T3" fmla="*/ 48 h 128"/>
                <a:gd name="T4" fmla="*/ 41 w 96"/>
                <a:gd name="T5" fmla="*/ 125 h 128"/>
                <a:gd name="T6" fmla="*/ 48 w 96"/>
                <a:gd name="T7" fmla="*/ 128 h 128"/>
                <a:gd name="T8" fmla="*/ 48 w 96"/>
                <a:gd name="T9" fmla="*/ 128 h 128"/>
                <a:gd name="T10" fmla="*/ 54 w 96"/>
                <a:gd name="T11" fmla="*/ 125 h 128"/>
                <a:gd name="T12" fmla="*/ 96 w 96"/>
                <a:gd name="T13" fmla="*/ 48 h 128"/>
                <a:gd name="T14" fmla="*/ 48 w 96"/>
                <a:gd name="T15" fmla="*/ 0 h 128"/>
                <a:gd name="T16" fmla="*/ 48 w 96"/>
                <a:gd name="T17" fmla="*/ 120 h 128"/>
                <a:gd name="T18" fmla="*/ 48 w 96"/>
                <a:gd name="T19" fmla="*/ 120 h 128"/>
                <a:gd name="T20" fmla="*/ 47 w 96"/>
                <a:gd name="T21" fmla="*/ 119 h 128"/>
                <a:gd name="T22" fmla="*/ 8 w 96"/>
                <a:gd name="T23" fmla="*/ 48 h 128"/>
                <a:gd name="T24" fmla="*/ 48 w 96"/>
                <a:gd name="T25" fmla="*/ 8 h 128"/>
                <a:gd name="T26" fmla="*/ 88 w 96"/>
                <a:gd name="T27" fmla="*/ 48 h 128"/>
                <a:gd name="T28" fmla="*/ 48 w 96"/>
                <a:gd name="T29" fmla="*/ 1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" h="128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6"/>
                    <a:pt x="24" y="105"/>
                    <a:pt x="41" y="125"/>
                  </a:cubicBezTo>
                  <a:cubicBezTo>
                    <a:pt x="42" y="125"/>
                    <a:pt x="44" y="128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2" y="128"/>
                    <a:pt x="54" y="125"/>
                    <a:pt x="54" y="125"/>
                  </a:cubicBezTo>
                  <a:cubicBezTo>
                    <a:pt x="72" y="105"/>
                    <a:pt x="96" y="76"/>
                    <a:pt x="96" y="48"/>
                  </a:cubicBezTo>
                  <a:cubicBezTo>
                    <a:pt x="96" y="21"/>
                    <a:pt x="74" y="0"/>
                    <a:pt x="48" y="0"/>
                  </a:cubicBezTo>
                  <a:close/>
                  <a:moveTo>
                    <a:pt x="48" y="120"/>
                  </a:move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8" y="120"/>
                    <a:pt x="47" y="119"/>
                  </a:cubicBezTo>
                  <a:cubicBezTo>
                    <a:pt x="33" y="103"/>
                    <a:pt x="8" y="74"/>
                    <a:pt x="8" y="48"/>
                  </a:cubicBezTo>
                  <a:cubicBezTo>
                    <a:pt x="8" y="26"/>
                    <a:pt x="26" y="8"/>
                    <a:pt x="48" y="8"/>
                  </a:cubicBezTo>
                  <a:cubicBezTo>
                    <a:pt x="70" y="8"/>
                    <a:pt x="88" y="26"/>
                    <a:pt x="88" y="48"/>
                  </a:cubicBezTo>
                  <a:cubicBezTo>
                    <a:pt x="88" y="74"/>
                    <a:pt x="63" y="103"/>
                    <a:pt x="48" y="1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276510F-2D4A-45FE-B31D-D4DA5E949FBF}"/>
              </a:ext>
            </a:extLst>
          </p:cNvPr>
          <p:cNvGrpSpPr/>
          <p:nvPr/>
        </p:nvGrpSpPr>
        <p:grpSpPr>
          <a:xfrm>
            <a:off x="1433015" y="4501914"/>
            <a:ext cx="4898944" cy="1040566"/>
            <a:chOff x="5003907" y="4817697"/>
            <a:chExt cx="2195064" cy="97141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BD24B1-7120-4DD4-9AC0-B20953272CA3}"/>
                </a:ext>
              </a:extLst>
            </p:cNvPr>
            <p:cNvSpPr/>
            <p:nvPr/>
          </p:nvSpPr>
          <p:spPr>
            <a:xfrm>
              <a:off x="5003907" y="5013340"/>
              <a:ext cx="2195064" cy="775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600" dirty="0" smtClean="0"/>
                <a:t>+79994978976 /</a:t>
              </a:r>
              <a:r>
                <a:rPr lang="en-US" sz="1600" dirty="0"/>
                <a:t>c</a:t>
              </a:r>
              <a:r>
                <a:rPr lang="en-US" sz="1600" dirty="0" smtClean="0"/>
                <a:t>lubnikaonline@gmail.com </a:t>
              </a:r>
              <a:r>
                <a:rPr lang="ru-RU" sz="1600" dirty="0"/>
                <a:t>/ </a:t>
              </a:r>
              <a:r>
                <a:rPr lang="en-US" sz="1600" dirty="0"/>
                <a:t>https://vk.com/uletaev_strawberry</a:t>
              </a:r>
              <a:endParaRPr lang="id-ID" sz="16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8DFD9E7-C12A-44D6-A396-E7F7D42B838E}"/>
                </a:ext>
              </a:extLst>
            </p:cNvPr>
            <p:cNvSpPr txBox="1"/>
            <p:nvPr/>
          </p:nvSpPr>
          <p:spPr>
            <a:xfrm>
              <a:off x="5003907" y="4817697"/>
              <a:ext cx="12971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+mj-lt"/>
                </a:rPr>
                <a:t>КОНТАКТЫ</a:t>
              </a:r>
              <a:endParaRPr lang="id-ID" sz="1400" dirty="0">
                <a:latin typeface="+mj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59649A5-52DF-45E3-9F2C-F7C3A999DA10}"/>
              </a:ext>
            </a:extLst>
          </p:cNvPr>
          <p:cNvGrpSpPr/>
          <p:nvPr/>
        </p:nvGrpSpPr>
        <p:grpSpPr>
          <a:xfrm>
            <a:off x="8973292" y="4922806"/>
            <a:ext cx="2195064" cy="571195"/>
            <a:chOff x="5003907" y="4817697"/>
            <a:chExt cx="2195064" cy="57119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7DC9512-64CB-4DCF-B6BB-8B6877785B6C}"/>
                </a:ext>
              </a:extLst>
            </p:cNvPr>
            <p:cNvSpPr/>
            <p:nvPr/>
          </p:nvSpPr>
          <p:spPr>
            <a:xfrm>
              <a:off x="5003907" y="5013340"/>
              <a:ext cx="2195064" cy="37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sz="1400" dirty="0" smtClean="0"/>
                <a:t>Россия. Екатеринбург</a:t>
              </a:r>
              <a:endParaRPr lang="id-ID" sz="14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F004BA4-251E-4A30-B09D-D6FE194C4E82}"/>
                </a:ext>
              </a:extLst>
            </p:cNvPr>
            <p:cNvSpPr txBox="1"/>
            <p:nvPr/>
          </p:nvSpPr>
          <p:spPr>
            <a:xfrm>
              <a:off x="5003907" y="4817697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latin typeface="+mj-lt"/>
                </a:rPr>
                <a:t>АДРЕС</a:t>
              </a:r>
              <a:endParaRPr lang="id-ID" sz="1400" dirty="0">
                <a:latin typeface="+mj-lt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54DFE552-A001-4815-9247-670DD6AD422F}"/>
              </a:ext>
            </a:extLst>
          </p:cNvPr>
          <p:cNvSpPr txBox="1"/>
          <p:nvPr/>
        </p:nvSpPr>
        <p:spPr>
          <a:xfrm>
            <a:off x="677839" y="3359605"/>
            <a:ext cx="5098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F3F3F"/>
                </a:solidFill>
                <a:latin typeface="Montserrat"/>
              </a:rPr>
              <a:t>Вкусный и рентабельный бизнес</a:t>
            </a:r>
            <a:endParaRPr lang="en-US" b="1" dirty="0">
              <a:solidFill>
                <a:srgbClr val="3F3F3F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882569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F0324606-942B-4532-9561-51F572E3C60E}"/>
              </a:ext>
            </a:extLst>
          </p:cNvPr>
          <p:cNvSpPr/>
          <p:nvPr/>
        </p:nvSpPr>
        <p:spPr>
          <a:xfrm>
            <a:off x="4963662" y="2096504"/>
            <a:ext cx="2743200" cy="384048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D0AD66-D269-48CA-AE4A-C2B751274876}"/>
              </a:ext>
            </a:extLst>
          </p:cNvPr>
          <p:cNvSpPr txBox="1"/>
          <p:nvPr/>
        </p:nvSpPr>
        <p:spPr>
          <a:xfrm>
            <a:off x="1905365" y="3821078"/>
            <a:ext cx="143283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>
                <a:ea typeface="Lato" panose="020F0502020204030203" pitchFamily="34" charset="0"/>
                <a:cs typeface="Lato" panose="020F0502020204030203" pitchFamily="34" charset="0"/>
              </a:rPr>
              <a:t>Килограмм</a:t>
            </a:r>
            <a:endParaRPr lang="ru-RU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B1B1F3-CDAA-4BF7-9F13-FAFAF45266DF}"/>
              </a:ext>
            </a:extLst>
          </p:cNvPr>
          <p:cNvSpPr txBox="1"/>
          <p:nvPr/>
        </p:nvSpPr>
        <p:spPr>
          <a:xfrm>
            <a:off x="1532086" y="2742751"/>
            <a:ext cx="2434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+mj-lt"/>
              </a:rPr>
              <a:t>₱</a:t>
            </a:r>
            <a:r>
              <a:rPr lang="ru-RU" sz="7200" dirty="0" smtClean="0">
                <a:latin typeface="+mj-lt"/>
              </a:rPr>
              <a:t>900</a:t>
            </a:r>
            <a:endParaRPr lang="en-US" sz="7200" dirty="0">
              <a:latin typeface="+mj-lt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BBAB5C-BEBB-43D9-9F68-EC97D4C33FAB}"/>
              </a:ext>
            </a:extLst>
          </p:cNvPr>
          <p:cNvCxnSpPr/>
          <p:nvPr/>
        </p:nvCxnSpPr>
        <p:spPr>
          <a:xfrm>
            <a:off x="2301741" y="4298257"/>
            <a:ext cx="640080" cy="0"/>
          </a:xfrm>
          <a:prstGeom prst="line">
            <a:avLst/>
          </a:prstGeom>
          <a:ln w="349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EE5EB42-6B5B-404D-866B-D416D12ADF07}"/>
              </a:ext>
            </a:extLst>
          </p:cNvPr>
          <p:cNvSpPr txBox="1"/>
          <p:nvPr/>
        </p:nvSpPr>
        <p:spPr>
          <a:xfrm>
            <a:off x="1491980" y="2237664"/>
            <a:ext cx="225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Розница</a:t>
            </a:r>
            <a:endParaRPr lang="en-US" sz="2400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2C69DC6-CBB5-4FC2-B894-369682D6C947}"/>
              </a:ext>
            </a:extLst>
          </p:cNvPr>
          <p:cNvSpPr txBox="1"/>
          <p:nvPr/>
        </p:nvSpPr>
        <p:spPr>
          <a:xfrm>
            <a:off x="5391251" y="3821078"/>
            <a:ext cx="143283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/Килограмм</a:t>
            </a:r>
            <a:endParaRPr lang="ru-RU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304EA2D-7FD4-45B1-AE4E-108D3D306291}"/>
              </a:ext>
            </a:extLst>
          </p:cNvPr>
          <p:cNvSpPr txBox="1"/>
          <p:nvPr/>
        </p:nvSpPr>
        <p:spPr>
          <a:xfrm>
            <a:off x="4855622" y="2685048"/>
            <a:ext cx="2764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+mj-lt"/>
              </a:rPr>
              <a:t>₱</a:t>
            </a:r>
            <a:r>
              <a:rPr lang="ru-RU" sz="7200" dirty="0" smtClean="0">
                <a:solidFill>
                  <a:schemeClr val="bg1"/>
                </a:solidFill>
                <a:latin typeface="+mj-lt"/>
              </a:rPr>
              <a:t>700</a:t>
            </a:r>
            <a:endParaRPr lang="en-US" sz="72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307B5D-03D1-422D-9674-A1539DBB52EE}"/>
              </a:ext>
            </a:extLst>
          </p:cNvPr>
          <p:cNvCxnSpPr/>
          <p:nvPr/>
        </p:nvCxnSpPr>
        <p:spPr>
          <a:xfrm>
            <a:off x="5787627" y="4298257"/>
            <a:ext cx="640080" cy="0"/>
          </a:xfrm>
          <a:prstGeom prst="line">
            <a:avLst/>
          </a:prstGeom>
          <a:ln w="34925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55A4BDBC-8456-4307-B196-AE955D5F9646}"/>
              </a:ext>
            </a:extLst>
          </p:cNvPr>
          <p:cNvSpPr txBox="1"/>
          <p:nvPr/>
        </p:nvSpPr>
        <p:spPr>
          <a:xfrm>
            <a:off x="4977866" y="2237664"/>
            <a:ext cx="2259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Партнёры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1190D6-C4E8-4B6F-9B5E-6978D672B382}"/>
              </a:ext>
            </a:extLst>
          </p:cNvPr>
          <p:cNvSpPr txBox="1"/>
          <p:nvPr/>
        </p:nvSpPr>
        <p:spPr>
          <a:xfrm>
            <a:off x="8824756" y="3821078"/>
            <a:ext cx="143283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ru-RU" dirty="0">
                <a:ea typeface="Lato" panose="020F0502020204030203" pitchFamily="34" charset="0"/>
                <a:cs typeface="Lato" panose="020F0502020204030203" pitchFamily="34" charset="0"/>
              </a:rPr>
              <a:t>месяц</a:t>
            </a:r>
            <a:endParaRPr lang="id-ID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F5D57A-95EA-4D87-BE6F-2469B1E3A342}"/>
              </a:ext>
            </a:extLst>
          </p:cNvPr>
          <p:cNvSpPr txBox="1"/>
          <p:nvPr/>
        </p:nvSpPr>
        <p:spPr>
          <a:xfrm>
            <a:off x="8014896" y="2742751"/>
            <a:ext cx="3010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+mj-lt"/>
              </a:rPr>
              <a:t>₱</a:t>
            </a:r>
            <a:r>
              <a:rPr lang="ru-RU" sz="7200" dirty="0" smtClean="0">
                <a:latin typeface="+mj-lt"/>
              </a:rPr>
              <a:t>600</a:t>
            </a:r>
            <a:endParaRPr lang="en-US" sz="7200" dirty="0">
              <a:latin typeface="+mj-l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B3DAC5D-DFA8-4AF4-AB1C-F0DC3F7B76D4}"/>
              </a:ext>
            </a:extLst>
          </p:cNvPr>
          <p:cNvCxnSpPr/>
          <p:nvPr/>
        </p:nvCxnSpPr>
        <p:spPr>
          <a:xfrm>
            <a:off x="9221132" y="4298257"/>
            <a:ext cx="640080" cy="0"/>
          </a:xfrm>
          <a:prstGeom prst="line">
            <a:avLst/>
          </a:prstGeom>
          <a:ln w="3492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C01D99-58C4-4B75-8E77-A93D9EB448BE}"/>
              </a:ext>
            </a:extLst>
          </p:cNvPr>
          <p:cNvSpPr txBox="1"/>
          <p:nvPr/>
        </p:nvSpPr>
        <p:spPr>
          <a:xfrm>
            <a:off x="8239549" y="2237664"/>
            <a:ext cx="2722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Опт</a:t>
            </a:r>
            <a:endParaRPr lang="en-US" sz="2400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3F9B0BB-951E-41D6-AC48-13A7FDA48763}"/>
              </a:ext>
            </a:extLst>
          </p:cNvPr>
          <p:cNvSpPr txBox="1"/>
          <p:nvPr/>
        </p:nvSpPr>
        <p:spPr>
          <a:xfrm>
            <a:off x="1320158" y="4474819"/>
            <a:ext cx="2603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Объём продаж от 250 грамм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8C2BBAF-5282-4FCF-9A7F-4A2AE302FE3B}"/>
              </a:ext>
            </a:extLst>
          </p:cNvPr>
          <p:cNvSpPr txBox="1"/>
          <p:nvPr/>
        </p:nvSpPr>
        <p:spPr>
          <a:xfrm>
            <a:off x="4806044" y="4474819"/>
            <a:ext cx="2603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От 5 кг.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930221-15B0-42B8-A3B3-D5D8C5F537BC}"/>
              </a:ext>
            </a:extLst>
          </p:cNvPr>
          <p:cNvSpPr txBox="1"/>
          <p:nvPr/>
        </p:nvSpPr>
        <p:spPr>
          <a:xfrm>
            <a:off x="8239549" y="4474819"/>
            <a:ext cx="2603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От 30 кг.</a:t>
            </a:r>
            <a:endParaRPr lang="en-US" sz="14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6DC0468-FC69-4712-8DF0-6F288AC0B6B0}"/>
              </a:ext>
            </a:extLst>
          </p:cNvPr>
          <p:cNvSpPr/>
          <p:nvPr/>
        </p:nvSpPr>
        <p:spPr>
          <a:xfrm>
            <a:off x="1250181" y="2096504"/>
            <a:ext cx="2743200" cy="38404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D4176F3-7A51-4D14-8E26-FE9949D732A0}"/>
              </a:ext>
            </a:extLst>
          </p:cNvPr>
          <p:cNvSpPr/>
          <p:nvPr/>
        </p:nvSpPr>
        <p:spPr>
          <a:xfrm>
            <a:off x="8169572" y="2096504"/>
            <a:ext cx="2743200" cy="38404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441BF0C9-660F-4A2B-B5CE-8A6664FDF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/>
          <a:p>
            <a:r>
              <a:rPr lang="ru-RU" dirty="0"/>
              <a:t>Н</a:t>
            </a:r>
            <a:r>
              <a:rPr lang="ru-RU" dirty="0" smtClean="0"/>
              <a:t>АШ</a:t>
            </a:r>
            <a:r>
              <a:rPr lang="id-ID" dirty="0"/>
              <a:t/>
            </a:r>
            <a:br>
              <a:rPr lang="id-ID" dirty="0"/>
            </a:br>
            <a:r>
              <a:rPr lang="ru-RU" dirty="0"/>
              <a:t>ПРАЙС-ЛИСТ</a:t>
            </a:r>
            <a:endParaRPr lang="id-ID" dirty="0"/>
          </a:p>
        </p:txBody>
      </p:sp>
      <p:sp>
        <p:nvSpPr>
          <p:cNvPr id="2" name="TextBox 1"/>
          <p:cNvSpPr txBox="1"/>
          <p:nvPr/>
        </p:nvSpPr>
        <p:spPr>
          <a:xfrm>
            <a:off x="8678487" y="5220393"/>
            <a:ext cx="1771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Годовой договор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45087" y="5160285"/>
            <a:ext cx="198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Месячный договор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74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4CA0-3159-4BF6-BD7B-4EE4EBF6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/>
          <a:p>
            <a:r>
              <a:rPr lang="ru-RU" dirty="0"/>
              <a:t>БИЗНЕС</a:t>
            </a:r>
            <a:r>
              <a:rPr lang="id-ID" dirty="0"/>
              <a:t/>
            </a:r>
            <a:br>
              <a:rPr lang="id-ID" dirty="0"/>
            </a:br>
            <a:r>
              <a:rPr lang="ru-RU" dirty="0"/>
              <a:t>ПЛАН / МОДЕЛЬ</a:t>
            </a:r>
            <a:endParaRPr lang="id-ID" dirty="0"/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780C2D77-0E88-43A1-82E7-8BD2BA7865F8}"/>
              </a:ext>
            </a:extLst>
          </p:cNvPr>
          <p:cNvSpPr>
            <a:spLocks noEditPoints="1"/>
          </p:cNvSpPr>
          <p:nvPr/>
        </p:nvSpPr>
        <p:spPr bwMode="auto">
          <a:xfrm>
            <a:off x="7903489" y="4263244"/>
            <a:ext cx="461062" cy="455213"/>
          </a:xfrm>
          <a:custGeom>
            <a:avLst/>
            <a:gdLst>
              <a:gd name="T0" fmla="*/ 186 w 200"/>
              <a:gd name="T1" fmla="*/ 0 h 197"/>
              <a:gd name="T2" fmla="*/ 14 w 200"/>
              <a:gd name="T3" fmla="*/ 0 h 197"/>
              <a:gd name="T4" fmla="*/ 0 w 200"/>
              <a:gd name="T5" fmla="*/ 15 h 197"/>
              <a:gd name="T6" fmla="*/ 0 w 200"/>
              <a:gd name="T7" fmla="*/ 127 h 197"/>
              <a:gd name="T8" fmla="*/ 14 w 200"/>
              <a:gd name="T9" fmla="*/ 141 h 197"/>
              <a:gd name="T10" fmla="*/ 82 w 200"/>
              <a:gd name="T11" fmla="*/ 141 h 197"/>
              <a:gd name="T12" fmla="*/ 55 w 200"/>
              <a:gd name="T13" fmla="*/ 189 h 197"/>
              <a:gd name="T14" fmla="*/ 58 w 200"/>
              <a:gd name="T15" fmla="*/ 197 h 197"/>
              <a:gd name="T16" fmla="*/ 61 w 200"/>
              <a:gd name="T17" fmla="*/ 197 h 197"/>
              <a:gd name="T18" fmla="*/ 66 w 200"/>
              <a:gd name="T19" fmla="*/ 194 h 197"/>
              <a:gd name="T20" fmla="*/ 95 w 200"/>
              <a:gd name="T21" fmla="*/ 141 h 197"/>
              <a:gd name="T22" fmla="*/ 105 w 200"/>
              <a:gd name="T23" fmla="*/ 141 h 197"/>
              <a:gd name="T24" fmla="*/ 134 w 200"/>
              <a:gd name="T25" fmla="*/ 194 h 197"/>
              <a:gd name="T26" fmla="*/ 140 w 200"/>
              <a:gd name="T27" fmla="*/ 197 h 197"/>
              <a:gd name="T28" fmla="*/ 142 w 200"/>
              <a:gd name="T29" fmla="*/ 197 h 197"/>
              <a:gd name="T30" fmla="*/ 145 w 200"/>
              <a:gd name="T31" fmla="*/ 189 h 197"/>
              <a:gd name="T32" fmla="*/ 118 w 200"/>
              <a:gd name="T33" fmla="*/ 141 h 197"/>
              <a:gd name="T34" fmla="*/ 186 w 200"/>
              <a:gd name="T35" fmla="*/ 141 h 197"/>
              <a:gd name="T36" fmla="*/ 200 w 200"/>
              <a:gd name="T37" fmla="*/ 127 h 197"/>
              <a:gd name="T38" fmla="*/ 200 w 200"/>
              <a:gd name="T39" fmla="*/ 15 h 197"/>
              <a:gd name="T40" fmla="*/ 186 w 200"/>
              <a:gd name="T41" fmla="*/ 0 h 197"/>
              <a:gd name="T42" fmla="*/ 188 w 200"/>
              <a:gd name="T43" fmla="*/ 120 h 197"/>
              <a:gd name="T44" fmla="*/ 12 w 200"/>
              <a:gd name="T45" fmla="*/ 120 h 197"/>
              <a:gd name="T46" fmla="*/ 12 w 200"/>
              <a:gd name="T47" fmla="*/ 14 h 197"/>
              <a:gd name="T48" fmla="*/ 188 w 200"/>
              <a:gd name="T49" fmla="*/ 14 h 197"/>
              <a:gd name="T50" fmla="*/ 188 w 200"/>
              <a:gd name="T51" fmla="*/ 120 h 197"/>
              <a:gd name="T52" fmla="*/ 148 w 200"/>
              <a:gd name="T53" fmla="*/ 99 h 197"/>
              <a:gd name="T54" fmla="*/ 124 w 200"/>
              <a:gd name="T55" fmla="*/ 99 h 197"/>
              <a:gd name="T56" fmla="*/ 124 w 200"/>
              <a:gd name="T57" fmla="*/ 29 h 197"/>
              <a:gd name="T58" fmla="*/ 148 w 200"/>
              <a:gd name="T59" fmla="*/ 29 h 197"/>
              <a:gd name="T60" fmla="*/ 148 w 200"/>
              <a:gd name="T61" fmla="*/ 99 h 197"/>
              <a:gd name="T62" fmla="*/ 76 w 200"/>
              <a:gd name="T63" fmla="*/ 99 h 197"/>
              <a:gd name="T64" fmla="*/ 52 w 200"/>
              <a:gd name="T65" fmla="*/ 99 h 197"/>
              <a:gd name="T66" fmla="*/ 52 w 200"/>
              <a:gd name="T67" fmla="*/ 66 h 197"/>
              <a:gd name="T68" fmla="*/ 76 w 200"/>
              <a:gd name="T69" fmla="*/ 66 h 197"/>
              <a:gd name="T70" fmla="*/ 76 w 200"/>
              <a:gd name="T71" fmla="*/ 99 h 197"/>
              <a:gd name="T72" fmla="*/ 112 w 200"/>
              <a:gd name="T73" fmla="*/ 99 h 197"/>
              <a:gd name="T74" fmla="*/ 88 w 200"/>
              <a:gd name="T75" fmla="*/ 99 h 197"/>
              <a:gd name="T76" fmla="*/ 88 w 200"/>
              <a:gd name="T77" fmla="*/ 47 h 197"/>
              <a:gd name="T78" fmla="*/ 112 w 200"/>
              <a:gd name="T79" fmla="*/ 47 h 197"/>
              <a:gd name="T80" fmla="*/ 112 w 200"/>
              <a:gd name="T81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197">
                <a:moveTo>
                  <a:pt x="186" y="0"/>
                </a:move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127"/>
                  <a:pt x="0" y="127"/>
                  <a:pt x="0" y="127"/>
                </a:cubicBezTo>
                <a:cubicBezTo>
                  <a:pt x="0" y="135"/>
                  <a:pt x="6" y="141"/>
                  <a:pt x="14" y="141"/>
                </a:cubicBezTo>
                <a:cubicBezTo>
                  <a:pt x="82" y="141"/>
                  <a:pt x="82" y="141"/>
                  <a:pt x="82" y="141"/>
                </a:cubicBezTo>
                <a:cubicBezTo>
                  <a:pt x="55" y="189"/>
                  <a:pt x="55" y="189"/>
                  <a:pt x="55" y="189"/>
                </a:cubicBezTo>
                <a:cubicBezTo>
                  <a:pt x="54" y="191"/>
                  <a:pt x="55" y="195"/>
                  <a:pt x="58" y="197"/>
                </a:cubicBezTo>
                <a:cubicBezTo>
                  <a:pt x="59" y="197"/>
                  <a:pt x="60" y="197"/>
                  <a:pt x="61" y="197"/>
                </a:cubicBezTo>
                <a:cubicBezTo>
                  <a:pt x="63" y="197"/>
                  <a:pt x="65" y="196"/>
                  <a:pt x="66" y="194"/>
                </a:cubicBezTo>
                <a:cubicBezTo>
                  <a:pt x="95" y="141"/>
                  <a:pt x="95" y="141"/>
                  <a:pt x="95" y="141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34" y="194"/>
                  <a:pt x="134" y="194"/>
                  <a:pt x="134" y="194"/>
                </a:cubicBezTo>
                <a:cubicBezTo>
                  <a:pt x="135" y="196"/>
                  <a:pt x="137" y="197"/>
                  <a:pt x="140" y="197"/>
                </a:cubicBezTo>
                <a:cubicBezTo>
                  <a:pt x="140" y="197"/>
                  <a:pt x="141" y="197"/>
                  <a:pt x="142" y="197"/>
                </a:cubicBezTo>
                <a:cubicBezTo>
                  <a:pt x="145" y="195"/>
                  <a:pt x="146" y="191"/>
                  <a:pt x="145" y="189"/>
                </a:cubicBezTo>
                <a:cubicBezTo>
                  <a:pt x="118" y="141"/>
                  <a:pt x="118" y="141"/>
                  <a:pt x="118" y="141"/>
                </a:cubicBezTo>
                <a:cubicBezTo>
                  <a:pt x="186" y="141"/>
                  <a:pt x="186" y="141"/>
                  <a:pt x="186" y="141"/>
                </a:cubicBezTo>
                <a:cubicBezTo>
                  <a:pt x="194" y="141"/>
                  <a:pt x="200" y="135"/>
                  <a:pt x="200" y="127"/>
                </a:cubicBezTo>
                <a:cubicBezTo>
                  <a:pt x="200" y="15"/>
                  <a:pt x="200" y="15"/>
                  <a:pt x="200" y="15"/>
                </a:cubicBezTo>
                <a:cubicBezTo>
                  <a:pt x="200" y="7"/>
                  <a:pt x="194" y="0"/>
                  <a:pt x="186" y="0"/>
                </a:cubicBezTo>
                <a:close/>
                <a:moveTo>
                  <a:pt x="188" y="120"/>
                </a:moveTo>
                <a:cubicBezTo>
                  <a:pt x="12" y="120"/>
                  <a:pt x="12" y="120"/>
                  <a:pt x="12" y="120"/>
                </a:cubicBezTo>
                <a:cubicBezTo>
                  <a:pt x="12" y="14"/>
                  <a:pt x="12" y="14"/>
                  <a:pt x="12" y="14"/>
                </a:cubicBezTo>
                <a:cubicBezTo>
                  <a:pt x="188" y="14"/>
                  <a:pt x="188" y="14"/>
                  <a:pt x="188" y="14"/>
                </a:cubicBezTo>
                <a:lnTo>
                  <a:pt x="188" y="120"/>
                </a:lnTo>
                <a:close/>
                <a:moveTo>
                  <a:pt x="148" y="99"/>
                </a:moveTo>
                <a:cubicBezTo>
                  <a:pt x="124" y="99"/>
                  <a:pt x="124" y="99"/>
                  <a:pt x="124" y="9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48" y="29"/>
                  <a:pt x="148" y="29"/>
                  <a:pt x="148" y="29"/>
                </a:cubicBezTo>
                <a:lnTo>
                  <a:pt x="148" y="99"/>
                </a:lnTo>
                <a:close/>
                <a:moveTo>
                  <a:pt x="76" y="99"/>
                </a:moveTo>
                <a:cubicBezTo>
                  <a:pt x="52" y="99"/>
                  <a:pt x="52" y="99"/>
                  <a:pt x="52" y="99"/>
                </a:cubicBezTo>
                <a:cubicBezTo>
                  <a:pt x="52" y="66"/>
                  <a:pt x="52" y="66"/>
                  <a:pt x="52" y="66"/>
                </a:cubicBezTo>
                <a:cubicBezTo>
                  <a:pt x="76" y="66"/>
                  <a:pt x="76" y="66"/>
                  <a:pt x="76" y="66"/>
                </a:cubicBezTo>
                <a:lnTo>
                  <a:pt x="76" y="99"/>
                </a:lnTo>
                <a:close/>
                <a:moveTo>
                  <a:pt x="112" y="99"/>
                </a:moveTo>
                <a:cubicBezTo>
                  <a:pt x="88" y="99"/>
                  <a:pt x="88" y="99"/>
                  <a:pt x="88" y="99"/>
                </a:cubicBezTo>
                <a:cubicBezTo>
                  <a:pt x="88" y="47"/>
                  <a:pt x="88" y="47"/>
                  <a:pt x="88" y="47"/>
                </a:cubicBezTo>
                <a:cubicBezTo>
                  <a:pt x="112" y="47"/>
                  <a:pt x="112" y="47"/>
                  <a:pt x="112" y="47"/>
                </a:cubicBezTo>
                <a:lnTo>
                  <a:pt x="112" y="9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88906439-92AD-44B5-BA27-90723C6384A6}"/>
              </a:ext>
            </a:extLst>
          </p:cNvPr>
          <p:cNvSpPr>
            <a:spLocks noEditPoints="1"/>
          </p:cNvSpPr>
          <p:nvPr/>
        </p:nvSpPr>
        <p:spPr bwMode="auto">
          <a:xfrm>
            <a:off x="1356335" y="2272385"/>
            <a:ext cx="361721" cy="468171"/>
          </a:xfrm>
          <a:custGeom>
            <a:avLst/>
            <a:gdLst>
              <a:gd name="T0" fmla="*/ 130 w 148"/>
              <a:gd name="T1" fmla="*/ 112 h 191"/>
              <a:gd name="T2" fmla="*/ 148 w 148"/>
              <a:gd name="T3" fmla="*/ 67 h 191"/>
              <a:gd name="T4" fmla="*/ 82 w 148"/>
              <a:gd name="T5" fmla="*/ 0 h 191"/>
              <a:gd name="T6" fmla="*/ 45 w 148"/>
              <a:gd name="T7" fmla="*/ 12 h 191"/>
              <a:gd name="T8" fmla="*/ 44 w 148"/>
              <a:gd name="T9" fmla="*/ 12 h 191"/>
              <a:gd name="T10" fmla="*/ 43 w 148"/>
              <a:gd name="T11" fmla="*/ 13 h 191"/>
              <a:gd name="T12" fmla="*/ 28 w 148"/>
              <a:gd name="T13" fmla="*/ 28 h 191"/>
              <a:gd name="T14" fmla="*/ 17 w 148"/>
              <a:gd name="T15" fmla="*/ 53 h 191"/>
              <a:gd name="T16" fmla="*/ 20 w 148"/>
              <a:gd name="T17" fmla="*/ 74 h 191"/>
              <a:gd name="T18" fmla="*/ 2 w 148"/>
              <a:gd name="T19" fmla="*/ 101 h 191"/>
              <a:gd name="T20" fmla="*/ 7 w 148"/>
              <a:gd name="T21" fmla="*/ 110 h 191"/>
              <a:gd name="T22" fmla="*/ 18 w 148"/>
              <a:gd name="T23" fmla="*/ 110 h 191"/>
              <a:gd name="T24" fmla="*/ 19 w 148"/>
              <a:gd name="T25" fmla="*/ 118 h 191"/>
              <a:gd name="T26" fmla="*/ 22 w 148"/>
              <a:gd name="T27" fmla="*/ 122 h 191"/>
              <a:gd name="T28" fmla="*/ 20 w 148"/>
              <a:gd name="T29" fmla="*/ 129 h 191"/>
              <a:gd name="T30" fmla="*/ 25 w 148"/>
              <a:gd name="T31" fmla="*/ 133 h 191"/>
              <a:gd name="T32" fmla="*/ 35 w 148"/>
              <a:gd name="T33" fmla="*/ 152 h 191"/>
              <a:gd name="T34" fmla="*/ 44 w 148"/>
              <a:gd name="T35" fmla="*/ 151 h 191"/>
              <a:gd name="T36" fmla="*/ 51 w 148"/>
              <a:gd name="T37" fmla="*/ 150 h 191"/>
              <a:gd name="T38" fmla="*/ 60 w 148"/>
              <a:gd name="T39" fmla="*/ 159 h 191"/>
              <a:gd name="T40" fmla="*/ 58 w 148"/>
              <a:gd name="T41" fmla="*/ 171 h 191"/>
              <a:gd name="T42" fmla="*/ 49 w 148"/>
              <a:gd name="T43" fmla="*/ 191 h 191"/>
              <a:gd name="T44" fmla="*/ 89 w 148"/>
              <a:gd name="T45" fmla="*/ 171 h 191"/>
              <a:gd name="T46" fmla="*/ 131 w 148"/>
              <a:gd name="T47" fmla="*/ 163 h 191"/>
              <a:gd name="T48" fmla="*/ 130 w 148"/>
              <a:gd name="T49" fmla="*/ 112 h 191"/>
              <a:gd name="T50" fmla="*/ 104 w 148"/>
              <a:gd name="T51" fmla="*/ 76 h 191"/>
              <a:gd name="T52" fmla="*/ 101 w 148"/>
              <a:gd name="T53" fmla="*/ 72 h 191"/>
              <a:gd name="T54" fmla="*/ 70 w 148"/>
              <a:gd name="T55" fmla="*/ 114 h 191"/>
              <a:gd name="T56" fmla="*/ 76 w 148"/>
              <a:gd name="T57" fmla="*/ 78 h 191"/>
              <a:gd name="T58" fmla="*/ 63 w 148"/>
              <a:gd name="T59" fmla="*/ 78 h 191"/>
              <a:gd name="T60" fmla="*/ 68 w 148"/>
              <a:gd name="T61" fmla="*/ 59 h 191"/>
              <a:gd name="T62" fmla="*/ 62 w 148"/>
              <a:gd name="T63" fmla="*/ 59 h 191"/>
              <a:gd name="T64" fmla="*/ 49 w 148"/>
              <a:gd name="T65" fmla="*/ 22 h 191"/>
              <a:gd name="T66" fmla="*/ 49 w 148"/>
              <a:gd name="T67" fmla="*/ 21 h 191"/>
              <a:gd name="T68" fmla="*/ 49 w 148"/>
              <a:gd name="T69" fmla="*/ 21 h 191"/>
              <a:gd name="T70" fmla="*/ 49 w 148"/>
              <a:gd name="T71" fmla="*/ 21 h 191"/>
              <a:gd name="T72" fmla="*/ 50 w 148"/>
              <a:gd name="T73" fmla="*/ 21 h 191"/>
              <a:gd name="T74" fmla="*/ 82 w 148"/>
              <a:gd name="T75" fmla="*/ 11 h 191"/>
              <a:gd name="T76" fmla="*/ 135 w 148"/>
              <a:gd name="T77" fmla="*/ 48 h 191"/>
              <a:gd name="T78" fmla="*/ 135 w 148"/>
              <a:gd name="T79" fmla="*/ 70 h 191"/>
              <a:gd name="T80" fmla="*/ 104 w 148"/>
              <a:gd name="T81" fmla="*/ 76 h 191"/>
              <a:gd name="T82" fmla="*/ 90 w 148"/>
              <a:gd name="T83" fmla="*/ 61 h 191"/>
              <a:gd name="T84" fmla="*/ 103 w 148"/>
              <a:gd name="T85" fmla="*/ 61 h 191"/>
              <a:gd name="T86" fmla="*/ 75 w 148"/>
              <a:gd name="T87" fmla="*/ 102 h 191"/>
              <a:gd name="T88" fmla="*/ 81 w 148"/>
              <a:gd name="T89" fmla="*/ 74 h 191"/>
              <a:gd name="T90" fmla="*/ 68 w 148"/>
              <a:gd name="T91" fmla="*/ 74 h 191"/>
              <a:gd name="T92" fmla="*/ 76 w 148"/>
              <a:gd name="T93" fmla="*/ 40 h 191"/>
              <a:gd name="T94" fmla="*/ 97 w 148"/>
              <a:gd name="T95" fmla="*/ 40 h 191"/>
              <a:gd name="T96" fmla="*/ 90 w 148"/>
              <a:gd name="T97" fmla="*/ 6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" h="191">
                <a:moveTo>
                  <a:pt x="130" y="112"/>
                </a:moveTo>
                <a:cubicBezTo>
                  <a:pt x="142" y="92"/>
                  <a:pt x="148" y="84"/>
                  <a:pt x="148" y="67"/>
                </a:cubicBezTo>
                <a:cubicBezTo>
                  <a:pt x="148" y="30"/>
                  <a:pt x="118" y="0"/>
                  <a:pt x="82" y="0"/>
                </a:cubicBezTo>
                <a:cubicBezTo>
                  <a:pt x="68" y="0"/>
                  <a:pt x="55" y="5"/>
                  <a:pt x="45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3" y="13"/>
                </a:cubicBezTo>
                <a:cubicBezTo>
                  <a:pt x="37" y="17"/>
                  <a:pt x="32" y="22"/>
                  <a:pt x="28" y="28"/>
                </a:cubicBezTo>
                <a:cubicBezTo>
                  <a:pt x="23" y="35"/>
                  <a:pt x="19" y="44"/>
                  <a:pt x="17" y="53"/>
                </a:cubicBezTo>
                <a:cubicBezTo>
                  <a:pt x="14" y="68"/>
                  <a:pt x="20" y="68"/>
                  <a:pt x="20" y="74"/>
                </a:cubicBezTo>
                <a:cubicBezTo>
                  <a:pt x="20" y="79"/>
                  <a:pt x="11" y="89"/>
                  <a:pt x="2" y="101"/>
                </a:cubicBezTo>
                <a:cubicBezTo>
                  <a:pt x="0" y="104"/>
                  <a:pt x="1" y="110"/>
                  <a:pt x="7" y="110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25" y="110"/>
                  <a:pt x="20" y="117"/>
                  <a:pt x="19" y="118"/>
                </a:cubicBezTo>
                <a:cubicBezTo>
                  <a:pt x="19" y="119"/>
                  <a:pt x="22" y="122"/>
                  <a:pt x="22" y="122"/>
                </a:cubicBezTo>
                <a:cubicBezTo>
                  <a:pt x="22" y="122"/>
                  <a:pt x="18" y="126"/>
                  <a:pt x="20" y="129"/>
                </a:cubicBezTo>
                <a:cubicBezTo>
                  <a:pt x="20" y="130"/>
                  <a:pt x="26" y="129"/>
                  <a:pt x="25" y="133"/>
                </a:cubicBezTo>
                <a:cubicBezTo>
                  <a:pt x="21" y="150"/>
                  <a:pt x="30" y="152"/>
                  <a:pt x="35" y="152"/>
                </a:cubicBezTo>
                <a:cubicBezTo>
                  <a:pt x="38" y="152"/>
                  <a:pt x="41" y="152"/>
                  <a:pt x="44" y="151"/>
                </a:cubicBezTo>
                <a:cubicBezTo>
                  <a:pt x="46" y="150"/>
                  <a:pt x="49" y="150"/>
                  <a:pt x="51" y="150"/>
                </a:cubicBezTo>
                <a:cubicBezTo>
                  <a:pt x="57" y="150"/>
                  <a:pt x="61" y="153"/>
                  <a:pt x="60" y="159"/>
                </a:cubicBezTo>
                <a:cubicBezTo>
                  <a:pt x="58" y="164"/>
                  <a:pt x="58" y="167"/>
                  <a:pt x="58" y="171"/>
                </a:cubicBezTo>
                <a:cubicBezTo>
                  <a:pt x="57" y="175"/>
                  <a:pt x="49" y="191"/>
                  <a:pt x="49" y="191"/>
                </a:cubicBezTo>
                <a:cubicBezTo>
                  <a:pt x="49" y="191"/>
                  <a:pt x="62" y="182"/>
                  <a:pt x="89" y="171"/>
                </a:cubicBezTo>
                <a:cubicBezTo>
                  <a:pt x="115" y="159"/>
                  <a:pt x="131" y="163"/>
                  <a:pt x="131" y="163"/>
                </a:cubicBezTo>
                <a:cubicBezTo>
                  <a:pt x="131" y="163"/>
                  <a:pt x="118" y="132"/>
                  <a:pt x="130" y="112"/>
                </a:cubicBezTo>
                <a:close/>
                <a:moveTo>
                  <a:pt x="104" y="76"/>
                </a:moveTo>
                <a:cubicBezTo>
                  <a:pt x="103" y="75"/>
                  <a:pt x="102" y="73"/>
                  <a:pt x="101" y="72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6" y="78"/>
                  <a:pt x="76" y="78"/>
                  <a:pt x="76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4" y="59"/>
                  <a:pt x="62" y="59"/>
                </a:cubicBezTo>
                <a:cubicBezTo>
                  <a:pt x="37" y="62"/>
                  <a:pt x="30" y="36"/>
                  <a:pt x="49" y="22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9" y="14"/>
                  <a:pt x="70" y="11"/>
                  <a:pt x="82" y="11"/>
                </a:cubicBezTo>
                <a:cubicBezTo>
                  <a:pt x="106" y="11"/>
                  <a:pt x="127" y="26"/>
                  <a:pt x="135" y="48"/>
                </a:cubicBezTo>
                <a:cubicBezTo>
                  <a:pt x="138" y="57"/>
                  <a:pt x="138" y="63"/>
                  <a:pt x="135" y="70"/>
                </a:cubicBezTo>
                <a:cubicBezTo>
                  <a:pt x="130" y="82"/>
                  <a:pt x="108" y="83"/>
                  <a:pt x="104" y="76"/>
                </a:cubicBezTo>
                <a:close/>
                <a:moveTo>
                  <a:pt x="90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74"/>
                  <a:pt x="81" y="74"/>
                  <a:pt x="81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76" y="40"/>
                  <a:pt x="76" y="40"/>
                  <a:pt x="76" y="40"/>
                </a:cubicBezTo>
                <a:cubicBezTo>
                  <a:pt x="97" y="40"/>
                  <a:pt x="97" y="40"/>
                  <a:pt x="97" y="40"/>
                </a:cubicBezTo>
                <a:lnTo>
                  <a:pt x="90" y="6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38">
            <a:extLst>
              <a:ext uri="{FF2B5EF4-FFF2-40B4-BE49-F238E27FC236}">
                <a16:creationId xmlns:a16="http://schemas.microsoft.com/office/drawing/2014/main" id="{99596304-4832-4F3B-A863-170A924B049B}"/>
              </a:ext>
            </a:extLst>
          </p:cNvPr>
          <p:cNvSpPr>
            <a:spLocks noEditPoints="1"/>
          </p:cNvSpPr>
          <p:nvPr/>
        </p:nvSpPr>
        <p:spPr bwMode="auto">
          <a:xfrm>
            <a:off x="4655249" y="2300968"/>
            <a:ext cx="520028" cy="411005"/>
          </a:xfrm>
          <a:custGeom>
            <a:avLst/>
            <a:gdLst>
              <a:gd name="T0" fmla="*/ 41 w 228"/>
              <a:gd name="T1" fmla="*/ 93 h 180"/>
              <a:gd name="T2" fmla="*/ 74 w 228"/>
              <a:gd name="T3" fmla="*/ 131 h 180"/>
              <a:gd name="T4" fmla="*/ 86 w 228"/>
              <a:gd name="T5" fmla="*/ 128 h 180"/>
              <a:gd name="T6" fmla="*/ 75 w 228"/>
              <a:gd name="T7" fmla="*/ 93 h 180"/>
              <a:gd name="T8" fmla="*/ 116 w 228"/>
              <a:gd name="T9" fmla="*/ 115 h 180"/>
              <a:gd name="T10" fmla="*/ 123 w 228"/>
              <a:gd name="T11" fmla="*/ 93 h 180"/>
              <a:gd name="T12" fmla="*/ 163 w 228"/>
              <a:gd name="T13" fmla="*/ 86 h 180"/>
              <a:gd name="T14" fmla="*/ 123 w 228"/>
              <a:gd name="T15" fmla="*/ 56 h 180"/>
              <a:gd name="T16" fmla="*/ 164 w 228"/>
              <a:gd name="T17" fmla="*/ 86 h 180"/>
              <a:gd name="T18" fmla="*/ 165 w 228"/>
              <a:gd name="T19" fmla="*/ 48 h 180"/>
              <a:gd name="T20" fmla="*/ 187 w 228"/>
              <a:gd name="T21" fmla="*/ 49 h 180"/>
              <a:gd name="T22" fmla="*/ 120 w 228"/>
              <a:gd name="T23" fmla="*/ 0 h 180"/>
              <a:gd name="T24" fmla="*/ 45 w 228"/>
              <a:gd name="T25" fmla="*/ 139 h 180"/>
              <a:gd name="T26" fmla="*/ 177 w 228"/>
              <a:gd name="T27" fmla="*/ 35 h 180"/>
              <a:gd name="T28" fmla="*/ 148 w 228"/>
              <a:gd name="T29" fmla="*/ 16 h 180"/>
              <a:gd name="T30" fmla="*/ 123 w 228"/>
              <a:gd name="T31" fmla="*/ 11 h 180"/>
              <a:gd name="T32" fmla="*/ 156 w 228"/>
              <a:gd name="T33" fmla="*/ 44 h 180"/>
              <a:gd name="T34" fmla="*/ 123 w 228"/>
              <a:gd name="T35" fmla="*/ 11 h 180"/>
              <a:gd name="T36" fmla="*/ 75 w 228"/>
              <a:gd name="T37" fmla="*/ 86 h 180"/>
              <a:gd name="T38" fmla="*/ 116 w 228"/>
              <a:gd name="T39" fmla="*/ 56 h 180"/>
              <a:gd name="T40" fmla="*/ 108 w 228"/>
              <a:gd name="T41" fmla="*/ 12 h 180"/>
              <a:gd name="T42" fmla="*/ 116 w 228"/>
              <a:gd name="T43" fmla="*/ 48 h 180"/>
              <a:gd name="T44" fmla="*/ 108 w 228"/>
              <a:gd name="T45" fmla="*/ 12 h 180"/>
              <a:gd name="T46" fmla="*/ 76 w 228"/>
              <a:gd name="T47" fmla="*/ 41 h 180"/>
              <a:gd name="T48" fmla="*/ 91 w 228"/>
              <a:gd name="T49" fmla="*/ 16 h 180"/>
              <a:gd name="T50" fmla="*/ 74 w 228"/>
              <a:gd name="T51" fmla="*/ 48 h 180"/>
              <a:gd name="T52" fmla="*/ 41 w 228"/>
              <a:gd name="T53" fmla="*/ 86 h 180"/>
              <a:gd name="T54" fmla="*/ 199 w 228"/>
              <a:gd name="T55" fmla="*/ 106 h 180"/>
              <a:gd name="T56" fmla="*/ 181 w 228"/>
              <a:gd name="T57" fmla="*/ 139 h 180"/>
              <a:gd name="T58" fmla="*/ 167 w 228"/>
              <a:gd name="T59" fmla="*/ 126 h 180"/>
              <a:gd name="T60" fmla="*/ 156 w 228"/>
              <a:gd name="T61" fmla="*/ 136 h 180"/>
              <a:gd name="T62" fmla="*/ 123 w 228"/>
              <a:gd name="T63" fmla="*/ 169 h 180"/>
              <a:gd name="T64" fmla="*/ 116 w 228"/>
              <a:gd name="T65" fmla="*/ 148 h 180"/>
              <a:gd name="T66" fmla="*/ 108 w 228"/>
              <a:gd name="T67" fmla="*/ 168 h 180"/>
              <a:gd name="T68" fmla="*/ 87 w 228"/>
              <a:gd name="T69" fmla="*/ 158 h 180"/>
              <a:gd name="T70" fmla="*/ 82 w 228"/>
              <a:gd name="T71" fmla="*/ 159 h 180"/>
              <a:gd name="T72" fmla="*/ 120 w 228"/>
              <a:gd name="T73" fmla="*/ 180 h 180"/>
              <a:gd name="T74" fmla="*/ 205 w 228"/>
              <a:gd name="T75" fmla="*/ 106 h 180"/>
              <a:gd name="T76" fmla="*/ 148 w 228"/>
              <a:gd name="T77" fmla="*/ 163 h 180"/>
              <a:gd name="T78" fmla="*/ 177 w 228"/>
              <a:gd name="T79" fmla="*/ 144 h 180"/>
              <a:gd name="T80" fmla="*/ 228 w 228"/>
              <a:gd name="T81" fmla="*/ 75 h 180"/>
              <a:gd name="T82" fmla="*/ 198 w 228"/>
              <a:gd name="T83" fmla="*/ 97 h 180"/>
              <a:gd name="T84" fmla="*/ 26 w 228"/>
              <a:gd name="T85" fmla="*/ 157 h 180"/>
              <a:gd name="T86" fmla="*/ 31 w 228"/>
              <a:gd name="T87" fmla="*/ 148 h 180"/>
              <a:gd name="T88" fmla="*/ 183 w 228"/>
              <a:gd name="T89" fmla="*/ 81 h 180"/>
              <a:gd name="T90" fmla="*/ 205 w 228"/>
              <a:gd name="T91" fmla="*/ 52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28" h="180">
                <a:moveTo>
                  <a:pt x="57" y="137"/>
                </a:moveTo>
                <a:cubicBezTo>
                  <a:pt x="47" y="125"/>
                  <a:pt x="42" y="110"/>
                  <a:pt x="41" y="93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107"/>
                  <a:pt x="70" y="120"/>
                  <a:pt x="74" y="131"/>
                </a:cubicBezTo>
                <a:cubicBezTo>
                  <a:pt x="72" y="132"/>
                  <a:pt x="70" y="133"/>
                  <a:pt x="68" y="134"/>
                </a:cubicBezTo>
                <a:cubicBezTo>
                  <a:pt x="74" y="132"/>
                  <a:pt x="80" y="130"/>
                  <a:pt x="86" y="128"/>
                </a:cubicBezTo>
                <a:cubicBezTo>
                  <a:pt x="84" y="128"/>
                  <a:pt x="83" y="129"/>
                  <a:pt x="81" y="129"/>
                </a:cubicBezTo>
                <a:cubicBezTo>
                  <a:pt x="78" y="119"/>
                  <a:pt x="75" y="106"/>
                  <a:pt x="75" y="93"/>
                </a:cubicBezTo>
                <a:cubicBezTo>
                  <a:pt x="116" y="93"/>
                  <a:pt x="116" y="93"/>
                  <a:pt x="116" y="93"/>
                </a:cubicBezTo>
                <a:cubicBezTo>
                  <a:pt x="116" y="115"/>
                  <a:pt x="116" y="115"/>
                  <a:pt x="116" y="115"/>
                </a:cubicBezTo>
                <a:cubicBezTo>
                  <a:pt x="119" y="114"/>
                  <a:pt x="121" y="113"/>
                  <a:pt x="123" y="112"/>
                </a:cubicBezTo>
                <a:cubicBezTo>
                  <a:pt x="123" y="93"/>
                  <a:pt x="123" y="93"/>
                  <a:pt x="123" y="93"/>
                </a:cubicBezTo>
                <a:cubicBezTo>
                  <a:pt x="153" y="93"/>
                  <a:pt x="153" y="93"/>
                  <a:pt x="153" y="93"/>
                </a:cubicBezTo>
                <a:cubicBezTo>
                  <a:pt x="157" y="91"/>
                  <a:pt x="160" y="89"/>
                  <a:pt x="16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36" y="55"/>
                  <a:pt x="148" y="54"/>
                  <a:pt x="159" y="50"/>
                </a:cubicBezTo>
                <a:cubicBezTo>
                  <a:pt x="162" y="61"/>
                  <a:pt x="164" y="73"/>
                  <a:pt x="164" y="86"/>
                </a:cubicBezTo>
                <a:cubicBezTo>
                  <a:pt x="167" y="84"/>
                  <a:pt x="169" y="82"/>
                  <a:pt x="171" y="80"/>
                </a:cubicBezTo>
                <a:cubicBezTo>
                  <a:pt x="170" y="69"/>
                  <a:pt x="168" y="58"/>
                  <a:pt x="165" y="48"/>
                </a:cubicBezTo>
                <a:cubicBezTo>
                  <a:pt x="171" y="46"/>
                  <a:pt x="177" y="44"/>
                  <a:pt x="181" y="41"/>
                </a:cubicBezTo>
                <a:cubicBezTo>
                  <a:pt x="184" y="44"/>
                  <a:pt x="185" y="46"/>
                  <a:pt x="187" y="49"/>
                </a:cubicBezTo>
                <a:cubicBezTo>
                  <a:pt x="190" y="47"/>
                  <a:pt x="194" y="46"/>
                  <a:pt x="197" y="45"/>
                </a:cubicBezTo>
                <a:cubicBezTo>
                  <a:pt x="182" y="18"/>
                  <a:pt x="153" y="0"/>
                  <a:pt x="120" y="0"/>
                </a:cubicBezTo>
                <a:cubicBezTo>
                  <a:pt x="70" y="0"/>
                  <a:pt x="30" y="40"/>
                  <a:pt x="30" y="90"/>
                </a:cubicBezTo>
                <a:cubicBezTo>
                  <a:pt x="30" y="108"/>
                  <a:pt x="35" y="125"/>
                  <a:pt x="45" y="139"/>
                </a:cubicBezTo>
                <a:cubicBezTo>
                  <a:pt x="49" y="139"/>
                  <a:pt x="52" y="138"/>
                  <a:pt x="57" y="137"/>
                </a:cubicBezTo>
                <a:close/>
                <a:moveTo>
                  <a:pt x="177" y="35"/>
                </a:moveTo>
                <a:cubicBezTo>
                  <a:pt x="172" y="38"/>
                  <a:pt x="168" y="40"/>
                  <a:pt x="163" y="41"/>
                </a:cubicBezTo>
                <a:cubicBezTo>
                  <a:pt x="159" y="31"/>
                  <a:pt x="154" y="23"/>
                  <a:pt x="148" y="16"/>
                </a:cubicBezTo>
                <a:cubicBezTo>
                  <a:pt x="159" y="20"/>
                  <a:pt x="169" y="27"/>
                  <a:pt x="177" y="35"/>
                </a:cubicBezTo>
                <a:close/>
                <a:moveTo>
                  <a:pt x="123" y="11"/>
                </a:moveTo>
                <a:cubicBezTo>
                  <a:pt x="126" y="11"/>
                  <a:pt x="128" y="11"/>
                  <a:pt x="131" y="12"/>
                </a:cubicBezTo>
                <a:cubicBezTo>
                  <a:pt x="141" y="17"/>
                  <a:pt x="150" y="28"/>
                  <a:pt x="156" y="44"/>
                </a:cubicBezTo>
                <a:cubicBezTo>
                  <a:pt x="146" y="46"/>
                  <a:pt x="135" y="48"/>
                  <a:pt x="123" y="48"/>
                </a:cubicBezTo>
                <a:lnTo>
                  <a:pt x="123" y="11"/>
                </a:lnTo>
                <a:close/>
                <a:moveTo>
                  <a:pt x="116" y="86"/>
                </a:moveTo>
                <a:cubicBezTo>
                  <a:pt x="75" y="86"/>
                  <a:pt x="75" y="86"/>
                  <a:pt x="75" y="86"/>
                </a:cubicBezTo>
                <a:cubicBezTo>
                  <a:pt x="75" y="73"/>
                  <a:pt x="78" y="61"/>
                  <a:pt x="81" y="50"/>
                </a:cubicBezTo>
                <a:cubicBezTo>
                  <a:pt x="92" y="54"/>
                  <a:pt x="104" y="55"/>
                  <a:pt x="116" y="56"/>
                </a:cubicBezTo>
                <a:lnTo>
                  <a:pt x="116" y="86"/>
                </a:lnTo>
                <a:close/>
                <a:moveTo>
                  <a:pt x="108" y="12"/>
                </a:moveTo>
                <a:cubicBezTo>
                  <a:pt x="111" y="11"/>
                  <a:pt x="113" y="11"/>
                  <a:pt x="116" y="11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04" y="48"/>
                  <a:pt x="93" y="46"/>
                  <a:pt x="83" y="44"/>
                </a:cubicBezTo>
                <a:cubicBezTo>
                  <a:pt x="89" y="28"/>
                  <a:pt x="98" y="17"/>
                  <a:pt x="108" y="12"/>
                </a:cubicBezTo>
                <a:close/>
                <a:moveTo>
                  <a:pt x="91" y="16"/>
                </a:moveTo>
                <a:cubicBezTo>
                  <a:pt x="85" y="23"/>
                  <a:pt x="80" y="31"/>
                  <a:pt x="76" y="41"/>
                </a:cubicBezTo>
                <a:cubicBezTo>
                  <a:pt x="72" y="40"/>
                  <a:pt x="67" y="38"/>
                  <a:pt x="63" y="35"/>
                </a:cubicBezTo>
                <a:cubicBezTo>
                  <a:pt x="71" y="27"/>
                  <a:pt x="80" y="20"/>
                  <a:pt x="91" y="16"/>
                </a:cubicBezTo>
                <a:close/>
                <a:moveTo>
                  <a:pt x="58" y="41"/>
                </a:moveTo>
                <a:cubicBezTo>
                  <a:pt x="63" y="44"/>
                  <a:pt x="68" y="46"/>
                  <a:pt x="74" y="48"/>
                </a:cubicBezTo>
                <a:cubicBezTo>
                  <a:pt x="70" y="60"/>
                  <a:pt x="68" y="73"/>
                  <a:pt x="68" y="86"/>
                </a:cubicBezTo>
                <a:cubicBezTo>
                  <a:pt x="41" y="86"/>
                  <a:pt x="41" y="86"/>
                  <a:pt x="41" y="86"/>
                </a:cubicBezTo>
                <a:cubicBezTo>
                  <a:pt x="42" y="69"/>
                  <a:pt x="48" y="53"/>
                  <a:pt x="58" y="41"/>
                </a:cubicBezTo>
                <a:close/>
                <a:moveTo>
                  <a:pt x="199" y="106"/>
                </a:moveTo>
                <a:cubicBezTo>
                  <a:pt x="198" y="106"/>
                  <a:pt x="197" y="107"/>
                  <a:pt x="196" y="108"/>
                </a:cubicBezTo>
                <a:cubicBezTo>
                  <a:pt x="194" y="119"/>
                  <a:pt x="189" y="130"/>
                  <a:pt x="181" y="139"/>
                </a:cubicBezTo>
                <a:cubicBezTo>
                  <a:pt x="177" y="136"/>
                  <a:pt x="171" y="134"/>
                  <a:pt x="165" y="131"/>
                </a:cubicBezTo>
                <a:cubicBezTo>
                  <a:pt x="166" y="130"/>
                  <a:pt x="166" y="128"/>
                  <a:pt x="167" y="126"/>
                </a:cubicBezTo>
                <a:cubicBezTo>
                  <a:pt x="161" y="129"/>
                  <a:pt x="156" y="132"/>
                  <a:pt x="150" y="135"/>
                </a:cubicBezTo>
                <a:cubicBezTo>
                  <a:pt x="152" y="135"/>
                  <a:pt x="154" y="136"/>
                  <a:pt x="156" y="136"/>
                </a:cubicBezTo>
                <a:cubicBezTo>
                  <a:pt x="150" y="152"/>
                  <a:pt x="141" y="163"/>
                  <a:pt x="131" y="168"/>
                </a:cubicBezTo>
                <a:cubicBezTo>
                  <a:pt x="128" y="168"/>
                  <a:pt x="126" y="169"/>
                  <a:pt x="123" y="169"/>
                </a:cubicBezTo>
                <a:cubicBezTo>
                  <a:pt x="123" y="146"/>
                  <a:pt x="123" y="146"/>
                  <a:pt x="123" y="146"/>
                </a:cubicBezTo>
                <a:cubicBezTo>
                  <a:pt x="121" y="147"/>
                  <a:pt x="118" y="147"/>
                  <a:pt x="116" y="148"/>
                </a:cubicBezTo>
                <a:cubicBezTo>
                  <a:pt x="116" y="169"/>
                  <a:pt x="116" y="169"/>
                  <a:pt x="116" y="169"/>
                </a:cubicBezTo>
                <a:cubicBezTo>
                  <a:pt x="113" y="169"/>
                  <a:pt x="111" y="168"/>
                  <a:pt x="108" y="168"/>
                </a:cubicBezTo>
                <a:cubicBezTo>
                  <a:pt x="103" y="165"/>
                  <a:pt x="98" y="161"/>
                  <a:pt x="94" y="156"/>
                </a:cubicBezTo>
                <a:cubicBezTo>
                  <a:pt x="91" y="156"/>
                  <a:pt x="89" y="157"/>
                  <a:pt x="87" y="158"/>
                </a:cubicBezTo>
                <a:cubicBezTo>
                  <a:pt x="88" y="160"/>
                  <a:pt x="90" y="162"/>
                  <a:pt x="91" y="163"/>
                </a:cubicBezTo>
                <a:cubicBezTo>
                  <a:pt x="88" y="162"/>
                  <a:pt x="85" y="161"/>
                  <a:pt x="82" y="159"/>
                </a:cubicBezTo>
                <a:cubicBezTo>
                  <a:pt x="77" y="160"/>
                  <a:pt x="72" y="161"/>
                  <a:pt x="67" y="162"/>
                </a:cubicBezTo>
                <a:cubicBezTo>
                  <a:pt x="82" y="173"/>
                  <a:pt x="100" y="180"/>
                  <a:pt x="120" y="180"/>
                </a:cubicBezTo>
                <a:cubicBezTo>
                  <a:pt x="164" y="180"/>
                  <a:pt x="200" y="148"/>
                  <a:pt x="208" y="106"/>
                </a:cubicBezTo>
                <a:cubicBezTo>
                  <a:pt x="207" y="106"/>
                  <a:pt x="206" y="106"/>
                  <a:pt x="205" y="106"/>
                </a:cubicBezTo>
                <a:cubicBezTo>
                  <a:pt x="203" y="106"/>
                  <a:pt x="201" y="106"/>
                  <a:pt x="199" y="106"/>
                </a:cubicBezTo>
                <a:close/>
                <a:moveTo>
                  <a:pt x="148" y="163"/>
                </a:moveTo>
                <a:cubicBezTo>
                  <a:pt x="154" y="157"/>
                  <a:pt x="159" y="148"/>
                  <a:pt x="163" y="138"/>
                </a:cubicBezTo>
                <a:cubicBezTo>
                  <a:pt x="168" y="140"/>
                  <a:pt x="172" y="142"/>
                  <a:pt x="177" y="144"/>
                </a:cubicBezTo>
                <a:cubicBezTo>
                  <a:pt x="169" y="153"/>
                  <a:pt x="159" y="159"/>
                  <a:pt x="148" y="163"/>
                </a:cubicBezTo>
                <a:close/>
                <a:moveTo>
                  <a:pt x="228" y="75"/>
                </a:moveTo>
                <a:cubicBezTo>
                  <a:pt x="228" y="88"/>
                  <a:pt x="218" y="98"/>
                  <a:pt x="205" y="98"/>
                </a:cubicBezTo>
                <a:cubicBezTo>
                  <a:pt x="202" y="98"/>
                  <a:pt x="200" y="98"/>
                  <a:pt x="198" y="97"/>
                </a:cubicBezTo>
                <a:cubicBezTo>
                  <a:pt x="182" y="109"/>
                  <a:pt x="162" y="121"/>
                  <a:pt x="138" y="131"/>
                </a:cubicBezTo>
                <a:cubicBezTo>
                  <a:pt x="88" y="153"/>
                  <a:pt x="41" y="161"/>
                  <a:pt x="26" y="157"/>
                </a:cubicBezTo>
                <a:cubicBezTo>
                  <a:pt x="0" y="151"/>
                  <a:pt x="31" y="122"/>
                  <a:pt x="31" y="122"/>
                </a:cubicBezTo>
                <a:cubicBezTo>
                  <a:pt x="31" y="122"/>
                  <a:pt x="15" y="148"/>
                  <a:pt x="31" y="148"/>
                </a:cubicBezTo>
                <a:cubicBezTo>
                  <a:pt x="55" y="149"/>
                  <a:pt x="103" y="132"/>
                  <a:pt x="131" y="117"/>
                </a:cubicBezTo>
                <a:cubicBezTo>
                  <a:pt x="153" y="104"/>
                  <a:pt x="170" y="92"/>
                  <a:pt x="183" y="81"/>
                </a:cubicBezTo>
                <a:cubicBezTo>
                  <a:pt x="182" y="79"/>
                  <a:pt x="182" y="77"/>
                  <a:pt x="182" y="75"/>
                </a:cubicBezTo>
                <a:cubicBezTo>
                  <a:pt x="182" y="62"/>
                  <a:pt x="192" y="52"/>
                  <a:pt x="205" y="52"/>
                </a:cubicBezTo>
                <a:cubicBezTo>
                  <a:pt x="218" y="52"/>
                  <a:pt x="228" y="62"/>
                  <a:pt x="228" y="7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39">
            <a:extLst>
              <a:ext uri="{FF2B5EF4-FFF2-40B4-BE49-F238E27FC236}">
                <a16:creationId xmlns:a16="http://schemas.microsoft.com/office/drawing/2014/main" id="{873E6ED3-2A62-4C07-AC3C-00825D30A3C7}"/>
              </a:ext>
            </a:extLst>
          </p:cNvPr>
          <p:cNvSpPr>
            <a:spLocks noEditPoints="1"/>
          </p:cNvSpPr>
          <p:nvPr/>
        </p:nvSpPr>
        <p:spPr bwMode="auto">
          <a:xfrm>
            <a:off x="7950606" y="2323931"/>
            <a:ext cx="366829" cy="365078"/>
          </a:xfrm>
          <a:custGeom>
            <a:avLst/>
            <a:gdLst>
              <a:gd name="T0" fmla="*/ 149 w 177"/>
              <a:gd name="T1" fmla="*/ 6 h 176"/>
              <a:gd name="T2" fmla="*/ 15 w 177"/>
              <a:gd name="T3" fmla="*/ 122 h 176"/>
              <a:gd name="T4" fmla="*/ 7 w 177"/>
              <a:gd name="T5" fmla="*/ 154 h 176"/>
              <a:gd name="T6" fmla="*/ 9 w 177"/>
              <a:gd name="T7" fmla="*/ 174 h 176"/>
              <a:gd name="T8" fmla="*/ 54 w 177"/>
              <a:gd name="T9" fmla="*/ 162 h 176"/>
              <a:gd name="T10" fmla="*/ 171 w 177"/>
              <a:gd name="T11" fmla="*/ 45 h 176"/>
              <a:gd name="T12" fmla="*/ 44 w 177"/>
              <a:gd name="T13" fmla="*/ 157 h 176"/>
              <a:gd name="T14" fmla="*/ 15 w 177"/>
              <a:gd name="T15" fmla="*/ 151 h 176"/>
              <a:gd name="T16" fmla="*/ 21 w 177"/>
              <a:gd name="T17" fmla="*/ 128 h 176"/>
              <a:gd name="T18" fmla="*/ 44 w 177"/>
              <a:gd name="T19" fmla="*/ 157 h 176"/>
              <a:gd name="T20" fmla="*/ 25 w 177"/>
              <a:gd name="T21" fmla="*/ 122 h 176"/>
              <a:gd name="T22" fmla="*/ 110 w 177"/>
              <a:gd name="T23" fmla="*/ 47 h 176"/>
              <a:gd name="T24" fmla="*/ 54 w 177"/>
              <a:gd name="T25" fmla="*/ 152 h 176"/>
              <a:gd name="T26" fmla="*/ 153 w 177"/>
              <a:gd name="T27" fmla="*/ 53 h 176"/>
              <a:gd name="T28" fmla="*/ 163 w 177"/>
              <a:gd name="T29" fmla="*/ 40 h 176"/>
              <a:gd name="T30" fmla="*/ 161 w 177"/>
              <a:gd name="T31" fmla="*/ 29 h 176"/>
              <a:gd name="T32" fmla="*/ 160 w 177"/>
              <a:gd name="T33" fmla="*/ 35 h 176"/>
              <a:gd name="T34" fmla="*/ 148 w 177"/>
              <a:gd name="T35" fmla="*/ 48 h 176"/>
              <a:gd name="T36" fmla="*/ 137 w 177"/>
              <a:gd name="T37" fmla="*/ 11 h 176"/>
              <a:gd name="T38" fmla="*/ 166 w 177"/>
              <a:gd name="T39" fmla="*/ 32 h 176"/>
              <a:gd name="T40" fmla="*/ 6 w 177"/>
              <a:gd name="T41" fmla="*/ 46 h 176"/>
              <a:gd name="T42" fmla="*/ 6 w 177"/>
              <a:gd name="T43" fmla="*/ 36 h 176"/>
              <a:gd name="T44" fmla="*/ 42 w 177"/>
              <a:gd name="T45" fmla="*/ 0 h 176"/>
              <a:gd name="T46" fmla="*/ 86 w 177"/>
              <a:gd name="T47" fmla="*/ 44 h 176"/>
              <a:gd name="T48" fmla="*/ 80 w 177"/>
              <a:gd name="T49" fmla="*/ 49 h 176"/>
              <a:gd name="T50" fmla="*/ 71 w 177"/>
              <a:gd name="T51" fmla="*/ 53 h 176"/>
              <a:gd name="T52" fmla="*/ 73 w 177"/>
              <a:gd name="T53" fmla="*/ 41 h 176"/>
              <a:gd name="T54" fmla="*/ 63 w 177"/>
              <a:gd name="T55" fmla="*/ 46 h 176"/>
              <a:gd name="T56" fmla="*/ 65 w 177"/>
              <a:gd name="T57" fmla="*/ 34 h 176"/>
              <a:gd name="T58" fmla="*/ 56 w 177"/>
              <a:gd name="T59" fmla="*/ 38 h 176"/>
              <a:gd name="T60" fmla="*/ 58 w 177"/>
              <a:gd name="T61" fmla="*/ 27 h 176"/>
              <a:gd name="T62" fmla="*/ 49 w 177"/>
              <a:gd name="T63" fmla="*/ 31 h 176"/>
              <a:gd name="T64" fmla="*/ 52 w 177"/>
              <a:gd name="T65" fmla="*/ 21 h 176"/>
              <a:gd name="T66" fmla="*/ 35 w 177"/>
              <a:gd name="T67" fmla="*/ 28 h 176"/>
              <a:gd name="T68" fmla="*/ 42 w 177"/>
              <a:gd name="T69" fmla="*/ 10 h 176"/>
              <a:gd name="T70" fmla="*/ 57 w 177"/>
              <a:gd name="T71" fmla="*/ 73 h 176"/>
              <a:gd name="T72" fmla="*/ 6 w 177"/>
              <a:gd name="T73" fmla="*/ 46 h 176"/>
              <a:gd name="T74" fmla="*/ 172 w 177"/>
              <a:gd name="T75" fmla="*/ 140 h 176"/>
              <a:gd name="T76" fmla="*/ 136 w 177"/>
              <a:gd name="T77" fmla="*/ 176 h 176"/>
              <a:gd name="T78" fmla="*/ 92 w 177"/>
              <a:gd name="T79" fmla="*/ 132 h 176"/>
              <a:gd name="T80" fmla="*/ 143 w 177"/>
              <a:gd name="T81" fmla="*/ 159 h 176"/>
              <a:gd name="T82" fmla="*/ 161 w 177"/>
              <a:gd name="T83" fmla="*/ 130 h 176"/>
              <a:gd name="T84" fmla="*/ 144 w 177"/>
              <a:gd name="T85" fmla="*/ 136 h 176"/>
              <a:gd name="T86" fmla="*/ 153 w 177"/>
              <a:gd name="T87" fmla="*/ 121 h 176"/>
              <a:gd name="T88" fmla="*/ 143 w 177"/>
              <a:gd name="T89" fmla="*/ 125 h 176"/>
              <a:gd name="T90" fmla="*/ 145 w 177"/>
              <a:gd name="T91" fmla="*/ 114 h 176"/>
              <a:gd name="T92" fmla="*/ 136 w 177"/>
              <a:gd name="T93" fmla="*/ 118 h 176"/>
              <a:gd name="T94" fmla="*/ 138 w 177"/>
              <a:gd name="T95" fmla="*/ 107 h 176"/>
              <a:gd name="T96" fmla="*/ 129 w 177"/>
              <a:gd name="T97" fmla="*/ 111 h 176"/>
              <a:gd name="T98" fmla="*/ 131 w 177"/>
              <a:gd name="T99" fmla="*/ 99 h 176"/>
              <a:gd name="T100" fmla="*/ 121 w 177"/>
              <a:gd name="T101" fmla="*/ 104 h 176"/>
              <a:gd name="T102" fmla="*/ 128 w 177"/>
              <a:gd name="T103" fmla="*/ 96 h 176"/>
              <a:gd name="T104" fmla="*/ 172 w 177"/>
              <a:gd name="T105" fmla="*/ 13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" h="176">
                <a:moveTo>
                  <a:pt x="171" y="27"/>
                </a:moveTo>
                <a:cubicBezTo>
                  <a:pt x="149" y="6"/>
                  <a:pt x="149" y="6"/>
                  <a:pt x="149" y="6"/>
                </a:cubicBezTo>
                <a:cubicBezTo>
                  <a:pt x="145" y="1"/>
                  <a:pt x="137" y="1"/>
                  <a:pt x="132" y="6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5" y="123"/>
                  <a:pt x="15" y="123"/>
                  <a:pt x="15" y="123"/>
                </a:cubicBezTo>
                <a:cubicBezTo>
                  <a:pt x="15" y="123"/>
                  <a:pt x="7" y="154"/>
                  <a:pt x="7" y="154"/>
                </a:cubicBezTo>
                <a:cubicBezTo>
                  <a:pt x="3" y="168"/>
                  <a:pt x="3" y="168"/>
                  <a:pt x="3" y="168"/>
                </a:cubicBezTo>
                <a:cubicBezTo>
                  <a:pt x="2" y="173"/>
                  <a:pt x="4" y="175"/>
                  <a:pt x="9" y="174"/>
                </a:cubicBezTo>
                <a:cubicBezTo>
                  <a:pt x="23" y="170"/>
                  <a:pt x="23" y="170"/>
                  <a:pt x="23" y="170"/>
                </a:cubicBezTo>
                <a:cubicBezTo>
                  <a:pt x="23" y="170"/>
                  <a:pt x="54" y="162"/>
                  <a:pt x="54" y="162"/>
                </a:cubicBezTo>
                <a:cubicBezTo>
                  <a:pt x="54" y="162"/>
                  <a:pt x="54" y="162"/>
                  <a:pt x="54" y="162"/>
                </a:cubicBezTo>
                <a:cubicBezTo>
                  <a:pt x="171" y="45"/>
                  <a:pt x="171" y="45"/>
                  <a:pt x="171" y="45"/>
                </a:cubicBezTo>
                <a:cubicBezTo>
                  <a:pt x="176" y="40"/>
                  <a:pt x="176" y="32"/>
                  <a:pt x="171" y="27"/>
                </a:cubicBezTo>
                <a:close/>
                <a:moveTo>
                  <a:pt x="44" y="157"/>
                </a:moveTo>
                <a:cubicBezTo>
                  <a:pt x="25" y="162"/>
                  <a:pt x="25" y="162"/>
                  <a:pt x="25" y="162"/>
                </a:cubicBezTo>
                <a:cubicBezTo>
                  <a:pt x="15" y="151"/>
                  <a:pt x="15" y="151"/>
                  <a:pt x="15" y="151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20" y="131"/>
                  <a:pt x="20" y="129"/>
                  <a:pt x="21" y="128"/>
                </a:cubicBezTo>
                <a:cubicBezTo>
                  <a:pt x="49" y="156"/>
                  <a:pt x="49" y="156"/>
                  <a:pt x="49" y="156"/>
                </a:cubicBezTo>
                <a:cubicBezTo>
                  <a:pt x="47" y="156"/>
                  <a:pt x="46" y="157"/>
                  <a:pt x="44" y="157"/>
                </a:cubicBezTo>
                <a:close/>
                <a:moveTo>
                  <a:pt x="54" y="152"/>
                </a:moveTo>
                <a:cubicBezTo>
                  <a:pt x="25" y="122"/>
                  <a:pt x="25" y="122"/>
                  <a:pt x="25" y="122"/>
                </a:cubicBezTo>
                <a:cubicBezTo>
                  <a:pt x="105" y="42"/>
                  <a:pt x="105" y="42"/>
                  <a:pt x="105" y="42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34" y="72"/>
                  <a:pt x="134" y="72"/>
                  <a:pt x="134" y="72"/>
                </a:cubicBezTo>
                <a:lnTo>
                  <a:pt x="54" y="152"/>
                </a:lnTo>
                <a:close/>
                <a:moveTo>
                  <a:pt x="166" y="40"/>
                </a:moveTo>
                <a:cubicBezTo>
                  <a:pt x="153" y="53"/>
                  <a:pt x="153" y="53"/>
                  <a:pt x="153" y="53"/>
                </a:cubicBezTo>
                <a:cubicBezTo>
                  <a:pt x="151" y="52"/>
                  <a:pt x="151" y="52"/>
                  <a:pt x="151" y="52"/>
                </a:cubicBezTo>
                <a:cubicBezTo>
                  <a:pt x="163" y="40"/>
                  <a:pt x="163" y="40"/>
                  <a:pt x="163" y="40"/>
                </a:cubicBezTo>
                <a:cubicBezTo>
                  <a:pt x="164" y="39"/>
                  <a:pt x="165" y="37"/>
                  <a:pt x="165" y="35"/>
                </a:cubicBezTo>
                <a:cubicBezTo>
                  <a:pt x="165" y="32"/>
                  <a:pt x="162" y="29"/>
                  <a:pt x="161" y="29"/>
                </a:cubicBezTo>
                <a:cubicBezTo>
                  <a:pt x="158" y="33"/>
                  <a:pt x="158" y="33"/>
                  <a:pt x="158" y="33"/>
                </a:cubicBezTo>
                <a:cubicBezTo>
                  <a:pt x="159" y="34"/>
                  <a:pt x="160" y="35"/>
                  <a:pt x="160" y="35"/>
                </a:cubicBezTo>
                <a:cubicBezTo>
                  <a:pt x="160" y="36"/>
                  <a:pt x="160" y="36"/>
                  <a:pt x="159" y="36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37" y="11"/>
                  <a:pt x="137" y="11"/>
                  <a:pt x="137" y="11"/>
                </a:cubicBezTo>
                <a:cubicBezTo>
                  <a:pt x="139" y="9"/>
                  <a:pt x="142" y="9"/>
                  <a:pt x="144" y="11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68" y="34"/>
                  <a:pt x="168" y="38"/>
                  <a:pt x="166" y="40"/>
                </a:cubicBezTo>
                <a:close/>
                <a:moveTo>
                  <a:pt x="6" y="46"/>
                </a:moveTo>
                <a:cubicBezTo>
                  <a:pt x="0" y="41"/>
                  <a:pt x="0" y="41"/>
                  <a:pt x="0" y="41"/>
                </a:cubicBezTo>
                <a:cubicBezTo>
                  <a:pt x="6" y="36"/>
                  <a:pt x="6" y="36"/>
                  <a:pt x="6" y="36"/>
                </a:cubicBezTo>
                <a:cubicBezTo>
                  <a:pt x="36" y="5"/>
                  <a:pt x="36" y="5"/>
                  <a:pt x="36" y="5"/>
                </a:cubicBezTo>
                <a:cubicBezTo>
                  <a:pt x="42" y="0"/>
                  <a:pt x="42" y="0"/>
                  <a:pt x="42" y="0"/>
                </a:cubicBezTo>
                <a:cubicBezTo>
                  <a:pt x="47" y="5"/>
                  <a:pt x="47" y="5"/>
                  <a:pt x="47" y="5"/>
                </a:cubicBezTo>
                <a:cubicBezTo>
                  <a:pt x="86" y="44"/>
                  <a:pt x="86" y="44"/>
                  <a:pt x="86" y="44"/>
                </a:cubicBezTo>
                <a:cubicBezTo>
                  <a:pt x="81" y="49"/>
                  <a:pt x="81" y="49"/>
                  <a:pt x="81" y="49"/>
                </a:cubicBezTo>
                <a:cubicBezTo>
                  <a:pt x="80" y="49"/>
                  <a:pt x="80" y="49"/>
                  <a:pt x="80" y="49"/>
                </a:cubicBezTo>
                <a:cubicBezTo>
                  <a:pt x="73" y="55"/>
                  <a:pt x="73" y="55"/>
                  <a:pt x="73" y="55"/>
                </a:cubicBezTo>
                <a:cubicBezTo>
                  <a:pt x="71" y="53"/>
                  <a:pt x="71" y="53"/>
                  <a:pt x="71" y="53"/>
                </a:cubicBezTo>
                <a:cubicBezTo>
                  <a:pt x="77" y="46"/>
                  <a:pt x="77" y="46"/>
                  <a:pt x="77" y="46"/>
                </a:cubicBezTo>
                <a:cubicBezTo>
                  <a:pt x="73" y="41"/>
                  <a:pt x="73" y="41"/>
                  <a:pt x="73" y="41"/>
                </a:cubicBezTo>
                <a:cubicBezTo>
                  <a:pt x="66" y="48"/>
                  <a:pt x="66" y="48"/>
                  <a:pt x="66" y="48"/>
                </a:cubicBezTo>
                <a:cubicBezTo>
                  <a:pt x="63" y="46"/>
                  <a:pt x="63" y="46"/>
                  <a:pt x="63" y="46"/>
                </a:cubicBezTo>
                <a:cubicBezTo>
                  <a:pt x="70" y="39"/>
                  <a:pt x="70" y="39"/>
                  <a:pt x="70" y="39"/>
                </a:cubicBezTo>
                <a:cubicBezTo>
                  <a:pt x="65" y="34"/>
                  <a:pt x="65" y="34"/>
                  <a:pt x="65" y="34"/>
                </a:cubicBezTo>
                <a:cubicBezTo>
                  <a:pt x="59" y="41"/>
                  <a:pt x="59" y="41"/>
                  <a:pt x="59" y="41"/>
                </a:cubicBezTo>
                <a:cubicBezTo>
                  <a:pt x="56" y="38"/>
                  <a:pt x="56" y="38"/>
                  <a:pt x="56" y="38"/>
                </a:cubicBezTo>
                <a:cubicBezTo>
                  <a:pt x="63" y="32"/>
                  <a:pt x="63" y="32"/>
                  <a:pt x="63" y="32"/>
                </a:cubicBezTo>
                <a:cubicBezTo>
                  <a:pt x="58" y="27"/>
                  <a:pt x="58" y="27"/>
                  <a:pt x="58" y="27"/>
                </a:cubicBezTo>
                <a:cubicBezTo>
                  <a:pt x="51" y="34"/>
                  <a:pt x="51" y="34"/>
                  <a:pt x="51" y="34"/>
                </a:cubicBezTo>
                <a:cubicBezTo>
                  <a:pt x="49" y="31"/>
                  <a:pt x="49" y="31"/>
                  <a:pt x="49" y="31"/>
                </a:cubicBezTo>
                <a:cubicBezTo>
                  <a:pt x="56" y="24"/>
                  <a:pt x="56" y="24"/>
                  <a:pt x="56" y="24"/>
                </a:cubicBezTo>
                <a:cubicBezTo>
                  <a:pt x="52" y="21"/>
                  <a:pt x="52" y="21"/>
                  <a:pt x="52" y="21"/>
                </a:cubicBezTo>
                <a:cubicBezTo>
                  <a:pt x="40" y="33"/>
                  <a:pt x="40" y="33"/>
                  <a:pt x="40" y="33"/>
                </a:cubicBezTo>
                <a:cubicBezTo>
                  <a:pt x="35" y="28"/>
                  <a:pt x="35" y="28"/>
                  <a:pt x="35" y="28"/>
                </a:cubicBezTo>
                <a:cubicBezTo>
                  <a:pt x="47" y="16"/>
                  <a:pt x="47" y="16"/>
                  <a:pt x="47" y="16"/>
                </a:cubicBezTo>
                <a:cubicBezTo>
                  <a:pt x="42" y="10"/>
                  <a:pt x="42" y="10"/>
                  <a:pt x="42" y="10"/>
                </a:cubicBezTo>
                <a:cubicBezTo>
                  <a:pt x="18" y="34"/>
                  <a:pt x="18" y="34"/>
                  <a:pt x="18" y="34"/>
                </a:cubicBezTo>
                <a:cubicBezTo>
                  <a:pt x="57" y="73"/>
                  <a:pt x="57" y="73"/>
                  <a:pt x="57" y="73"/>
                </a:cubicBezTo>
                <a:cubicBezTo>
                  <a:pt x="45" y="85"/>
                  <a:pt x="45" y="85"/>
                  <a:pt x="45" y="85"/>
                </a:cubicBezTo>
                <a:lnTo>
                  <a:pt x="6" y="46"/>
                </a:lnTo>
                <a:close/>
                <a:moveTo>
                  <a:pt x="177" y="135"/>
                </a:moveTo>
                <a:cubicBezTo>
                  <a:pt x="172" y="140"/>
                  <a:pt x="172" y="140"/>
                  <a:pt x="172" y="140"/>
                </a:cubicBezTo>
                <a:cubicBezTo>
                  <a:pt x="141" y="171"/>
                  <a:pt x="141" y="171"/>
                  <a:pt x="141" y="171"/>
                </a:cubicBezTo>
                <a:cubicBezTo>
                  <a:pt x="136" y="176"/>
                  <a:pt x="136" y="176"/>
                  <a:pt x="136" y="176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92" y="132"/>
                  <a:pt x="92" y="132"/>
                  <a:pt x="92" y="132"/>
                </a:cubicBezTo>
                <a:cubicBezTo>
                  <a:pt x="104" y="120"/>
                  <a:pt x="104" y="120"/>
                  <a:pt x="104" y="120"/>
                </a:cubicBezTo>
                <a:cubicBezTo>
                  <a:pt x="143" y="159"/>
                  <a:pt x="143" y="159"/>
                  <a:pt x="143" y="159"/>
                </a:cubicBezTo>
                <a:cubicBezTo>
                  <a:pt x="167" y="135"/>
                  <a:pt x="167" y="135"/>
                  <a:pt x="167" y="135"/>
                </a:cubicBezTo>
                <a:cubicBezTo>
                  <a:pt x="161" y="130"/>
                  <a:pt x="161" y="130"/>
                  <a:pt x="161" y="130"/>
                </a:cubicBezTo>
                <a:cubicBezTo>
                  <a:pt x="149" y="142"/>
                  <a:pt x="149" y="142"/>
                  <a:pt x="149" y="142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56" y="125"/>
                  <a:pt x="156" y="125"/>
                  <a:pt x="156" y="125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46" y="128"/>
                  <a:pt x="146" y="128"/>
                  <a:pt x="146" y="128"/>
                </a:cubicBezTo>
                <a:cubicBezTo>
                  <a:pt x="143" y="125"/>
                  <a:pt x="143" y="125"/>
                  <a:pt x="143" y="125"/>
                </a:cubicBezTo>
                <a:cubicBezTo>
                  <a:pt x="150" y="119"/>
                  <a:pt x="150" y="119"/>
                  <a:pt x="150" y="119"/>
                </a:cubicBezTo>
                <a:cubicBezTo>
                  <a:pt x="145" y="114"/>
                  <a:pt x="145" y="114"/>
                  <a:pt x="145" y="114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38" y="107"/>
                  <a:pt x="138" y="107"/>
                  <a:pt x="138" y="107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5" y="104"/>
                  <a:pt x="135" y="104"/>
                  <a:pt x="135" y="104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8" y="97"/>
                  <a:pt x="128" y="97"/>
                  <a:pt x="128" y="97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72" y="130"/>
                  <a:pt x="172" y="130"/>
                  <a:pt x="172" y="130"/>
                </a:cubicBezTo>
                <a:lnTo>
                  <a:pt x="177" y="13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182880" tIns="91440" rIns="182880" bIns="91440" numCol="1" anchor="t" anchorCtr="0" compatLnSpc="1">
            <a:prstTxWarp prst="textNoShape">
              <a:avLst/>
            </a:prstTxWarp>
          </a:bodyPr>
          <a:lstStyle/>
          <a:p>
            <a:endParaRPr lang="en-US" sz="7200"/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959D6272-F64F-4F7F-9E5A-35B2C9878604}"/>
              </a:ext>
            </a:extLst>
          </p:cNvPr>
          <p:cNvSpPr>
            <a:spLocks noEditPoints="1"/>
          </p:cNvSpPr>
          <p:nvPr/>
        </p:nvSpPr>
        <p:spPr bwMode="auto">
          <a:xfrm>
            <a:off x="4689914" y="4276894"/>
            <a:ext cx="450698" cy="427913"/>
          </a:xfrm>
          <a:custGeom>
            <a:avLst/>
            <a:gdLst>
              <a:gd name="T0" fmla="*/ 257 w 268"/>
              <a:gd name="T1" fmla="*/ 234 h 254"/>
              <a:gd name="T2" fmla="*/ 245 w 268"/>
              <a:gd name="T3" fmla="*/ 234 h 254"/>
              <a:gd name="T4" fmla="*/ 157 w 268"/>
              <a:gd name="T5" fmla="*/ 21 h 254"/>
              <a:gd name="T6" fmla="*/ 134 w 268"/>
              <a:gd name="T7" fmla="*/ 0 h 254"/>
              <a:gd name="T8" fmla="*/ 111 w 268"/>
              <a:gd name="T9" fmla="*/ 21 h 254"/>
              <a:gd name="T10" fmla="*/ 23 w 268"/>
              <a:gd name="T11" fmla="*/ 234 h 254"/>
              <a:gd name="T12" fmla="*/ 11 w 268"/>
              <a:gd name="T13" fmla="*/ 234 h 254"/>
              <a:gd name="T14" fmla="*/ 0 w 268"/>
              <a:gd name="T15" fmla="*/ 244 h 254"/>
              <a:gd name="T16" fmla="*/ 11 w 268"/>
              <a:gd name="T17" fmla="*/ 254 h 254"/>
              <a:gd name="T18" fmla="*/ 257 w 268"/>
              <a:gd name="T19" fmla="*/ 254 h 254"/>
              <a:gd name="T20" fmla="*/ 268 w 268"/>
              <a:gd name="T21" fmla="*/ 244 h 254"/>
              <a:gd name="T22" fmla="*/ 257 w 268"/>
              <a:gd name="T23" fmla="*/ 234 h 254"/>
              <a:gd name="T24" fmla="*/ 121 w 268"/>
              <a:gd name="T25" fmla="*/ 26 h 254"/>
              <a:gd name="T26" fmla="*/ 134 w 268"/>
              <a:gd name="T27" fmla="*/ 11 h 254"/>
              <a:gd name="T28" fmla="*/ 147 w 268"/>
              <a:gd name="T29" fmla="*/ 26 h 254"/>
              <a:gd name="T30" fmla="*/ 162 w 268"/>
              <a:gd name="T31" fmla="*/ 63 h 254"/>
              <a:gd name="T32" fmla="*/ 106 w 268"/>
              <a:gd name="T33" fmla="*/ 63 h 254"/>
              <a:gd name="T34" fmla="*/ 121 w 268"/>
              <a:gd name="T35" fmla="*/ 26 h 254"/>
              <a:gd name="T36" fmla="*/ 58 w 268"/>
              <a:gd name="T37" fmla="*/ 178 h 254"/>
              <a:gd name="T38" fmla="*/ 82 w 268"/>
              <a:gd name="T39" fmla="*/ 120 h 254"/>
              <a:gd name="T40" fmla="*/ 186 w 268"/>
              <a:gd name="T41" fmla="*/ 120 h 254"/>
              <a:gd name="T42" fmla="*/ 209 w 268"/>
              <a:gd name="T43" fmla="*/ 178 h 254"/>
              <a:gd name="T44" fmla="*/ 58 w 268"/>
              <a:gd name="T45" fmla="*/ 178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8" h="254">
                <a:moveTo>
                  <a:pt x="257" y="234"/>
                </a:moveTo>
                <a:cubicBezTo>
                  <a:pt x="245" y="234"/>
                  <a:pt x="245" y="234"/>
                  <a:pt x="245" y="234"/>
                </a:cubicBezTo>
                <a:cubicBezTo>
                  <a:pt x="157" y="21"/>
                  <a:pt x="157" y="21"/>
                  <a:pt x="157" y="21"/>
                </a:cubicBezTo>
                <a:cubicBezTo>
                  <a:pt x="149" y="3"/>
                  <a:pt x="139" y="0"/>
                  <a:pt x="134" y="0"/>
                </a:cubicBezTo>
                <a:cubicBezTo>
                  <a:pt x="128" y="0"/>
                  <a:pt x="118" y="3"/>
                  <a:pt x="111" y="21"/>
                </a:cubicBezTo>
                <a:cubicBezTo>
                  <a:pt x="23" y="234"/>
                  <a:pt x="23" y="234"/>
                  <a:pt x="23" y="234"/>
                </a:cubicBezTo>
                <a:cubicBezTo>
                  <a:pt x="11" y="234"/>
                  <a:pt x="11" y="234"/>
                  <a:pt x="11" y="234"/>
                </a:cubicBezTo>
                <a:cubicBezTo>
                  <a:pt x="5" y="234"/>
                  <a:pt x="0" y="238"/>
                  <a:pt x="0" y="244"/>
                </a:cubicBezTo>
                <a:cubicBezTo>
                  <a:pt x="0" y="249"/>
                  <a:pt x="5" y="254"/>
                  <a:pt x="11" y="254"/>
                </a:cubicBezTo>
                <a:cubicBezTo>
                  <a:pt x="257" y="254"/>
                  <a:pt x="257" y="254"/>
                  <a:pt x="257" y="254"/>
                </a:cubicBezTo>
                <a:cubicBezTo>
                  <a:pt x="263" y="254"/>
                  <a:pt x="268" y="249"/>
                  <a:pt x="268" y="244"/>
                </a:cubicBezTo>
                <a:cubicBezTo>
                  <a:pt x="268" y="238"/>
                  <a:pt x="263" y="234"/>
                  <a:pt x="257" y="234"/>
                </a:cubicBezTo>
                <a:close/>
                <a:moveTo>
                  <a:pt x="121" y="26"/>
                </a:moveTo>
                <a:cubicBezTo>
                  <a:pt x="125" y="17"/>
                  <a:pt x="130" y="11"/>
                  <a:pt x="134" y="11"/>
                </a:cubicBezTo>
                <a:cubicBezTo>
                  <a:pt x="138" y="11"/>
                  <a:pt x="143" y="17"/>
                  <a:pt x="147" y="26"/>
                </a:cubicBezTo>
                <a:cubicBezTo>
                  <a:pt x="162" y="63"/>
                  <a:pt x="162" y="63"/>
                  <a:pt x="162" y="63"/>
                </a:cubicBezTo>
                <a:cubicBezTo>
                  <a:pt x="106" y="63"/>
                  <a:pt x="106" y="63"/>
                  <a:pt x="106" y="63"/>
                </a:cubicBezTo>
                <a:lnTo>
                  <a:pt x="121" y="26"/>
                </a:lnTo>
                <a:close/>
                <a:moveTo>
                  <a:pt x="58" y="178"/>
                </a:moveTo>
                <a:cubicBezTo>
                  <a:pt x="82" y="120"/>
                  <a:pt x="82" y="120"/>
                  <a:pt x="82" y="120"/>
                </a:cubicBezTo>
                <a:cubicBezTo>
                  <a:pt x="186" y="120"/>
                  <a:pt x="186" y="120"/>
                  <a:pt x="186" y="120"/>
                </a:cubicBezTo>
                <a:cubicBezTo>
                  <a:pt x="209" y="178"/>
                  <a:pt x="209" y="178"/>
                  <a:pt x="209" y="178"/>
                </a:cubicBezTo>
                <a:lnTo>
                  <a:pt x="58" y="1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ACFC645-227B-46EE-8807-F8333E05B1AC}"/>
              </a:ext>
            </a:extLst>
          </p:cNvPr>
          <p:cNvSpPr>
            <a:spLocks noEditPoints="1"/>
          </p:cNvSpPr>
          <p:nvPr/>
        </p:nvSpPr>
        <p:spPr bwMode="auto">
          <a:xfrm>
            <a:off x="1395303" y="4256588"/>
            <a:ext cx="283785" cy="468524"/>
          </a:xfrm>
          <a:custGeom>
            <a:avLst/>
            <a:gdLst>
              <a:gd name="T0" fmla="*/ 28 w 108"/>
              <a:gd name="T1" fmla="*/ 142 h 178"/>
              <a:gd name="T2" fmla="*/ 29 w 108"/>
              <a:gd name="T3" fmla="*/ 153 h 178"/>
              <a:gd name="T4" fmla="*/ 17 w 108"/>
              <a:gd name="T5" fmla="*/ 158 h 178"/>
              <a:gd name="T6" fmla="*/ 0 w 108"/>
              <a:gd name="T7" fmla="*/ 172 h 178"/>
              <a:gd name="T8" fmla="*/ 0 w 108"/>
              <a:gd name="T9" fmla="*/ 142 h 178"/>
              <a:gd name="T10" fmla="*/ 24 w 108"/>
              <a:gd name="T11" fmla="*/ 117 h 178"/>
              <a:gd name="T12" fmla="*/ 26 w 108"/>
              <a:gd name="T13" fmla="*/ 134 h 178"/>
              <a:gd name="T14" fmla="*/ 27 w 108"/>
              <a:gd name="T15" fmla="*/ 137 h 178"/>
              <a:gd name="T16" fmla="*/ 27 w 108"/>
              <a:gd name="T17" fmla="*/ 137 h 178"/>
              <a:gd name="T18" fmla="*/ 28 w 108"/>
              <a:gd name="T19" fmla="*/ 142 h 178"/>
              <a:gd name="T20" fmla="*/ 86 w 108"/>
              <a:gd name="T21" fmla="*/ 120 h 178"/>
              <a:gd name="T22" fmla="*/ 84 w 108"/>
              <a:gd name="T23" fmla="*/ 134 h 178"/>
              <a:gd name="T24" fmla="*/ 83 w 108"/>
              <a:gd name="T25" fmla="*/ 137 h 178"/>
              <a:gd name="T26" fmla="*/ 83 w 108"/>
              <a:gd name="T27" fmla="*/ 137 h 178"/>
              <a:gd name="T28" fmla="*/ 83 w 108"/>
              <a:gd name="T29" fmla="*/ 142 h 178"/>
              <a:gd name="T30" fmla="*/ 81 w 108"/>
              <a:gd name="T31" fmla="*/ 154 h 178"/>
              <a:gd name="T32" fmla="*/ 90 w 108"/>
              <a:gd name="T33" fmla="*/ 158 h 178"/>
              <a:gd name="T34" fmla="*/ 108 w 108"/>
              <a:gd name="T35" fmla="*/ 172 h 178"/>
              <a:gd name="T36" fmla="*/ 108 w 108"/>
              <a:gd name="T37" fmla="*/ 142 h 178"/>
              <a:gd name="T38" fmla="*/ 86 w 108"/>
              <a:gd name="T39" fmla="*/ 120 h 178"/>
              <a:gd name="T40" fmla="*/ 55 w 108"/>
              <a:gd name="T41" fmla="*/ 0 h 178"/>
              <a:gd name="T42" fmla="*/ 26 w 108"/>
              <a:gd name="T43" fmla="*/ 42 h 178"/>
              <a:gd name="T44" fmla="*/ 84 w 108"/>
              <a:gd name="T45" fmla="*/ 42 h 178"/>
              <a:gd name="T46" fmla="*/ 55 w 108"/>
              <a:gd name="T47" fmla="*/ 0 h 178"/>
              <a:gd name="T48" fmla="*/ 35 w 108"/>
              <a:gd name="T49" fmla="*/ 162 h 178"/>
              <a:gd name="T50" fmla="*/ 45 w 108"/>
              <a:gd name="T51" fmla="*/ 162 h 178"/>
              <a:gd name="T52" fmla="*/ 45 w 108"/>
              <a:gd name="T53" fmla="*/ 141 h 178"/>
              <a:gd name="T54" fmla="*/ 31 w 108"/>
              <a:gd name="T55" fmla="*/ 141 h 178"/>
              <a:gd name="T56" fmla="*/ 35 w 108"/>
              <a:gd name="T57" fmla="*/ 162 h 178"/>
              <a:gd name="T58" fmla="*/ 87 w 108"/>
              <a:gd name="T59" fmla="*/ 62 h 178"/>
              <a:gd name="T60" fmla="*/ 80 w 108"/>
              <a:gd name="T61" fmla="*/ 133 h 178"/>
              <a:gd name="T62" fmla="*/ 65 w 108"/>
              <a:gd name="T63" fmla="*/ 133 h 178"/>
              <a:gd name="T64" fmla="*/ 65 w 108"/>
              <a:gd name="T65" fmla="*/ 116 h 178"/>
              <a:gd name="T66" fmla="*/ 45 w 108"/>
              <a:gd name="T67" fmla="*/ 116 h 178"/>
              <a:gd name="T68" fmla="*/ 45 w 108"/>
              <a:gd name="T69" fmla="*/ 133 h 178"/>
              <a:gd name="T70" fmla="*/ 30 w 108"/>
              <a:gd name="T71" fmla="*/ 133 h 178"/>
              <a:gd name="T72" fmla="*/ 23 w 108"/>
              <a:gd name="T73" fmla="*/ 61 h 178"/>
              <a:gd name="T74" fmla="*/ 24 w 108"/>
              <a:gd name="T75" fmla="*/ 50 h 178"/>
              <a:gd name="T76" fmla="*/ 86 w 108"/>
              <a:gd name="T77" fmla="*/ 50 h 178"/>
              <a:gd name="T78" fmla="*/ 87 w 108"/>
              <a:gd name="T79" fmla="*/ 59 h 178"/>
              <a:gd name="T80" fmla="*/ 88 w 108"/>
              <a:gd name="T81" fmla="*/ 61 h 178"/>
              <a:gd name="T82" fmla="*/ 87 w 108"/>
              <a:gd name="T83" fmla="*/ 62 h 178"/>
              <a:gd name="T84" fmla="*/ 67 w 108"/>
              <a:gd name="T85" fmla="*/ 72 h 178"/>
              <a:gd name="T86" fmla="*/ 55 w 108"/>
              <a:gd name="T87" fmla="*/ 61 h 178"/>
              <a:gd name="T88" fmla="*/ 44 w 108"/>
              <a:gd name="T89" fmla="*/ 72 h 178"/>
              <a:gd name="T90" fmla="*/ 55 w 108"/>
              <a:gd name="T91" fmla="*/ 83 h 178"/>
              <a:gd name="T92" fmla="*/ 67 w 108"/>
              <a:gd name="T93" fmla="*/ 72 h 178"/>
              <a:gd name="T94" fmla="*/ 65 w 108"/>
              <a:gd name="T95" fmla="*/ 162 h 178"/>
              <a:gd name="T96" fmla="*/ 74 w 108"/>
              <a:gd name="T97" fmla="*/ 162 h 178"/>
              <a:gd name="T98" fmla="*/ 76 w 108"/>
              <a:gd name="T99" fmla="*/ 162 h 178"/>
              <a:gd name="T100" fmla="*/ 79 w 108"/>
              <a:gd name="T101" fmla="*/ 141 h 178"/>
              <a:gd name="T102" fmla="*/ 65 w 108"/>
              <a:gd name="T103" fmla="*/ 141 h 178"/>
              <a:gd name="T104" fmla="*/ 65 w 108"/>
              <a:gd name="T105" fmla="*/ 162 h 178"/>
              <a:gd name="T106" fmla="*/ 49 w 108"/>
              <a:gd name="T107" fmla="*/ 178 h 178"/>
              <a:gd name="T108" fmla="*/ 61 w 108"/>
              <a:gd name="T109" fmla="*/ 178 h 178"/>
              <a:gd name="T110" fmla="*/ 61 w 108"/>
              <a:gd name="T111" fmla="*/ 120 h 178"/>
              <a:gd name="T112" fmla="*/ 49 w 108"/>
              <a:gd name="T113" fmla="*/ 120 h 178"/>
              <a:gd name="T114" fmla="*/ 49 w 108"/>
              <a:gd name="T115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8" h="178">
                <a:moveTo>
                  <a:pt x="28" y="142"/>
                </a:moveTo>
                <a:cubicBezTo>
                  <a:pt x="28" y="145"/>
                  <a:pt x="29" y="149"/>
                  <a:pt x="29" y="153"/>
                </a:cubicBezTo>
                <a:cubicBezTo>
                  <a:pt x="25" y="154"/>
                  <a:pt x="20" y="155"/>
                  <a:pt x="17" y="158"/>
                </a:cubicBezTo>
                <a:cubicBezTo>
                  <a:pt x="12" y="164"/>
                  <a:pt x="0" y="172"/>
                  <a:pt x="0" y="172"/>
                </a:cubicBezTo>
                <a:cubicBezTo>
                  <a:pt x="0" y="142"/>
                  <a:pt x="0" y="142"/>
                  <a:pt x="0" y="142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5" y="123"/>
                  <a:pt x="26" y="128"/>
                  <a:pt x="26" y="134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27" y="137"/>
                  <a:pt x="27" y="137"/>
                  <a:pt x="27" y="137"/>
                </a:cubicBezTo>
                <a:lnTo>
                  <a:pt x="28" y="142"/>
                </a:lnTo>
                <a:close/>
                <a:moveTo>
                  <a:pt x="86" y="120"/>
                </a:moveTo>
                <a:cubicBezTo>
                  <a:pt x="85" y="125"/>
                  <a:pt x="84" y="129"/>
                  <a:pt x="84" y="134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83" y="142"/>
                  <a:pt x="83" y="142"/>
                  <a:pt x="83" y="142"/>
                </a:cubicBezTo>
                <a:cubicBezTo>
                  <a:pt x="82" y="146"/>
                  <a:pt x="82" y="150"/>
                  <a:pt x="81" y="154"/>
                </a:cubicBezTo>
                <a:cubicBezTo>
                  <a:pt x="84" y="154"/>
                  <a:pt x="88" y="156"/>
                  <a:pt x="90" y="158"/>
                </a:cubicBezTo>
                <a:cubicBezTo>
                  <a:pt x="95" y="164"/>
                  <a:pt x="108" y="172"/>
                  <a:pt x="108" y="172"/>
                </a:cubicBezTo>
                <a:cubicBezTo>
                  <a:pt x="108" y="142"/>
                  <a:pt x="108" y="142"/>
                  <a:pt x="108" y="142"/>
                </a:cubicBezTo>
                <a:lnTo>
                  <a:pt x="86" y="120"/>
                </a:lnTo>
                <a:close/>
                <a:moveTo>
                  <a:pt x="55" y="0"/>
                </a:moveTo>
                <a:cubicBezTo>
                  <a:pt x="55" y="0"/>
                  <a:pt x="34" y="16"/>
                  <a:pt x="26" y="42"/>
                </a:cubicBezTo>
                <a:cubicBezTo>
                  <a:pt x="84" y="42"/>
                  <a:pt x="84" y="42"/>
                  <a:pt x="84" y="42"/>
                </a:cubicBezTo>
                <a:cubicBezTo>
                  <a:pt x="77" y="16"/>
                  <a:pt x="55" y="0"/>
                  <a:pt x="55" y="0"/>
                </a:cubicBezTo>
                <a:moveTo>
                  <a:pt x="35" y="162"/>
                </a:moveTo>
                <a:cubicBezTo>
                  <a:pt x="45" y="162"/>
                  <a:pt x="45" y="162"/>
                  <a:pt x="45" y="162"/>
                </a:cubicBezTo>
                <a:cubicBezTo>
                  <a:pt x="45" y="141"/>
                  <a:pt x="45" y="141"/>
                  <a:pt x="45" y="141"/>
                </a:cubicBezTo>
                <a:cubicBezTo>
                  <a:pt x="31" y="141"/>
                  <a:pt x="31" y="141"/>
                  <a:pt x="31" y="141"/>
                </a:cubicBezTo>
                <a:cubicBezTo>
                  <a:pt x="33" y="149"/>
                  <a:pt x="34" y="156"/>
                  <a:pt x="35" y="162"/>
                </a:cubicBezTo>
                <a:moveTo>
                  <a:pt x="87" y="62"/>
                </a:moveTo>
                <a:cubicBezTo>
                  <a:pt x="87" y="75"/>
                  <a:pt x="84" y="106"/>
                  <a:pt x="80" y="133"/>
                </a:cubicBezTo>
                <a:cubicBezTo>
                  <a:pt x="65" y="133"/>
                  <a:pt x="65" y="133"/>
                  <a:pt x="65" y="133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45" y="116"/>
                  <a:pt x="45" y="116"/>
                  <a:pt x="45" y="116"/>
                </a:cubicBezTo>
                <a:cubicBezTo>
                  <a:pt x="45" y="133"/>
                  <a:pt x="45" y="133"/>
                  <a:pt x="45" y="133"/>
                </a:cubicBezTo>
                <a:cubicBezTo>
                  <a:pt x="30" y="133"/>
                  <a:pt x="30" y="133"/>
                  <a:pt x="30" y="133"/>
                </a:cubicBezTo>
                <a:cubicBezTo>
                  <a:pt x="26" y="105"/>
                  <a:pt x="23" y="73"/>
                  <a:pt x="23" y="61"/>
                </a:cubicBezTo>
                <a:cubicBezTo>
                  <a:pt x="23" y="57"/>
                  <a:pt x="23" y="53"/>
                  <a:pt x="24" y="50"/>
                </a:cubicBezTo>
                <a:cubicBezTo>
                  <a:pt x="86" y="50"/>
                  <a:pt x="86" y="50"/>
                  <a:pt x="86" y="50"/>
                </a:cubicBezTo>
                <a:cubicBezTo>
                  <a:pt x="87" y="53"/>
                  <a:pt x="87" y="56"/>
                  <a:pt x="87" y="59"/>
                </a:cubicBezTo>
                <a:cubicBezTo>
                  <a:pt x="87" y="60"/>
                  <a:pt x="88" y="60"/>
                  <a:pt x="88" y="61"/>
                </a:cubicBezTo>
                <a:cubicBezTo>
                  <a:pt x="88" y="61"/>
                  <a:pt x="87" y="62"/>
                  <a:pt x="87" y="62"/>
                </a:cubicBezTo>
                <a:moveTo>
                  <a:pt x="67" y="72"/>
                </a:moveTo>
                <a:cubicBezTo>
                  <a:pt x="67" y="66"/>
                  <a:pt x="61" y="61"/>
                  <a:pt x="55" y="61"/>
                </a:cubicBezTo>
                <a:cubicBezTo>
                  <a:pt x="49" y="61"/>
                  <a:pt x="44" y="66"/>
                  <a:pt x="44" y="72"/>
                </a:cubicBezTo>
                <a:cubicBezTo>
                  <a:pt x="44" y="78"/>
                  <a:pt x="49" y="83"/>
                  <a:pt x="55" y="83"/>
                </a:cubicBezTo>
                <a:cubicBezTo>
                  <a:pt x="61" y="83"/>
                  <a:pt x="67" y="78"/>
                  <a:pt x="67" y="72"/>
                </a:cubicBezTo>
                <a:moveTo>
                  <a:pt x="65" y="162"/>
                </a:moveTo>
                <a:cubicBezTo>
                  <a:pt x="74" y="162"/>
                  <a:pt x="74" y="162"/>
                  <a:pt x="74" y="162"/>
                </a:cubicBezTo>
                <a:cubicBezTo>
                  <a:pt x="76" y="162"/>
                  <a:pt x="76" y="162"/>
                  <a:pt x="76" y="162"/>
                </a:cubicBezTo>
                <a:cubicBezTo>
                  <a:pt x="77" y="156"/>
                  <a:pt x="78" y="149"/>
                  <a:pt x="79" y="141"/>
                </a:cubicBezTo>
                <a:cubicBezTo>
                  <a:pt x="65" y="141"/>
                  <a:pt x="65" y="141"/>
                  <a:pt x="65" y="141"/>
                </a:cubicBezTo>
                <a:lnTo>
                  <a:pt x="65" y="162"/>
                </a:lnTo>
                <a:close/>
                <a:moveTo>
                  <a:pt x="49" y="178"/>
                </a:moveTo>
                <a:cubicBezTo>
                  <a:pt x="61" y="178"/>
                  <a:pt x="61" y="178"/>
                  <a:pt x="61" y="178"/>
                </a:cubicBezTo>
                <a:cubicBezTo>
                  <a:pt x="61" y="120"/>
                  <a:pt x="61" y="120"/>
                  <a:pt x="61" y="120"/>
                </a:cubicBezTo>
                <a:cubicBezTo>
                  <a:pt x="49" y="120"/>
                  <a:pt x="49" y="120"/>
                  <a:pt x="49" y="120"/>
                </a:cubicBezTo>
                <a:lnTo>
                  <a:pt x="49" y="17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880E55-045B-4CE9-A3A7-71BD43A62753}"/>
              </a:ext>
            </a:extLst>
          </p:cNvPr>
          <p:cNvCxnSpPr/>
          <p:nvPr/>
        </p:nvCxnSpPr>
        <p:spPr>
          <a:xfrm>
            <a:off x="2087904" y="2527102"/>
            <a:ext cx="2166115" cy="0"/>
          </a:xfrm>
          <a:prstGeom prst="line">
            <a:avLst/>
          </a:prstGeom>
          <a:ln w="19050" cap="rnd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F787A6-A4BD-4372-930E-34BEC637BADB}"/>
              </a:ext>
            </a:extLst>
          </p:cNvPr>
          <p:cNvCxnSpPr/>
          <p:nvPr/>
        </p:nvCxnSpPr>
        <p:spPr>
          <a:xfrm>
            <a:off x="5361570" y="2527102"/>
            <a:ext cx="2166115" cy="0"/>
          </a:xfrm>
          <a:prstGeom prst="line">
            <a:avLst/>
          </a:prstGeom>
          <a:ln w="19050" cap="rnd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606123-7548-421E-8896-529960F26A7C}"/>
              </a:ext>
            </a:extLst>
          </p:cNvPr>
          <p:cNvCxnSpPr/>
          <p:nvPr/>
        </p:nvCxnSpPr>
        <p:spPr>
          <a:xfrm>
            <a:off x="8609911" y="2527102"/>
            <a:ext cx="2166115" cy="0"/>
          </a:xfrm>
          <a:prstGeom prst="line">
            <a:avLst/>
          </a:prstGeom>
          <a:ln w="19050" cap="rnd">
            <a:solidFill>
              <a:schemeClr val="tx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5">
            <a:extLst>
              <a:ext uri="{FF2B5EF4-FFF2-40B4-BE49-F238E27FC236}">
                <a16:creationId xmlns:a16="http://schemas.microsoft.com/office/drawing/2014/main" id="{47EE532B-35E1-4E7F-8E06-92A52490253F}"/>
              </a:ext>
            </a:extLst>
          </p:cNvPr>
          <p:cNvCxnSpPr/>
          <p:nvPr/>
        </p:nvCxnSpPr>
        <p:spPr>
          <a:xfrm rot="10800000" flipV="1">
            <a:off x="8542581" y="2527100"/>
            <a:ext cx="2233448" cy="1946891"/>
          </a:xfrm>
          <a:prstGeom prst="bentConnector3">
            <a:avLst>
              <a:gd name="adj1" fmla="val -6040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E886FD-997B-4E31-BEA1-062F82459420}"/>
              </a:ext>
            </a:extLst>
          </p:cNvPr>
          <p:cNvCxnSpPr/>
          <p:nvPr/>
        </p:nvCxnSpPr>
        <p:spPr>
          <a:xfrm flipH="1">
            <a:off x="5315356" y="4473992"/>
            <a:ext cx="2166115" cy="0"/>
          </a:xfrm>
          <a:prstGeom prst="line">
            <a:avLst/>
          </a:prstGeom>
          <a:ln w="19050" cap="rnd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991E7B-5B21-4255-8EF9-5010DA14F35D}"/>
              </a:ext>
            </a:extLst>
          </p:cNvPr>
          <p:cNvCxnSpPr/>
          <p:nvPr/>
        </p:nvCxnSpPr>
        <p:spPr>
          <a:xfrm flipH="1">
            <a:off x="2041691" y="4473992"/>
            <a:ext cx="2166115" cy="0"/>
          </a:xfrm>
          <a:prstGeom prst="line">
            <a:avLst/>
          </a:prstGeom>
          <a:ln w="19050" cap="rnd">
            <a:solidFill>
              <a:schemeClr val="tx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2FD014C-21D9-4F9A-AC9B-34AC7246192E}"/>
              </a:ext>
            </a:extLst>
          </p:cNvPr>
          <p:cNvSpPr txBox="1"/>
          <p:nvPr/>
        </p:nvSpPr>
        <p:spPr>
          <a:xfrm>
            <a:off x="1190171" y="2799661"/>
            <a:ext cx="307815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j-lt"/>
              </a:rPr>
              <a:t>Строительство первой теплицы</a:t>
            </a:r>
            <a:endParaRPr lang="id-ID" sz="1400" b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FFF8AB5-C66E-4C82-84B9-34A8EA796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171" y="3080966"/>
            <a:ext cx="27589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ru-RU" sz="1200" dirty="0" smtClean="0">
                <a:latin typeface="+mn-lt"/>
                <a:cs typeface="Arial" panose="020B0604020202020204" pitchFamily="34" charset="0"/>
              </a:rPr>
              <a:t>Строительство 1 теплицы объёмом 2500 кустов. Закупка оборудования и саженцев.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8BCEB1-6DC5-4CF4-AD51-AB692A817982}"/>
              </a:ext>
            </a:extLst>
          </p:cNvPr>
          <p:cNvSpPr txBox="1"/>
          <p:nvPr/>
        </p:nvSpPr>
        <p:spPr>
          <a:xfrm>
            <a:off x="4502258" y="2799661"/>
            <a:ext cx="146629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j-lt"/>
              </a:rPr>
              <a:t>Выращивание</a:t>
            </a:r>
            <a:endParaRPr lang="id-ID" sz="1400" b="1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D917E1-6D7A-4A0E-8ED7-55DAC17B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258" y="3080966"/>
            <a:ext cx="2758996" cy="11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ru-RU" sz="1200" dirty="0" smtClean="0">
                <a:latin typeface="+mn-lt"/>
                <a:cs typeface="Arial" panose="020B0604020202020204" pitchFamily="34" charset="0"/>
              </a:rPr>
              <a:t>Обеспечение условий для роста и контроль за ростом клубники параллельно с которым ведётся поиск клиентов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CC1193-C772-47C3-9C14-BB4C7D7AFEB3}"/>
              </a:ext>
            </a:extLst>
          </p:cNvPr>
          <p:cNvSpPr txBox="1"/>
          <p:nvPr/>
        </p:nvSpPr>
        <p:spPr>
          <a:xfrm>
            <a:off x="7741364" y="2799661"/>
            <a:ext cx="1397370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j-lt"/>
              </a:rPr>
              <a:t>Первый сбыт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42832F-D94E-4B28-8806-258B8EBAE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364" y="3080966"/>
            <a:ext cx="2758996" cy="83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ru-RU" sz="1200" dirty="0" smtClean="0">
                <a:latin typeface="+mn-lt"/>
                <a:cs typeface="Arial" panose="020B0604020202020204" pitchFamily="34" charset="0"/>
              </a:rPr>
              <a:t>Собираем первый урожай и продаём ранее найденным клиентам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CBCB0C-03FB-4177-A242-6C4C632DD255}"/>
              </a:ext>
            </a:extLst>
          </p:cNvPr>
          <p:cNvSpPr txBox="1"/>
          <p:nvPr/>
        </p:nvSpPr>
        <p:spPr>
          <a:xfrm>
            <a:off x="1190171" y="4738492"/>
            <a:ext cx="962123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j-lt"/>
              </a:rPr>
              <a:t>Финиш!</a:t>
            </a:r>
            <a:endParaRPr lang="id-ID" sz="14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2A99D4-935A-431C-99B6-0C16423E9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171" y="5019797"/>
            <a:ext cx="27589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ru-RU" sz="1200" dirty="0" smtClean="0">
                <a:latin typeface="+mn-lt"/>
                <a:cs typeface="Arial" panose="020B0604020202020204" pitchFamily="34" charset="0"/>
              </a:rPr>
              <a:t>Успешно двигаемся по стратегии развития и распространяемся в другие города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945461-FDD9-438D-9DC6-1D593FA2F118}"/>
              </a:ext>
            </a:extLst>
          </p:cNvPr>
          <p:cNvSpPr txBox="1"/>
          <p:nvPr/>
        </p:nvSpPr>
        <p:spPr>
          <a:xfrm>
            <a:off x="4502258" y="4738492"/>
            <a:ext cx="241534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j-lt"/>
              </a:rPr>
              <a:t>Корректируем стратегию</a:t>
            </a:r>
            <a:endParaRPr lang="id-ID" sz="1400" b="1" dirty="0">
              <a:latin typeface="+mj-lt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C05D590-65DB-490C-BB1B-AB7ACA17F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258" y="5019797"/>
            <a:ext cx="275899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ru-RU" sz="1200" dirty="0" smtClean="0">
                <a:latin typeface="+mn-lt"/>
                <a:cs typeface="Arial" panose="020B0604020202020204" pitchFamily="34" charset="0"/>
              </a:rPr>
              <a:t>Корректируем стратегию развития и организуем стройку ещё двух теплиц по 2500 кустов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5DEC49-2E6F-4A46-8A7B-E8716A2D379B}"/>
              </a:ext>
            </a:extLst>
          </p:cNvPr>
          <p:cNvSpPr txBox="1"/>
          <p:nvPr/>
        </p:nvSpPr>
        <p:spPr>
          <a:xfrm>
            <a:off x="7741364" y="4738492"/>
            <a:ext cx="1288366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latin typeface="+mj-lt"/>
              </a:rPr>
              <a:t>Расширение</a:t>
            </a:r>
            <a:endParaRPr lang="id-ID" sz="1400" b="1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7D89F6E-DB43-49C5-99E4-302E2448A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364" y="5019797"/>
            <a:ext cx="2758996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ts val="2000"/>
              </a:lnSpc>
            </a:pPr>
            <a:r>
              <a:rPr lang="ru-RU" sz="1200" dirty="0" smtClean="0">
                <a:latin typeface="+mn-lt"/>
                <a:cs typeface="Arial" panose="020B0604020202020204" pitchFamily="34" charset="0"/>
              </a:rPr>
              <a:t>Анализируем данные и строим ещё две теплицы по 2500 кустов </a:t>
            </a:r>
            <a:endParaRPr lang="en-US" sz="1200" dirty="0"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31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4CA0-3159-4BF6-BD7B-4EE4EBF6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/>
          <a:p>
            <a:r>
              <a:rPr lang="ru-RU" dirty="0" smtClean="0"/>
              <a:t>БИЗНЕС </a:t>
            </a:r>
            <a:r>
              <a:rPr lang="ru-RU" dirty="0"/>
              <a:t>МОДЕЛЬ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>
            <a:off x="781396" y="2078181"/>
            <a:ext cx="7964103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Целевая аудитория</a:t>
            </a:r>
            <a:r>
              <a:rPr lang="ru-RU" sz="3200" dirty="0" smtClean="0"/>
              <a:t>: </a:t>
            </a:r>
          </a:p>
          <a:p>
            <a:r>
              <a:rPr lang="ru-RU" sz="3200" dirty="0" smtClean="0"/>
              <a:t>Люди старше 16 лет независимо от пола</a:t>
            </a:r>
          </a:p>
          <a:p>
            <a:r>
              <a:rPr lang="ru-RU" sz="3200" dirty="0" smtClean="0"/>
              <a:t>Рестораны и Кафе</a:t>
            </a:r>
          </a:p>
          <a:p>
            <a:r>
              <a:rPr lang="ru-RU" sz="3200" dirty="0" smtClean="0"/>
              <a:t>Салоны подарков</a:t>
            </a:r>
          </a:p>
          <a:p>
            <a:r>
              <a:rPr lang="ru-RU" sz="3200" dirty="0" smtClean="0"/>
              <a:t>Косметические салоны</a:t>
            </a:r>
          </a:p>
          <a:p>
            <a:r>
              <a:rPr lang="ru-RU" sz="3200" dirty="0" smtClean="0"/>
              <a:t>Точки здорового питания</a:t>
            </a:r>
          </a:p>
          <a:p>
            <a:r>
              <a:rPr lang="ru-RU" sz="3200" dirty="0" smtClean="0"/>
              <a:t>Салоны флористики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1039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Ценностные предложения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1020" y="2460566"/>
            <a:ext cx="1076923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Мы предлагаем своим клиентам всегда свежую клубнику в шаговой </a:t>
            </a:r>
          </a:p>
          <a:p>
            <a:r>
              <a:rPr lang="ru-RU" sz="2400" b="1" dirty="0" smtClean="0"/>
              <a:t>Доступности в любое время  года.</a:t>
            </a:r>
          </a:p>
          <a:p>
            <a:r>
              <a:rPr lang="ru-RU" sz="2400" b="1" dirty="0" smtClean="0"/>
              <a:t>Клиенту выгодно брать у нас потому что: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Свежей клубники нет в наличии в другом месте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Не нужно переживать за качество и вкус.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Не нужно переживать, что ягода испортится по дороге.</a:t>
            </a:r>
          </a:p>
          <a:p>
            <a:pPr marL="342900" indent="-342900">
              <a:buAutoNum type="arabicPeriod"/>
            </a:pPr>
            <a:r>
              <a:rPr lang="ru-RU" sz="2400" b="1" dirty="0" smtClean="0"/>
              <a:t>Не нужно переплачивать за доставку из-за границы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98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7486" y="897514"/>
            <a:ext cx="9144000" cy="1099272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/>
              <a:t>Каналы сбыта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7486" y="2438258"/>
            <a:ext cx="10379825" cy="339727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b="1" dirty="0" smtClean="0"/>
              <a:t>Собственная розничная точка продаж</a:t>
            </a:r>
          </a:p>
          <a:p>
            <a:pPr marL="457200" indent="-457200" algn="l">
              <a:buAutoNum type="arabicPeriod"/>
            </a:pPr>
            <a:r>
              <a:rPr lang="ru-RU" b="1" dirty="0" smtClean="0"/>
              <a:t>Отдел продаж, который работает с партнёрами и оптовиками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ru-RU" b="1" dirty="0"/>
              <a:t>Сайт компании с возможностью сделать </a:t>
            </a:r>
            <a:r>
              <a:rPr lang="ru-RU" b="1" dirty="0" smtClean="0"/>
              <a:t>заказ онлайн</a:t>
            </a:r>
            <a:endParaRPr lang="ru-RU" b="1" dirty="0"/>
          </a:p>
          <a:p>
            <a:pPr marL="457200" indent="-457200" algn="l">
              <a:buAutoNum type="arabicPeriod"/>
            </a:pPr>
            <a:r>
              <a:rPr lang="ru-RU" b="1" dirty="0" smtClean="0"/>
              <a:t>СММ </a:t>
            </a:r>
            <a:r>
              <a:rPr lang="ru-RU" b="1" dirty="0" err="1" smtClean="0"/>
              <a:t>таргетолог</a:t>
            </a:r>
            <a:r>
              <a:rPr lang="ru-RU" b="1" dirty="0"/>
              <a:t> </a:t>
            </a:r>
            <a:r>
              <a:rPr lang="ru-RU" b="1" dirty="0" smtClean="0"/>
              <a:t>Яндекс, Гугл, </a:t>
            </a:r>
            <a:r>
              <a:rPr lang="ru-RU" b="1" dirty="0" smtClean="0"/>
              <a:t>соц</a:t>
            </a:r>
            <a:r>
              <a:rPr lang="ru-RU" b="1" dirty="0" smtClean="0"/>
              <a:t>иальные</a:t>
            </a:r>
            <a:r>
              <a:rPr lang="ru-RU" b="1" dirty="0" smtClean="0"/>
              <a:t> сети</a:t>
            </a:r>
            <a:endParaRPr lang="ru-RU" b="1" dirty="0"/>
          </a:p>
          <a:p>
            <a:pPr marL="457200" indent="-457200" algn="l">
              <a:buAutoNum type="arabicPeriod"/>
            </a:pPr>
            <a:r>
              <a:rPr lang="ru-RU" b="1" dirty="0" smtClean="0"/>
              <a:t> Компании, которые перекупают клубнику из-за границы.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397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90996" y="191338"/>
            <a:ext cx="9144000" cy="2387600"/>
          </a:xfrm>
        </p:spPr>
        <p:txBody>
          <a:bodyPr/>
          <a:lstStyle/>
          <a:p>
            <a:r>
              <a:rPr lang="ru-RU" dirty="0" smtClean="0"/>
              <a:t>Взаимоотношения с клиентами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1905" y="2737514"/>
            <a:ext cx="11587941" cy="361341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Привлечение клиентов будет осуществляться путём лично контакта с клиентом, презентации продукта и заключения сделки на дальнейшее сотрудничество.</a:t>
            </a:r>
          </a:p>
          <a:p>
            <a:pPr algn="l"/>
            <a:r>
              <a:rPr lang="ru-RU" dirty="0" smtClean="0"/>
              <a:t>Постоянные партнёры будут получать скидки или спец. предложения выгодные для него.</a:t>
            </a:r>
          </a:p>
          <a:p>
            <a:pPr algn="l"/>
            <a:r>
              <a:rPr lang="ru-RU" dirty="0" smtClean="0"/>
              <a:t>Получение обратной связи для улучшения качества сервиса и продукта.</a:t>
            </a:r>
          </a:p>
          <a:p>
            <a:pPr algn="l"/>
            <a:r>
              <a:rPr lang="ru-RU" dirty="0" smtClean="0"/>
              <a:t>Помощь внедрения новых услуг, продуктов и предложений, которые можно реализовать с помощью клубники. Например новый десерт или маска для лица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6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48886"/>
            <a:ext cx="9144000" cy="1315403"/>
          </a:xfrm>
        </p:spPr>
        <p:txBody>
          <a:bodyPr/>
          <a:lstStyle/>
          <a:p>
            <a:r>
              <a:rPr lang="ru-RU" dirty="0" smtClean="0"/>
              <a:t>Ключевые ресурсы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2727" y="1956118"/>
            <a:ext cx="10679084" cy="402904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 smtClean="0"/>
              <a:t>Собственная технология выращивания клубники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Качественное оборудование для выращивания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Системы полива и контроля климата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Проверенный персонал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Система лояльности для постоянных клиентов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Финансовый запас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7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99258"/>
            <a:ext cx="9144000" cy="1182399"/>
          </a:xfrm>
        </p:spPr>
        <p:txBody>
          <a:bodyPr/>
          <a:lstStyle/>
          <a:p>
            <a:r>
              <a:rPr lang="ru-RU" dirty="0" smtClean="0"/>
              <a:t>Ключевые партнёры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340" y="1922866"/>
            <a:ext cx="10928465" cy="3962545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 smtClean="0"/>
              <a:t>Неконкурирующие компании: Салоны подарков, организаторы праздников и свадеб, которые будут рекомендовать наш продукт</a:t>
            </a:r>
          </a:p>
          <a:p>
            <a:pPr marL="457200" indent="-457200" algn="l">
              <a:buAutoNum type="arabicPeriod"/>
            </a:pPr>
            <a:r>
              <a:rPr lang="ru-RU" dirty="0" err="1" smtClean="0"/>
              <a:t>Соконкурирующие</a:t>
            </a:r>
            <a:r>
              <a:rPr lang="ru-RU" dirty="0" smtClean="0"/>
              <a:t> компании: Компании занимающиеся перекупкой клубники из-за границы, которые будут брать у нас клубнику оптом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Совместные предприятия для запуска новых продуктов и проектов: рестораны, кафе и салоны красоты.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Поставщики, которые нам будут предоставлять скидку на свою продукцию и своевременные поставки</a:t>
            </a:r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95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1015000" y="1155827"/>
            <a:ext cx="10162000" cy="41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200" dirty="0" err="1">
                <a:solidFill>
                  <a:schemeClr val="dk1"/>
                </a:solidFill>
              </a:rPr>
              <a:t>Ya_Go_Da</a:t>
            </a:r>
            <a:r>
              <a:rPr lang="en-US" sz="3200" dirty="0">
                <a:solidFill>
                  <a:schemeClr val="dk1"/>
                </a:solidFill>
              </a:rPr>
              <a:t> </a:t>
            </a:r>
            <a:r>
              <a:rPr lang="ru-RU" sz="3200" dirty="0">
                <a:solidFill>
                  <a:schemeClr val="dk1"/>
                </a:solidFill>
              </a:rPr>
              <a:t>Екатеринбург. Два года выращивали клубнику зимой. В 2018 году выращивают только в сезон. Причина отказа от зимней продажи неизвестна, вероятно не смогли наладить сбыт</a:t>
            </a:r>
            <a:r>
              <a:rPr lang="ru-RU" sz="3200" dirty="0" smtClean="0">
                <a:solidFill>
                  <a:schemeClr val="dk1"/>
                </a:solidFill>
              </a:rPr>
              <a:t>.</a:t>
            </a:r>
            <a:r>
              <a:rPr lang="en-US" sz="3200" dirty="0" smtClean="0">
                <a:solidFill>
                  <a:schemeClr val="dk1"/>
                </a:solidFill>
              </a:rPr>
              <a:t> </a:t>
            </a:r>
            <a:r>
              <a:rPr lang="ru-RU" sz="3200" dirty="0" smtClean="0">
                <a:solidFill>
                  <a:schemeClr val="dk1"/>
                </a:solidFill>
              </a:rPr>
              <a:t>Пробовали сделать у них покупку в Сентябре и ягоды у них не оказалось.</a:t>
            </a:r>
            <a:endParaRPr lang="ru-RU" sz="3200" dirty="0">
              <a:solidFill>
                <a:schemeClr val="dk1"/>
              </a:solidFill>
            </a:endParaRPr>
          </a:p>
          <a:p>
            <a:r>
              <a:rPr lang="en-US" sz="3200" dirty="0" err="1">
                <a:solidFill>
                  <a:schemeClr val="dk1"/>
                </a:solidFill>
              </a:rPr>
              <a:t>Ecotopia</a:t>
            </a:r>
            <a:r>
              <a:rPr lang="ru-RU" sz="3200" dirty="0">
                <a:solidFill>
                  <a:schemeClr val="dk1"/>
                </a:solidFill>
              </a:rPr>
              <a:t>- сайт, который предлагает клубнику из-за границы, занимаются перекупкой. О свежей клубнике в данном случае речь идти не может</a:t>
            </a:r>
            <a:endParaRPr sz="3200" dirty="0">
              <a:solidFill>
                <a:srgbClr val="666666"/>
              </a:solidFill>
            </a:endParaRPr>
          </a:p>
          <a:p>
            <a:endParaRPr sz="3200" dirty="0">
              <a:solidFill>
                <a:schemeClr val="dk1"/>
              </a:solidFill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456800" y="217427"/>
            <a:ext cx="11278400" cy="9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4000" b="1" dirty="0">
                <a:solidFill>
                  <a:srgbClr val="E06666"/>
                </a:solidFill>
              </a:rPr>
              <a:t>Конкуренты</a:t>
            </a:r>
            <a:endParaRPr sz="4000" b="1" dirty="0">
              <a:solidFill>
                <a:srgbClr val="E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55AECDD-3941-4998-B194-7F2F8FBC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создателей</a:t>
            </a:r>
            <a:endParaRPr lang="id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FC42B-0405-41BD-9889-821E072CC54B}"/>
              </a:ext>
            </a:extLst>
          </p:cNvPr>
          <p:cNvSpPr txBox="1"/>
          <p:nvPr/>
        </p:nvSpPr>
        <p:spPr>
          <a:xfrm>
            <a:off x="3246739" y="2241843"/>
            <a:ext cx="2101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АЛЕКСАНДР</a:t>
            </a:r>
          </a:p>
          <a:p>
            <a:r>
              <a:rPr lang="ru-RU" sz="2400" b="1" dirty="0" smtClean="0">
                <a:latin typeface="+mj-lt"/>
              </a:rPr>
              <a:t>КАЗАНЦЕВ</a:t>
            </a:r>
            <a:endParaRPr lang="id-ID" sz="2400" b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F19AB-E40C-48C7-A442-096B32722381}"/>
              </a:ext>
            </a:extLst>
          </p:cNvPr>
          <p:cNvSpPr txBox="1"/>
          <p:nvPr/>
        </p:nvSpPr>
        <p:spPr>
          <a:xfrm>
            <a:off x="6934819" y="340043"/>
            <a:ext cx="19076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АНАТОЛИЙ</a:t>
            </a:r>
          </a:p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ПОЛКОВ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AEEE5-5F6C-460A-8DEC-9F6055A7D137}"/>
              </a:ext>
            </a:extLst>
          </p:cNvPr>
          <p:cNvSpPr/>
          <p:nvPr/>
        </p:nvSpPr>
        <p:spPr>
          <a:xfrm>
            <a:off x="3246739" y="3072840"/>
            <a:ext cx="2125361" cy="7853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dirty="0" smtClean="0">
                <a:cs typeface="Poppins" panose="02000000000000000000" pitchFamily="2" charset="0"/>
              </a:rPr>
              <a:t>28 лет Автор идеи и создатель проекта</a:t>
            </a:r>
            <a:endParaRPr lang="en-US" sz="1600" dirty="0">
              <a:cs typeface="Poppins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DD24B2-4E02-42E3-B852-8EAE836ACE2A}"/>
              </a:ext>
            </a:extLst>
          </p:cNvPr>
          <p:cNvSpPr/>
          <p:nvPr/>
        </p:nvSpPr>
        <p:spPr>
          <a:xfrm>
            <a:off x="6934819" y="1179540"/>
            <a:ext cx="240868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31 лет </a:t>
            </a: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Технолог и </a:t>
            </a: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и организатор</a:t>
            </a:r>
            <a:r>
              <a:rPr lang="ru-RU" sz="1400" dirty="0" smtClean="0">
                <a:solidFill>
                  <a:schemeClr val="bg1"/>
                </a:solidFill>
                <a:cs typeface="Poppins" panose="02000000000000000000" pitchFamily="2" charset="0"/>
              </a:rPr>
              <a:t>. </a:t>
            </a:r>
            <a:endParaRPr lang="en-US" sz="1400" dirty="0">
              <a:solidFill>
                <a:schemeClr val="bg1"/>
              </a:solidFill>
              <a:cs typeface="Poppins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BE331-71C6-4440-BBAB-57778C01520F}"/>
              </a:ext>
            </a:extLst>
          </p:cNvPr>
          <p:cNvSpPr/>
          <p:nvPr/>
        </p:nvSpPr>
        <p:spPr>
          <a:xfrm>
            <a:off x="6936526" y="3292543"/>
            <a:ext cx="4428148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Опыт работы в сокращении затрат крупных предприятий, внедрения технологий и снижения рисков. Ответственный за сокращение рисков и </a:t>
            </a: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увеличения </a:t>
            </a: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производительности.</a:t>
            </a:r>
            <a:endParaRPr lang="en-US" sz="1600" dirty="0">
              <a:solidFill>
                <a:schemeClr val="bg1"/>
              </a:solidFill>
              <a:cs typeface="Poppins" panose="02000000000000000000" pitchFamily="2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461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41020" y="5316389"/>
            <a:ext cx="45372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Занимается предпринимательством</a:t>
            </a:r>
          </a:p>
          <a:p>
            <a:r>
              <a:rPr lang="ru-RU" dirty="0" smtClean="0"/>
              <a:t>с 22 лет в сфере строительства</a:t>
            </a:r>
          </a:p>
          <a:p>
            <a:r>
              <a:rPr lang="ru-RU" dirty="0" smtClean="0"/>
              <a:t>Маркетинга и продаж.</a:t>
            </a:r>
          </a:p>
          <a:p>
            <a:r>
              <a:rPr lang="ru-RU" dirty="0" smtClean="0"/>
              <a:t>Ответственный за продвижение </a:t>
            </a:r>
            <a:r>
              <a:rPr lang="ru-RU" dirty="0" smtClean="0"/>
              <a:t>проекта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" b="4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2910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5CB8-2BBD-4D24-BED7-45AB5759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ОБЗОР </a:t>
            </a:r>
            <a:r>
              <a:rPr lang="ru-RU" dirty="0" smtClean="0"/>
              <a:t>Проекта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9C91CA-0E0A-4D0B-A8E1-CC6679D647AD}"/>
              </a:ext>
            </a:extLst>
          </p:cNvPr>
          <p:cNvGrpSpPr/>
          <p:nvPr/>
        </p:nvGrpSpPr>
        <p:grpSpPr>
          <a:xfrm>
            <a:off x="1055491" y="2326138"/>
            <a:ext cx="817068" cy="815732"/>
            <a:chOff x="7131451" y="3240539"/>
            <a:chExt cx="1710855" cy="170805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3B6E143-CC2F-44F3-88EC-8A40D17F3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904" y="3240539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steban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5D16165-C04E-494B-BA58-3AC920DE8B4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31451" y="4440194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steban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7363AA1-37FA-44C9-83DC-5A2D135B41B1}"/>
              </a:ext>
            </a:extLst>
          </p:cNvPr>
          <p:cNvSpPr txBox="1"/>
          <p:nvPr/>
        </p:nvSpPr>
        <p:spPr>
          <a:xfrm>
            <a:off x="2099455" y="2536576"/>
            <a:ext cx="2656840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200" dirty="0" smtClean="0">
                <a:solidFill>
                  <a:srgbClr val="3F3F3F"/>
                </a:solidFill>
                <a:latin typeface="Esteban"/>
                <a:ea typeface="Lato" panose="020F0502020204030203" pitchFamily="34" charset="0"/>
                <a:cs typeface="Lato" panose="020F0502020204030203" pitchFamily="34" charset="0"/>
              </a:rPr>
              <a:t>История появления и введение</a:t>
            </a:r>
            <a:endParaRPr lang="id-ID" sz="1200" dirty="0">
              <a:solidFill>
                <a:srgbClr val="3F3F3F"/>
              </a:solidFill>
              <a:latin typeface="Esteban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8952B-B6BB-47A4-8879-B74D47769C2B}"/>
              </a:ext>
            </a:extLst>
          </p:cNvPr>
          <p:cNvSpPr txBox="1"/>
          <p:nvPr/>
        </p:nvSpPr>
        <p:spPr>
          <a:xfrm>
            <a:off x="2099455" y="2232600"/>
            <a:ext cx="246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3F3F3F"/>
                </a:solidFill>
                <a:latin typeface="Montserrat"/>
              </a:rPr>
              <a:t>Обзор </a:t>
            </a:r>
            <a:r>
              <a:rPr lang="ru-RU" dirty="0" smtClean="0">
                <a:solidFill>
                  <a:srgbClr val="3F3F3F"/>
                </a:solidFill>
                <a:latin typeface="Montserrat"/>
              </a:rPr>
              <a:t>проекта</a:t>
            </a:r>
            <a:endParaRPr lang="en-US" dirty="0">
              <a:solidFill>
                <a:srgbClr val="3F3F3F"/>
              </a:solidFill>
              <a:latin typeface="Montserra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5F4D55B-E63F-4749-B037-5CDA02BA4643}"/>
              </a:ext>
            </a:extLst>
          </p:cNvPr>
          <p:cNvGrpSpPr/>
          <p:nvPr/>
        </p:nvGrpSpPr>
        <p:grpSpPr>
          <a:xfrm>
            <a:off x="1055491" y="3772723"/>
            <a:ext cx="817068" cy="815732"/>
            <a:chOff x="7131451" y="3240539"/>
            <a:chExt cx="1710855" cy="170805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FD7E4E-FA74-43B2-A134-63664C8DF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904" y="3240539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4BEDF6E-AC6A-441B-AE86-8424F30290E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31451" y="4440194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19ED897-AF39-48B0-AD2A-ABCE05E42E48}"/>
              </a:ext>
            </a:extLst>
          </p:cNvPr>
          <p:cNvSpPr txBox="1"/>
          <p:nvPr/>
        </p:nvSpPr>
        <p:spPr>
          <a:xfrm>
            <a:off x="2099455" y="3983161"/>
            <a:ext cx="2656840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200" dirty="0" smtClean="0">
                <a:solidFill>
                  <a:srgbClr val="3F3F3F"/>
                </a:solidFill>
                <a:latin typeface="Esteban"/>
                <a:ea typeface="Lato" panose="020F0502020204030203" pitchFamily="34" charset="0"/>
                <a:cs typeface="Lato" panose="020F0502020204030203" pitchFamily="34" charset="0"/>
              </a:rPr>
              <a:t>Ситуация в стране и в мире</a:t>
            </a:r>
            <a:endParaRPr lang="id-ID" sz="1200" dirty="0">
              <a:solidFill>
                <a:srgbClr val="3F3F3F"/>
              </a:solidFill>
              <a:latin typeface="Esteban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CE052-8889-478B-AE9E-DF16933681F6}"/>
              </a:ext>
            </a:extLst>
          </p:cNvPr>
          <p:cNvSpPr txBox="1"/>
          <p:nvPr/>
        </p:nvSpPr>
        <p:spPr>
          <a:xfrm>
            <a:off x="2099455" y="3679185"/>
            <a:ext cx="360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  <a:latin typeface="Montserrat"/>
              </a:rPr>
              <a:t>Анализ мирового рынка</a:t>
            </a:r>
            <a:endParaRPr lang="en-US" dirty="0">
              <a:solidFill>
                <a:srgbClr val="3F3F3F"/>
              </a:solidFill>
              <a:latin typeface="Montserra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5800E1-CDCF-417B-9D0E-3DC4A283C0E0}"/>
              </a:ext>
            </a:extLst>
          </p:cNvPr>
          <p:cNvGrpSpPr/>
          <p:nvPr/>
        </p:nvGrpSpPr>
        <p:grpSpPr>
          <a:xfrm>
            <a:off x="1055491" y="5219307"/>
            <a:ext cx="817068" cy="815732"/>
            <a:chOff x="7131451" y="3240539"/>
            <a:chExt cx="1710855" cy="170805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4598508-8902-41B3-A464-C1F18CC2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904" y="3240539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78666B4-4947-4DAF-8F5F-434D162599D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31451" y="4440194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EB09826-E77D-4C10-9348-DB4266A8CD26}"/>
              </a:ext>
            </a:extLst>
          </p:cNvPr>
          <p:cNvSpPr txBox="1"/>
          <p:nvPr/>
        </p:nvSpPr>
        <p:spPr>
          <a:xfrm>
            <a:off x="2099455" y="5429746"/>
            <a:ext cx="2656840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200" dirty="0" smtClean="0">
                <a:solidFill>
                  <a:srgbClr val="3F3F3F"/>
                </a:solidFill>
                <a:latin typeface="Esteban"/>
                <a:ea typeface="Lato" panose="020F0502020204030203" pitchFamily="34" charset="0"/>
                <a:cs typeface="Lato" panose="020F0502020204030203" pitchFamily="34" charset="0"/>
              </a:rPr>
              <a:t>Разбор основных конкурентов и сравнение</a:t>
            </a:r>
            <a:endParaRPr lang="id-ID" sz="1200" dirty="0">
              <a:solidFill>
                <a:srgbClr val="3F3F3F"/>
              </a:solidFill>
              <a:latin typeface="Esteban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0C4ABE-C22A-44C4-848E-AE792A68E7B2}"/>
              </a:ext>
            </a:extLst>
          </p:cNvPr>
          <p:cNvSpPr txBox="1"/>
          <p:nvPr/>
        </p:nvSpPr>
        <p:spPr>
          <a:xfrm>
            <a:off x="2099455" y="5125770"/>
            <a:ext cx="246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  <a:latin typeface="Montserrat"/>
              </a:rPr>
              <a:t>Анализ конкурентов</a:t>
            </a:r>
            <a:endParaRPr lang="en-US" dirty="0">
              <a:solidFill>
                <a:srgbClr val="3F3F3F"/>
              </a:solidFill>
              <a:latin typeface="Montserra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EE7819-5B47-4AA0-B633-1D6722AA5C53}"/>
              </a:ext>
            </a:extLst>
          </p:cNvPr>
          <p:cNvGrpSpPr/>
          <p:nvPr/>
        </p:nvGrpSpPr>
        <p:grpSpPr>
          <a:xfrm>
            <a:off x="6636610" y="2326138"/>
            <a:ext cx="817068" cy="815732"/>
            <a:chOff x="7131451" y="3240539"/>
            <a:chExt cx="1710855" cy="1708057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2C06C52-567A-460A-B8BE-45C847F2C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904" y="3240539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2C3F0EDF-EA35-46FE-8543-C04D42567E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31451" y="4440194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62D78B5-2D20-4038-ABA2-6B7EC26E8B72}"/>
              </a:ext>
            </a:extLst>
          </p:cNvPr>
          <p:cNvSpPr txBox="1"/>
          <p:nvPr/>
        </p:nvSpPr>
        <p:spPr>
          <a:xfrm>
            <a:off x="7680574" y="2536576"/>
            <a:ext cx="2656840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200" dirty="0" smtClean="0">
                <a:solidFill>
                  <a:srgbClr val="3F3F3F"/>
                </a:solidFill>
                <a:latin typeface="Esteban"/>
                <a:ea typeface="Lato" panose="020F0502020204030203" pitchFamily="34" charset="0"/>
                <a:cs typeface="Lato" panose="020F0502020204030203" pitchFamily="34" charset="0"/>
              </a:rPr>
              <a:t>Стратегия развития на 5 лет</a:t>
            </a:r>
            <a:endParaRPr lang="id-ID" sz="1200" dirty="0">
              <a:solidFill>
                <a:srgbClr val="3F3F3F"/>
              </a:solidFill>
              <a:latin typeface="Esteban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C60BFB-7CAA-4B4B-8AA0-9192DEB20898}"/>
              </a:ext>
            </a:extLst>
          </p:cNvPr>
          <p:cNvSpPr txBox="1"/>
          <p:nvPr/>
        </p:nvSpPr>
        <p:spPr>
          <a:xfrm>
            <a:off x="7680574" y="2232600"/>
            <a:ext cx="2464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  <a:latin typeface="Montserrat"/>
              </a:rPr>
              <a:t>Стратегия развития</a:t>
            </a:r>
            <a:endParaRPr lang="en-US" dirty="0">
              <a:solidFill>
                <a:srgbClr val="3F3F3F"/>
              </a:solidFill>
              <a:latin typeface="Montserra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071E60-C920-4381-91BD-498A8408208A}"/>
              </a:ext>
            </a:extLst>
          </p:cNvPr>
          <p:cNvGrpSpPr/>
          <p:nvPr/>
        </p:nvGrpSpPr>
        <p:grpSpPr>
          <a:xfrm>
            <a:off x="6636610" y="3772723"/>
            <a:ext cx="817068" cy="815732"/>
            <a:chOff x="7131451" y="3240539"/>
            <a:chExt cx="1710855" cy="1708057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F9ADC4CA-5156-40B2-87FF-3DB2DE429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904" y="3240539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D78E39F1-CCA1-4FEC-AFBC-ED37AE5504B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31451" y="4440194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D337F19-885F-4C17-8EDE-2FA8DE8E2BF7}"/>
              </a:ext>
            </a:extLst>
          </p:cNvPr>
          <p:cNvSpPr txBox="1"/>
          <p:nvPr/>
        </p:nvSpPr>
        <p:spPr>
          <a:xfrm>
            <a:off x="7680574" y="3983161"/>
            <a:ext cx="2656840" cy="576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200" dirty="0" smtClean="0">
                <a:solidFill>
                  <a:srgbClr val="3F3F3F"/>
                </a:solidFill>
                <a:latin typeface="Esteban"/>
                <a:ea typeface="Lato" panose="020F0502020204030203" pitchFamily="34" charset="0"/>
                <a:cs typeface="Lato" panose="020F0502020204030203" pitchFamily="34" charset="0"/>
              </a:rPr>
              <a:t>Перспективы развития  и получения прибыли</a:t>
            </a:r>
            <a:endParaRPr lang="id-ID" sz="1200" dirty="0">
              <a:solidFill>
                <a:srgbClr val="3F3F3F"/>
              </a:solidFill>
              <a:latin typeface="Esteban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84DB9F-5652-4630-9169-4EE9C11A0571}"/>
              </a:ext>
            </a:extLst>
          </p:cNvPr>
          <p:cNvSpPr txBox="1"/>
          <p:nvPr/>
        </p:nvSpPr>
        <p:spPr>
          <a:xfrm>
            <a:off x="7680574" y="3679185"/>
            <a:ext cx="315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  <a:latin typeface="Montserrat"/>
              </a:rPr>
              <a:t>Потенциальные результаты</a:t>
            </a:r>
            <a:endParaRPr lang="en-US" dirty="0">
              <a:solidFill>
                <a:srgbClr val="3F3F3F"/>
              </a:solidFill>
              <a:latin typeface="Montserrat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D4B9B9B-E7D3-48FB-9F2A-A3639178E495}"/>
              </a:ext>
            </a:extLst>
          </p:cNvPr>
          <p:cNvGrpSpPr/>
          <p:nvPr/>
        </p:nvGrpSpPr>
        <p:grpSpPr>
          <a:xfrm>
            <a:off x="6636610" y="5219307"/>
            <a:ext cx="817068" cy="815732"/>
            <a:chOff x="7131451" y="3240539"/>
            <a:chExt cx="1710855" cy="1708057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EE9FFDAB-283C-48C3-8528-61B68E7F1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3904" y="3240539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CB6E447E-C966-45B9-AAAE-511D90F02BD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31451" y="4440194"/>
              <a:ext cx="508402" cy="508402"/>
            </a:xfrm>
            <a:custGeom>
              <a:avLst/>
              <a:gdLst>
                <a:gd name="T0" fmla="*/ 0 w 976"/>
                <a:gd name="T1" fmla="*/ 0 h 976"/>
                <a:gd name="T2" fmla="*/ 976 w 976"/>
                <a:gd name="T3" fmla="*/ 0 h 976"/>
                <a:gd name="T4" fmla="*/ 976 w 976"/>
                <a:gd name="T5" fmla="*/ 976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6" h="976">
                  <a:moveTo>
                    <a:pt x="0" y="0"/>
                  </a:moveTo>
                  <a:lnTo>
                    <a:pt x="976" y="0"/>
                  </a:lnTo>
                  <a:lnTo>
                    <a:pt x="976" y="976"/>
                  </a:lnTo>
                </a:path>
              </a:pathLst>
            </a:custGeom>
            <a:noFill/>
            <a:ln w="6985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3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Esteban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3791D1F-971A-49C9-B132-9B65B02982A5}"/>
              </a:ext>
            </a:extLst>
          </p:cNvPr>
          <p:cNvSpPr txBox="1"/>
          <p:nvPr/>
        </p:nvSpPr>
        <p:spPr>
          <a:xfrm>
            <a:off x="7680574" y="5429746"/>
            <a:ext cx="2656840" cy="319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ru-RU" sz="1200" dirty="0" smtClean="0">
                <a:solidFill>
                  <a:srgbClr val="3F3F3F"/>
                </a:solidFill>
                <a:latin typeface="Esteban"/>
                <a:ea typeface="Lato" panose="020F0502020204030203" pitchFamily="34" charset="0"/>
                <a:cs typeface="Lato" panose="020F0502020204030203" pitchFamily="34" charset="0"/>
              </a:rPr>
              <a:t>Мы можем зарабатывать больше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57E91C-224B-47A6-9E69-36365CD1576D}"/>
              </a:ext>
            </a:extLst>
          </p:cNvPr>
          <p:cNvSpPr txBox="1"/>
          <p:nvPr/>
        </p:nvSpPr>
        <p:spPr>
          <a:xfrm>
            <a:off x="7680574" y="5125770"/>
            <a:ext cx="384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3F3F3F"/>
                </a:solidFill>
                <a:latin typeface="Montserrat"/>
              </a:rPr>
              <a:t>Точки увеличения прибыли</a:t>
            </a:r>
            <a:endParaRPr lang="en-US" dirty="0">
              <a:solidFill>
                <a:srgbClr val="3F3F3F"/>
              </a:solidFill>
              <a:latin typeface="Montserrat"/>
            </a:endParaRPr>
          </a:p>
        </p:txBody>
      </p:sp>
      <p:sp>
        <p:nvSpPr>
          <p:cNvPr id="34" name="Freeform 97">
            <a:extLst>
              <a:ext uri="{FF2B5EF4-FFF2-40B4-BE49-F238E27FC236}">
                <a16:creationId xmlns:a16="http://schemas.microsoft.com/office/drawing/2014/main" id="{3E0E085D-B579-4349-A043-D15B55D571D4}"/>
              </a:ext>
            </a:extLst>
          </p:cNvPr>
          <p:cNvSpPr>
            <a:spLocks noEditPoints="1"/>
          </p:cNvSpPr>
          <p:nvPr/>
        </p:nvSpPr>
        <p:spPr bwMode="auto">
          <a:xfrm>
            <a:off x="1180026" y="2498144"/>
            <a:ext cx="567999" cy="538221"/>
          </a:xfrm>
          <a:custGeom>
            <a:avLst/>
            <a:gdLst>
              <a:gd name="T0" fmla="*/ 87 w 218"/>
              <a:gd name="T1" fmla="*/ 188 h 206"/>
              <a:gd name="T2" fmla="*/ 163 w 218"/>
              <a:gd name="T3" fmla="*/ 108 h 206"/>
              <a:gd name="T4" fmla="*/ 142 w 218"/>
              <a:gd name="T5" fmla="*/ 15 h 206"/>
              <a:gd name="T6" fmla="*/ 69 w 218"/>
              <a:gd name="T7" fmla="*/ 114 h 206"/>
              <a:gd name="T8" fmla="*/ 69 w 218"/>
              <a:gd name="T9" fmla="*/ 85 h 206"/>
              <a:gd name="T10" fmla="*/ 69 w 218"/>
              <a:gd name="T11" fmla="*/ 114 h 206"/>
              <a:gd name="T12" fmla="*/ 71 w 218"/>
              <a:gd name="T13" fmla="*/ 58 h 206"/>
              <a:gd name="T14" fmla="*/ 101 w 218"/>
              <a:gd name="T15" fmla="*/ 58 h 206"/>
              <a:gd name="T16" fmla="*/ 119 w 218"/>
              <a:gd name="T17" fmla="*/ 172 h 206"/>
              <a:gd name="T18" fmla="*/ 106 w 218"/>
              <a:gd name="T19" fmla="*/ 129 h 206"/>
              <a:gd name="T20" fmla="*/ 119 w 218"/>
              <a:gd name="T21" fmla="*/ 172 h 206"/>
              <a:gd name="T22" fmla="*/ 106 w 218"/>
              <a:gd name="T23" fmla="*/ 74 h 206"/>
              <a:gd name="T24" fmla="*/ 141 w 218"/>
              <a:gd name="T25" fmla="*/ 74 h 206"/>
              <a:gd name="T26" fmla="*/ 153 w 218"/>
              <a:gd name="T27" fmla="*/ 35 h 206"/>
              <a:gd name="T28" fmla="*/ 153 w 218"/>
              <a:gd name="T29" fmla="*/ 62 h 206"/>
              <a:gd name="T30" fmla="*/ 153 w 218"/>
              <a:gd name="T31" fmla="*/ 35 h 206"/>
              <a:gd name="T32" fmla="*/ 214 w 218"/>
              <a:gd name="T33" fmla="*/ 125 h 206"/>
              <a:gd name="T34" fmla="*/ 214 w 218"/>
              <a:gd name="T35" fmla="*/ 125 h 206"/>
              <a:gd name="T36" fmla="*/ 201 w 218"/>
              <a:gd name="T37" fmla="*/ 0 h 206"/>
              <a:gd name="T38" fmla="*/ 179 w 218"/>
              <a:gd name="T39" fmla="*/ 3 h 206"/>
              <a:gd name="T40" fmla="*/ 169 w 218"/>
              <a:gd name="T41" fmla="*/ 125 h 206"/>
              <a:gd name="T42" fmla="*/ 176 w 218"/>
              <a:gd name="T43" fmla="*/ 163 h 206"/>
              <a:gd name="T44" fmla="*/ 172 w 218"/>
              <a:gd name="T45" fmla="*/ 178 h 206"/>
              <a:gd name="T46" fmla="*/ 203 w 218"/>
              <a:gd name="T47" fmla="*/ 199 h 206"/>
              <a:gd name="T48" fmla="*/ 207 w 218"/>
              <a:gd name="T49" fmla="*/ 205 h 206"/>
              <a:gd name="T50" fmla="*/ 206 w 218"/>
              <a:gd name="T51" fmla="*/ 181 h 206"/>
              <a:gd name="T52" fmla="*/ 206 w 218"/>
              <a:gd name="T53" fmla="*/ 166 h 206"/>
              <a:gd name="T54" fmla="*/ 207 w 218"/>
              <a:gd name="T55" fmla="*/ 164 h 206"/>
              <a:gd name="T56" fmla="*/ 185 w 218"/>
              <a:gd name="T57" fmla="*/ 6 h 206"/>
              <a:gd name="T58" fmla="*/ 207 w 218"/>
              <a:gd name="T59" fmla="*/ 122 h 206"/>
              <a:gd name="T60" fmla="*/ 197 w 218"/>
              <a:gd name="T61" fmla="*/ 29 h 206"/>
              <a:gd name="T62" fmla="*/ 197 w 218"/>
              <a:gd name="T63" fmla="*/ 122 h 206"/>
              <a:gd name="T64" fmla="*/ 185 w 218"/>
              <a:gd name="T65" fmla="*/ 6 h 206"/>
              <a:gd name="T66" fmla="*/ 210 w 218"/>
              <a:gd name="T67" fmla="*/ 200 h 206"/>
              <a:gd name="T68" fmla="*/ 201 w 218"/>
              <a:gd name="T69" fmla="*/ 189 h 206"/>
              <a:gd name="T70" fmla="*/ 192 w 218"/>
              <a:gd name="T71" fmla="*/ 172 h 206"/>
              <a:gd name="T72" fmla="*/ 194 w 218"/>
              <a:gd name="T73" fmla="*/ 186 h 206"/>
              <a:gd name="T74" fmla="*/ 188 w 218"/>
              <a:gd name="T75" fmla="*/ 169 h 206"/>
              <a:gd name="T76" fmla="*/ 201 w 218"/>
              <a:gd name="T77" fmla="*/ 165 h 206"/>
              <a:gd name="T78" fmla="*/ 201 w 218"/>
              <a:gd name="T79" fmla="*/ 182 h 206"/>
              <a:gd name="T80" fmla="*/ 202 w 218"/>
              <a:gd name="T81" fmla="*/ 159 h 206"/>
              <a:gd name="T82" fmla="*/ 200 w 218"/>
              <a:gd name="T83" fmla="*/ 134 h 206"/>
              <a:gd name="T84" fmla="*/ 195 w 218"/>
              <a:gd name="T85" fmla="*/ 159 h 206"/>
              <a:gd name="T86" fmla="*/ 176 w 218"/>
              <a:gd name="T87" fmla="*/ 128 h 206"/>
              <a:gd name="T88" fmla="*/ 202 w 218"/>
              <a:gd name="T89" fmla="*/ 159 h 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18" h="206">
                <a:moveTo>
                  <a:pt x="32" y="68"/>
                </a:moveTo>
                <a:cubicBezTo>
                  <a:pt x="0" y="133"/>
                  <a:pt x="55" y="180"/>
                  <a:pt x="87" y="188"/>
                </a:cubicBezTo>
                <a:cubicBezTo>
                  <a:pt x="143" y="202"/>
                  <a:pt x="147" y="164"/>
                  <a:pt x="146" y="138"/>
                </a:cubicBezTo>
                <a:cubicBezTo>
                  <a:pt x="145" y="127"/>
                  <a:pt x="153" y="118"/>
                  <a:pt x="163" y="108"/>
                </a:cubicBezTo>
                <a:cubicBezTo>
                  <a:pt x="169" y="21"/>
                  <a:pt x="169" y="21"/>
                  <a:pt x="169" y="21"/>
                </a:cubicBezTo>
                <a:cubicBezTo>
                  <a:pt x="161" y="18"/>
                  <a:pt x="152" y="15"/>
                  <a:pt x="142" y="15"/>
                </a:cubicBezTo>
                <a:cubicBezTo>
                  <a:pt x="91" y="12"/>
                  <a:pt x="49" y="33"/>
                  <a:pt x="32" y="68"/>
                </a:cubicBezTo>
                <a:close/>
                <a:moveTo>
                  <a:pt x="69" y="114"/>
                </a:moveTo>
                <a:cubicBezTo>
                  <a:pt x="60" y="114"/>
                  <a:pt x="54" y="108"/>
                  <a:pt x="54" y="99"/>
                </a:cubicBezTo>
                <a:cubicBezTo>
                  <a:pt x="54" y="91"/>
                  <a:pt x="60" y="85"/>
                  <a:pt x="69" y="85"/>
                </a:cubicBezTo>
                <a:cubicBezTo>
                  <a:pt x="77" y="85"/>
                  <a:pt x="83" y="91"/>
                  <a:pt x="83" y="99"/>
                </a:cubicBezTo>
                <a:cubicBezTo>
                  <a:pt x="83" y="108"/>
                  <a:pt x="77" y="114"/>
                  <a:pt x="69" y="114"/>
                </a:cubicBezTo>
                <a:close/>
                <a:moveTo>
                  <a:pt x="86" y="73"/>
                </a:moveTo>
                <a:cubicBezTo>
                  <a:pt x="78" y="73"/>
                  <a:pt x="71" y="66"/>
                  <a:pt x="71" y="58"/>
                </a:cubicBezTo>
                <a:cubicBezTo>
                  <a:pt x="71" y="49"/>
                  <a:pt x="78" y="42"/>
                  <a:pt x="86" y="42"/>
                </a:cubicBezTo>
                <a:cubicBezTo>
                  <a:pt x="95" y="42"/>
                  <a:pt x="101" y="49"/>
                  <a:pt x="101" y="58"/>
                </a:cubicBezTo>
                <a:cubicBezTo>
                  <a:pt x="101" y="66"/>
                  <a:pt x="95" y="73"/>
                  <a:pt x="86" y="73"/>
                </a:cubicBezTo>
                <a:close/>
                <a:moveTo>
                  <a:pt x="119" y="172"/>
                </a:moveTo>
                <a:cubicBezTo>
                  <a:pt x="107" y="181"/>
                  <a:pt x="88" y="177"/>
                  <a:pt x="87" y="166"/>
                </a:cubicBezTo>
                <a:cubicBezTo>
                  <a:pt x="86" y="148"/>
                  <a:pt x="94" y="134"/>
                  <a:pt x="106" y="129"/>
                </a:cubicBezTo>
                <a:cubicBezTo>
                  <a:pt x="111" y="128"/>
                  <a:pt x="120" y="132"/>
                  <a:pt x="123" y="139"/>
                </a:cubicBezTo>
                <a:cubicBezTo>
                  <a:pt x="126" y="147"/>
                  <a:pt x="129" y="163"/>
                  <a:pt x="119" y="172"/>
                </a:cubicBezTo>
                <a:close/>
                <a:moveTo>
                  <a:pt x="124" y="92"/>
                </a:moveTo>
                <a:cubicBezTo>
                  <a:pt x="114" y="92"/>
                  <a:pt x="106" y="84"/>
                  <a:pt x="106" y="74"/>
                </a:cubicBezTo>
                <a:cubicBezTo>
                  <a:pt x="106" y="64"/>
                  <a:pt x="114" y="56"/>
                  <a:pt x="124" y="56"/>
                </a:cubicBezTo>
                <a:cubicBezTo>
                  <a:pt x="133" y="56"/>
                  <a:pt x="141" y="64"/>
                  <a:pt x="141" y="74"/>
                </a:cubicBezTo>
                <a:cubicBezTo>
                  <a:pt x="141" y="84"/>
                  <a:pt x="133" y="92"/>
                  <a:pt x="124" y="92"/>
                </a:cubicBezTo>
                <a:close/>
                <a:moveTo>
                  <a:pt x="153" y="35"/>
                </a:moveTo>
                <a:cubicBezTo>
                  <a:pt x="161" y="35"/>
                  <a:pt x="167" y="41"/>
                  <a:pt x="167" y="49"/>
                </a:cubicBezTo>
                <a:cubicBezTo>
                  <a:pt x="167" y="56"/>
                  <a:pt x="161" y="62"/>
                  <a:pt x="153" y="62"/>
                </a:cubicBezTo>
                <a:cubicBezTo>
                  <a:pt x="146" y="62"/>
                  <a:pt x="140" y="56"/>
                  <a:pt x="140" y="49"/>
                </a:cubicBezTo>
                <a:cubicBezTo>
                  <a:pt x="140" y="41"/>
                  <a:pt x="146" y="35"/>
                  <a:pt x="153" y="35"/>
                </a:cubicBezTo>
                <a:close/>
                <a:moveTo>
                  <a:pt x="208" y="163"/>
                </a:moveTo>
                <a:cubicBezTo>
                  <a:pt x="214" y="125"/>
                  <a:pt x="214" y="125"/>
                  <a:pt x="214" y="125"/>
                </a:cubicBezTo>
                <a:cubicBezTo>
                  <a:pt x="214" y="125"/>
                  <a:pt x="214" y="125"/>
                  <a:pt x="214" y="125"/>
                </a:cubicBezTo>
                <a:cubicBezTo>
                  <a:pt x="214" y="125"/>
                  <a:pt x="214" y="125"/>
                  <a:pt x="214" y="125"/>
                </a:cubicBezTo>
                <a:cubicBezTo>
                  <a:pt x="205" y="3"/>
                  <a:pt x="205" y="3"/>
                  <a:pt x="205" y="3"/>
                </a:cubicBezTo>
                <a:cubicBezTo>
                  <a:pt x="204" y="1"/>
                  <a:pt x="203" y="0"/>
                  <a:pt x="201" y="0"/>
                </a:cubicBezTo>
                <a:cubicBezTo>
                  <a:pt x="182" y="0"/>
                  <a:pt x="182" y="0"/>
                  <a:pt x="182" y="0"/>
                </a:cubicBezTo>
                <a:cubicBezTo>
                  <a:pt x="180" y="0"/>
                  <a:pt x="179" y="1"/>
                  <a:pt x="179" y="3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69" y="125"/>
                  <a:pt x="169" y="125"/>
                  <a:pt x="169" y="125"/>
                </a:cubicBezTo>
                <a:cubicBezTo>
                  <a:pt x="176" y="163"/>
                  <a:pt x="176" y="163"/>
                  <a:pt x="176" y="163"/>
                </a:cubicBezTo>
                <a:cubicBezTo>
                  <a:pt x="176" y="163"/>
                  <a:pt x="176" y="164"/>
                  <a:pt x="177" y="165"/>
                </a:cubicBezTo>
                <a:cubicBezTo>
                  <a:pt x="174" y="167"/>
                  <a:pt x="172" y="172"/>
                  <a:pt x="172" y="178"/>
                </a:cubicBezTo>
                <a:cubicBezTo>
                  <a:pt x="172" y="190"/>
                  <a:pt x="188" y="194"/>
                  <a:pt x="197" y="197"/>
                </a:cubicBezTo>
                <a:cubicBezTo>
                  <a:pt x="200" y="197"/>
                  <a:pt x="202" y="198"/>
                  <a:pt x="203" y="199"/>
                </a:cubicBezTo>
                <a:cubicBezTo>
                  <a:pt x="206" y="201"/>
                  <a:pt x="206" y="205"/>
                  <a:pt x="205" y="206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10" y="203"/>
                  <a:pt x="218" y="196"/>
                  <a:pt x="208" y="186"/>
                </a:cubicBezTo>
                <a:cubicBezTo>
                  <a:pt x="207" y="184"/>
                  <a:pt x="206" y="183"/>
                  <a:pt x="206" y="181"/>
                </a:cubicBezTo>
                <a:cubicBezTo>
                  <a:pt x="206" y="180"/>
                  <a:pt x="206" y="179"/>
                  <a:pt x="207" y="178"/>
                </a:cubicBezTo>
                <a:cubicBezTo>
                  <a:pt x="208" y="175"/>
                  <a:pt x="210" y="172"/>
                  <a:pt x="206" y="166"/>
                </a:cubicBezTo>
                <a:cubicBezTo>
                  <a:pt x="206" y="166"/>
                  <a:pt x="206" y="165"/>
                  <a:pt x="206" y="165"/>
                </a:cubicBezTo>
                <a:cubicBezTo>
                  <a:pt x="206" y="165"/>
                  <a:pt x="206" y="165"/>
                  <a:pt x="207" y="164"/>
                </a:cubicBezTo>
                <a:cubicBezTo>
                  <a:pt x="207" y="164"/>
                  <a:pt x="208" y="163"/>
                  <a:pt x="208" y="163"/>
                </a:cubicBezTo>
                <a:close/>
                <a:moveTo>
                  <a:pt x="185" y="6"/>
                </a:moveTo>
                <a:cubicBezTo>
                  <a:pt x="199" y="6"/>
                  <a:pt x="199" y="6"/>
                  <a:pt x="199" y="6"/>
                </a:cubicBezTo>
                <a:cubicBezTo>
                  <a:pt x="207" y="122"/>
                  <a:pt x="207" y="122"/>
                  <a:pt x="207" y="122"/>
                </a:cubicBezTo>
                <a:cubicBezTo>
                  <a:pt x="200" y="122"/>
                  <a:pt x="200" y="122"/>
                  <a:pt x="200" y="122"/>
                </a:cubicBezTo>
                <a:cubicBezTo>
                  <a:pt x="197" y="29"/>
                  <a:pt x="197" y="29"/>
                  <a:pt x="197" y="29"/>
                </a:cubicBezTo>
                <a:cubicBezTo>
                  <a:pt x="194" y="29"/>
                  <a:pt x="194" y="29"/>
                  <a:pt x="194" y="29"/>
                </a:cubicBezTo>
                <a:cubicBezTo>
                  <a:pt x="197" y="122"/>
                  <a:pt x="197" y="122"/>
                  <a:pt x="197" y="122"/>
                </a:cubicBezTo>
                <a:cubicBezTo>
                  <a:pt x="176" y="122"/>
                  <a:pt x="176" y="122"/>
                  <a:pt x="176" y="122"/>
                </a:cubicBezTo>
                <a:lnTo>
                  <a:pt x="185" y="6"/>
                </a:lnTo>
                <a:close/>
                <a:moveTo>
                  <a:pt x="207" y="188"/>
                </a:moveTo>
                <a:cubicBezTo>
                  <a:pt x="213" y="194"/>
                  <a:pt x="210" y="200"/>
                  <a:pt x="210" y="200"/>
                </a:cubicBezTo>
                <a:cubicBezTo>
                  <a:pt x="210" y="200"/>
                  <a:pt x="210" y="197"/>
                  <a:pt x="208" y="193"/>
                </a:cubicBezTo>
                <a:cubicBezTo>
                  <a:pt x="207" y="191"/>
                  <a:pt x="204" y="190"/>
                  <a:pt x="201" y="189"/>
                </a:cubicBezTo>
                <a:cubicBezTo>
                  <a:pt x="197" y="187"/>
                  <a:pt x="194" y="184"/>
                  <a:pt x="192" y="179"/>
                </a:cubicBezTo>
                <a:cubicBezTo>
                  <a:pt x="191" y="176"/>
                  <a:pt x="192" y="172"/>
                  <a:pt x="192" y="172"/>
                </a:cubicBezTo>
                <a:cubicBezTo>
                  <a:pt x="192" y="172"/>
                  <a:pt x="190" y="174"/>
                  <a:pt x="190" y="178"/>
                </a:cubicBezTo>
                <a:cubicBezTo>
                  <a:pt x="190" y="182"/>
                  <a:pt x="194" y="186"/>
                  <a:pt x="194" y="186"/>
                </a:cubicBezTo>
                <a:cubicBezTo>
                  <a:pt x="194" y="186"/>
                  <a:pt x="189" y="184"/>
                  <a:pt x="186" y="180"/>
                </a:cubicBezTo>
                <a:cubicBezTo>
                  <a:pt x="185" y="176"/>
                  <a:pt x="187" y="173"/>
                  <a:pt x="188" y="169"/>
                </a:cubicBezTo>
                <a:cubicBezTo>
                  <a:pt x="188" y="167"/>
                  <a:pt x="188" y="166"/>
                  <a:pt x="188" y="165"/>
                </a:cubicBezTo>
                <a:cubicBezTo>
                  <a:pt x="201" y="165"/>
                  <a:pt x="201" y="165"/>
                  <a:pt x="201" y="165"/>
                </a:cubicBezTo>
                <a:cubicBezTo>
                  <a:pt x="202" y="167"/>
                  <a:pt x="203" y="169"/>
                  <a:pt x="203" y="171"/>
                </a:cubicBezTo>
                <a:cubicBezTo>
                  <a:pt x="203" y="178"/>
                  <a:pt x="200" y="179"/>
                  <a:pt x="201" y="182"/>
                </a:cubicBezTo>
                <a:cubicBezTo>
                  <a:pt x="201" y="185"/>
                  <a:pt x="205" y="187"/>
                  <a:pt x="207" y="188"/>
                </a:cubicBezTo>
                <a:close/>
                <a:moveTo>
                  <a:pt x="202" y="159"/>
                </a:moveTo>
                <a:cubicBezTo>
                  <a:pt x="198" y="159"/>
                  <a:pt x="198" y="159"/>
                  <a:pt x="198" y="159"/>
                </a:cubicBezTo>
                <a:cubicBezTo>
                  <a:pt x="200" y="134"/>
                  <a:pt x="200" y="134"/>
                  <a:pt x="200" y="134"/>
                </a:cubicBezTo>
                <a:cubicBezTo>
                  <a:pt x="197" y="134"/>
                  <a:pt x="197" y="134"/>
                  <a:pt x="197" y="134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82" y="159"/>
                  <a:pt x="182" y="159"/>
                  <a:pt x="182" y="159"/>
                </a:cubicBezTo>
                <a:cubicBezTo>
                  <a:pt x="176" y="128"/>
                  <a:pt x="176" y="128"/>
                  <a:pt x="176" y="128"/>
                </a:cubicBezTo>
                <a:cubicBezTo>
                  <a:pt x="207" y="128"/>
                  <a:pt x="207" y="128"/>
                  <a:pt x="207" y="128"/>
                </a:cubicBezTo>
                <a:lnTo>
                  <a:pt x="202" y="159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Esteban"/>
            </a:endParaRPr>
          </a:p>
        </p:txBody>
      </p:sp>
      <p:sp>
        <p:nvSpPr>
          <p:cNvPr id="36" name="Freeform 39">
            <a:extLst>
              <a:ext uri="{FF2B5EF4-FFF2-40B4-BE49-F238E27FC236}">
                <a16:creationId xmlns:a16="http://schemas.microsoft.com/office/drawing/2014/main" id="{89BE4C06-B192-4029-823A-C29E06DA3D2B}"/>
              </a:ext>
            </a:extLst>
          </p:cNvPr>
          <p:cNvSpPr>
            <a:spLocks/>
          </p:cNvSpPr>
          <p:nvPr/>
        </p:nvSpPr>
        <p:spPr bwMode="auto">
          <a:xfrm>
            <a:off x="6872364" y="2478590"/>
            <a:ext cx="345561" cy="510829"/>
          </a:xfrm>
          <a:custGeom>
            <a:avLst/>
            <a:gdLst>
              <a:gd name="T0" fmla="*/ 128 w 136"/>
              <a:gd name="T1" fmla="*/ 185 h 201"/>
              <a:gd name="T2" fmla="*/ 117 w 136"/>
              <a:gd name="T3" fmla="*/ 177 h 201"/>
              <a:gd name="T4" fmla="*/ 117 w 136"/>
              <a:gd name="T5" fmla="*/ 155 h 201"/>
              <a:gd name="T6" fmla="*/ 126 w 136"/>
              <a:gd name="T7" fmla="*/ 150 h 201"/>
              <a:gd name="T8" fmla="*/ 110 w 136"/>
              <a:gd name="T9" fmla="*/ 142 h 201"/>
              <a:gd name="T10" fmla="*/ 111 w 136"/>
              <a:gd name="T11" fmla="*/ 103 h 201"/>
              <a:gd name="T12" fmla="*/ 112 w 136"/>
              <a:gd name="T13" fmla="*/ 91 h 201"/>
              <a:gd name="T14" fmla="*/ 42 w 136"/>
              <a:gd name="T15" fmla="*/ 6 h 201"/>
              <a:gd name="T16" fmla="*/ 9 w 136"/>
              <a:gd name="T17" fmla="*/ 22 h 201"/>
              <a:gd name="T18" fmla="*/ 8 w 136"/>
              <a:gd name="T19" fmla="*/ 33 h 201"/>
              <a:gd name="T20" fmla="*/ 22 w 136"/>
              <a:gd name="T21" fmla="*/ 30 h 201"/>
              <a:gd name="T22" fmla="*/ 22 w 136"/>
              <a:gd name="T23" fmla="*/ 30 h 201"/>
              <a:gd name="T24" fmla="*/ 10 w 136"/>
              <a:gd name="T25" fmla="*/ 55 h 201"/>
              <a:gd name="T26" fmla="*/ 3 w 136"/>
              <a:gd name="T27" fmla="*/ 78 h 201"/>
              <a:gd name="T28" fmla="*/ 19 w 136"/>
              <a:gd name="T29" fmla="*/ 84 h 201"/>
              <a:gd name="T30" fmla="*/ 33 w 136"/>
              <a:gd name="T31" fmla="*/ 69 h 201"/>
              <a:gd name="T32" fmla="*/ 44 w 136"/>
              <a:gd name="T33" fmla="*/ 90 h 201"/>
              <a:gd name="T34" fmla="*/ 20 w 136"/>
              <a:gd name="T35" fmla="*/ 124 h 201"/>
              <a:gd name="T36" fmla="*/ 23 w 136"/>
              <a:gd name="T37" fmla="*/ 135 h 201"/>
              <a:gd name="T38" fmla="*/ 25 w 136"/>
              <a:gd name="T39" fmla="*/ 137 h 201"/>
              <a:gd name="T40" fmla="*/ 27 w 136"/>
              <a:gd name="T41" fmla="*/ 139 h 201"/>
              <a:gd name="T42" fmla="*/ 29 w 136"/>
              <a:gd name="T43" fmla="*/ 141 h 201"/>
              <a:gd name="T44" fmla="*/ 30 w 136"/>
              <a:gd name="T45" fmla="*/ 142 h 201"/>
              <a:gd name="T46" fmla="*/ 23 w 136"/>
              <a:gd name="T47" fmla="*/ 142 h 201"/>
              <a:gd name="T48" fmla="*/ 11 w 136"/>
              <a:gd name="T49" fmla="*/ 150 h 201"/>
              <a:gd name="T50" fmla="*/ 13 w 136"/>
              <a:gd name="T51" fmla="*/ 154 h 201"/>
              <a:gd name="T52" fmla="*/ 16 w 136"/>
              <a:gd name="T53" fmla="*/ 155 h 201"/>
              <a:gd name="T54" fmla="*/ 20 w 136"/>
              <a:gd name="T55" fmla="*/ 155 h 201"/>
              <a:gd name="T56" fmla="*/ 20 w 136"/>
              <a:gd name="T57" fmla="*/ 177 h 201"/>
              <a:gd name="T58" fmla="*/ 20 w 136"/>
              <a:gd name="T59" fmla="*/ 177 h 201"/>
              <a:gd name="T60" fmla="*/ 9 w 136"/>
              <a:gd name="T61" fmla="*/ 187 h 201"/>
              <a:gd name="T62" fmla="*/ 7 w 136"/>
              <a:gd name="T63" fmla="*/ 189 h 201"/>
              <a:gd name="T64" fmla="*/ 6 w 136"/>
              <a:gd name="T65" fmla="*/ 190 h 201"/>
              <a:gd name="T66" fmla="*/ 5 w 136"/>
              <a:gd name="T67" fmla="*/ 190 h 201"/>
              <a:gd name="T68" fmla="*/ 4 w 136"/>
              <a:gd name="T69" fmla="*/ 191 h 201"/>
              <a:gd name="T70" fmla="*/ 4 w 136"/>
              <a:gd name="T71" fmla="*/ 191 h 201"/>
              <a:gd name="T72" fmla="*/ 3 w 136"/>
              <a:gd name="T73" fmla="*/ 193 h 201"/>
              <a:gd name="T74" fmla="*/ 2 w 136"/>
              <a:gd name="T75" fmla="*/ 193 h 201"/>
              <a:gd name="T76" fmla="*/ 2 w 136"/>
              <a:gd name="T77" fmla="*/ 194 h 201"/>
              <a:gd name="T78" fmla="*/ 2 w 136"/>
              <a:gd name="T79" fmla="*/ 195 h 201"/>
              <a:gd name="T80" fmla="*/ 2 w 136"/>
              <a:gd name="T81" fmla="*/ 197 h 201"/>
              <a:gd name="T82" fmla="*/ 2 w 136"/>
              <a:gd name="T83" fmla="*/ 198 h 201"/>
              <a:gd name="T84" fmla="*/ 2 w 136"/>
              <a:gd name="T85" fmla="*/ 199 h 201"/>
              <a:gd name="T86" fmla="*/ 3 w 136"/>
              <a:gd name="T87" fmla="*/ 200 h 201"/>
              <a:gd name="T88" fmla="*/ 6 w 136"/>
              <a:gd name="T89" fmla="*/ 201 h 201"/>
              <a:gd name="T90" fmla="*/ 52 w 136"/>
              <a:gd name="T91" fmla="*/ 201 h 201"/>
              <a:gd name="T92" fmla="*/ 136 w 136"/>
              <a:gd name="T93" fmla="*/ 196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6" h="201">
                <a:moveTo>
                  <a:pt x="128" y="188"/>
                </a:moveTo>
                <a:cubicBezTo>
                  <a:pt x="128" y="187"/>
                  <a:pt x="128" y="187"/>
                  <a:pt x="128" y="185"/>
                </a:cubicBezTo>
                <a:cubicBezTo>
                  <a:pt x="128" y="182"/>
                  <a:pt x="124" y="177"/>
                  <a:pt x="117" y="177"/>
                </a:cubicBezTo>
                <a:cubicBezTo>
                  <a:pt x="117" y="177"/>
                  <a:pt x="117" y="177"/>
                  <a:pt x="117" y="177"/>
                </a:cubicBezTo>
                <a:cubicBezTo>
                  <a:pt x="115" y="174"/>
                  <a:pt x="111" y="170"/>
                  <a:pt x="111" y="165"/>
                </a:cubicBezTo>
                <a:cubicBezTo>
                  <a:pt x="111" y="161"/>
                  <a:pt x="115" y="157"/>
                  <a:pt x="117" y="155"/>
                </a:cubicBezTo>
                <a:cubicBezTo>
                  <a:pt x="120" y="155"/>
                  <a:pt x="121" y="155"/>
                  <a:pt x="122" y="155"/>
                </a:cubicBezTo>
                <a:cubicBezTo>
                  <a:pt x="123" y="155"/>
                  <a:pt x="126" y="154"/>
                  <a:pt x="126" y="150"/>
                </a:cubicBezTo>
                <a:cubicBezTo>
                  <a:pt x="126" y="147"/>
                  <a:pt x="122" y="142"/>
                  <a:pt x="114" y="142"/>
                </a:cubicBezTo>
                <a:cubicBezTo>
                  <a:pt x="113" y="142"/>
                  <a:pt x="112" y="142"/>
                  <a:pt x="110" y="142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23" y="132"/>
                  <a:pt x="111" y="115"/>
                  <a:pt x="111" y="103"/>
                </a:cubicBezTo>
                <a:cubicBezTo>
                  <a:pt x="111" y="103"/>
                  <a:pt x="111" y="103"/>
                  <a:pt x="111" y="102"/>
                </a:cubicBezTo>
                <a:cubicBezTo>
                  <a:pt x="111" y="99"/>
                  <a:pt x="111" y="95"/>
                  <a:pt x="112" y="91"/>
                </a:cubicBezTo>
                <a:cubicBezTo>
                  <a:pt x="112" y="79"/>
                  <a:pt x="113" y="53"/>
                  <a:pt x="102" y="33"/>
                </a:cubicBezTo>
                <a:cubicBezTo>
                  <a:pt x="91" y="12"/>
                  <a:pt x="69" y="0"/>
                  <a:pt x="42" y="6"/>
                </a:cubicBezTo>
                <a:cubicBezTo>
                  <a:pt x="30" y="9"/>
                  <a:pt x="21" y="16"/>
                  <a:pt x="16" y="22"/>
                </a:cubicBezTo>
                <a:cubicBezTo>
                  <a:pt x="9" y="22"/>
                  <a:pt x="9" y="22"/>
                  <a:pt x="9" y="22"/>
                </a:cubicBezTo>
                <a:cubicBezTo>
                  <a:pt x="11" y="23"/>
                  <a:pt x="12" y="24"/>
                  <a:pt x="13" y="25"/>
                </a:cubicBezTo>
                <a:cubicBezTo>
                  <a:pt x="9" y="29"/>
                  <a:pt x="8" y="33"/>
                  <a:pt x="8" y="33"/>
                </a:cubicBezTo>
                <a:cubicBezTo>
                  <a:pt x="20" y="33"/>
                  <a:pt x="20" y="33"/>
                  <a:pt x="20" y="33"/>
                </a:cubicBezTo>
                <a:cubicBezTo>
                  <a:pt x="22" y="31"/>
                  <a:pt x="22" y="30"/>
                  <a:pt x="22" y="30"/>
                </a:cubicBezTo>
                <a:cubicBezTo>
                  <a:pt x="21" y="29"/>
                  <a:pt x="20" y="29"/>
                  <a:pt x="19" y="28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0"/>
                  <a:pt x="13" y="43"/>
                  <a:pt x="12" y="44"/>
                </a:cubicBezTo>
                <a:cubicBezTo>
                  <a:pt x="12" y="45"/>
                  <a:pt x="12" y="52"/>
                  <a:pt x="10" y="55"/>
                </a:cubicBezTo>
                <a:cubicBezTo>
                  <a:pt x="9" y="57"/>
                  <a:pt x="2" y="69"/>
                  <a:pt x="1" y="70"/>
                </a:cubicBezTo>
                <a:cubicBezTo>
                  <a:pt x="0" y="71"/>
                  <a:pt x="2" y="75"/>
                  <a:pt x="3" y="78"/>
                </a:cubicBezTo>
                <a:cubicBezTo>
                  <a:pt x="5" y="81"/>
                  <a:pt x="7" y="82"/>
                  <a:pt x="9" y="82"/>
                </a:cubicBezTo>
                <a:cubicBezTo>
                  <a:pt x="12" y="83"/>
                  <a:pt x="18" y="84"/>
                  <a:pt x="19" y="84"/>
                </a:cubicBezTo>
                <a:cubicBezTo>
                  <a:pt x="20" y="85"/>
                  <a:pt x="24" y="83"/>
                  <a:pt x="25" y="82"/>
                </a:cubicBezTo>
                <a:cubicBezTo>
                  <a:pt x="26" y="81"/>
                  <a:pt x="29" y="72"/>
                  <a:pt x="33" y="69"/>
                </a:cubicBezTo>
                <a:cubicBezTo>
                  <a:pt x="37" y="66"/>
                  <a:pt x="43" y="65"/>
                  <a:pt x="47" y="64"/>
                </a:cubicBezTo>
                <a:cubicBezTo>
                  <a:pt x="48" y="68"/>
                  <a:pt x="49" y="82"/>
                  <a:pt x="44" y="90"/>
                </a:cubicBezTo>
                <a:cubicBezTo>
                  <a:pt x="36" y="103"/>
                  <a:pt x="23" y="117"/>
                  <a:pt x="20" y="123"/>
                </a:cubicBezTo>
                <a:cubicBezTo>
                  <a:pt x="20" y="123"/>
                  <a:pt x="20" y="123"/>
                  <a:pt x="20" y="124"/>
                </a:cubicBezTo>
                <a:cubicBezTo>
                  <a:pt x="17" y="129"/>
                  <a:pt x="18" y="133"/>
                  <a:pt x="18" y="133"/>
                </a:cubicBezTo>
                <a:cubicBezTo>
                  <a:pt x="18" y="133"/>
                  <a:pt x="21" y="134"/>
                  <a:pt x="23" y="135"/>
                </a:cubicBezTo>
                <a:cubicBezTo>
                  <a:pt x="24" y="136"/>
                  <a:pt x="25" y="136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6" y="137"/>
                  <a:pt x="27" y="138"/>
                  <a:pt x="27" y="139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28" y="139"/>
                  <a:pt x="28" y="140"/>
                  <a:pt x="28" y="140"/>
                </a:cubicBezTo>
                <a:cubicBezTo>
                  <a:pt x="29" y="140"/>
                  <a:pt x="29" y="140"/>
                  <a:pt x="29" y="141"/>
                </a:cubicBezTo>
                <a:cubicBezTo>
                  <a:pt x="29" y="141"/>
                  <a:pt x="29" y="142"/>
                  <a:pt x="30" y="142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27" y="142"/>
                  <a:pt x="25" y="142"/>
                  <a:pt x="24" y="142"/>
                </a:cubicBezTo>
                <a:cubicBezTo>
                  <a:pt x="23" y="142"/>
                  <a:pt x="23" y="142"/>
                  <a:pt x="23" y="142"/>
                </a:cubicBezTo>
                <a:cubicBezTo>
                  <a:pt x="20" y="142"/>
                  <a:pt x="17" y="143"/>
                  <a:pt x="15" y="145"/>
                </a:cubicBezTo>
                <a:cubicBezTo>
                  <a:pt x="12" y="146"/>
                  <a:pt x="11" y="149"/>
                  <a:pt x="11" y="150"/>
                </a:cubicBezTo>
                <a:cubicBezTo>
                  <a:pt x="11" y="152"/>
                  <a:pt x="12" y="154"/>
                  <a:pt x="13" y="154"/>
                </a:cubicBezTo>
                <a:cubicBezTo>
                  <a:pt x="13" y="154"/>
                  <a:pt x="13" y="154"/>
                  <a:pt x="13" y="154"/>
                </a:cubicBezTo>
                <a:cubicBezTo>
                  <a:pt x="14" y="155"/>
                  <a:pt x="15" y="155"/>
                  <a:pt x="16" y="155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5"/>
                  <a:pt x="16" y="155"/>
                  <a:pt x="16" y="155"/>
                </a:cubicBezTo>
                <a:cubicBezTo>
                  <a:pt x="16" y="155"/>
                  <a:pt x="18" y="155"/>
                  <a:pt x="20" y="155"/>
                </a:cubicBezTo>
                <a:cubicBezTo>
                  <a:pt x="23" y="157"/>
                  <a:pt x="26" y="161"/>
                  <a:pt x="26" y="165"/>
                </a:cubicBezTo>
                <a:cubicBezTo>
                  <a:pt x="26" y="170"/>
                  <a:pt x="23" y="174"/>
                  <a:pt x="20" y="177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20" y="177"/>
                  <a:pt x="20" y="177"/>
                  <a:pt x="20" y="177"/>
                </a:cubicBezTo>
                <a:cubicBezTo>
                  <a:pt x="14" y="177"/>
                  <a:pt x="9" y="182"/>
                  <a:pt x="9" y="185"/>
                </a:cubicBezTo>
                <a:cubicBezTo>
                  <a:pt x="9" y="186"/>
                  <a:pt x="9" y="187"/>
                  <a:pt x="9" y="187"/>
                </a:cubicBezTo>
                <a:cubicBezTo>
                  <a:pt x="10" y="187"/>
                  <a:pt x="10" y="188"/>
                  <a:pt x="10" y="188"/>
                </a:cubicBezTo>
                <a:cubicBezTo>
                  <a:pt x="9" y="188"/>
                  <a:pt x="8" y="189"/>
                  <a:pt x="7" y="189"/>
                </a:cubicBezTo>
                <a:cubicBezTo>
                  <a:pt x="6" y="189"/>
                  <a:pt x="6" y="189"/>
                  <a:pt x="6" y="189"/>
                </a:cubicBezTo>
                <a:cubicBezTo>
                  <a:pt x="6" y="190"/>
                  <a:pt x="6" y="190"/>
                  <a:pt x="6" y="190"/>
                </a:cubicBezTo>
                <a:cubicBezTo>
                  <a:pt x="6" y="190"/>
                  <a:pt x="6" y="190"/>
                  <a:pt x="6" y="190"/>
                </a:cubicBezTo>
                <a:cubicBezTo>
                  <a:pt x="6" y="190"/>
                  <a:pt x="5" y="190"/>
                  <a:pt x="5" y="190"/>
                </a:cubicBezTo>
                <a:cubicBezTo>
                  <a:pt x="5" y="190"/>
                  <a:pt x="5" y="190"/>
                  <a:pt x="5" y="190"/>
                </a:cubicBezTo>
                <a:cubicBezTo>
                  <a:pt x="5" y="190"/>
                  <a:pt x="5" y="191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4" y="191"/>
                  <a:pt x="4" y="191"/>
                  <a:pt x="4" y="191"/>
                </a:cubicBezTo>
                <a:cubicBezTo>
                  <a:pt x="3" y="192"/>
                  <a:pt x="3" y="192"/>
                  <a:pt x="3" y="192"/>
                </a:cubicBezTo>
                <a:cubicBezTo>
                  <a:pt x="3" y="192"/>
                  <a:pt x="3" y="192"/>
                  <a:pt x="3" y="193"/>
                </a:cubicBezTo>
                <a:cubicBezTo>
                  <a:pt x="3" y="193"/>
                  <a:pt x="3" y="193"/>
                  <a:pt x="2" y="193"/>
                </a:cubicBezTo>
                <a:cubicBezTo>
                  <a:pt x="2" y="193"/>
                  <a:pt x="2" y="193"/>
                  <a:pt x="2" y="193"/>
                </a:cubicBezTo>
                <a:cubicBezTo>
                  <a:pt x="2" y="193"/>
                  <a:pt x="2" y="194"/>
                  <a:pt x="2" y="194"/>
                </a:cubicBezTo>
                <a:cubicBezTo>
                  <a:pt x="2" y="194"/>
                  <a:pt x="2" y="194"/>
                  <a:pt x="2" y="194"/>
                </a:cubicBezTo>
                <a:cubicBezTo>
                  <a:pt x="2" y="194"/>
                  <a:pt x="2" y="194"/>
                  <a:pt x="2" y="195"/>
                </a:cubicBezTo>
                <a:cubicBezTo>
                  <a:pt x="2" y="195"/>
                  <a:pt x="2" y="195"/>
                  <a:pt x="2" y="195"/>
                </a:cubicBezTo>
                <a:cubicBezTo>
                  <a:pt x="1" y="195"/>
                  <a:pt x="1" y="196"/>
                  <a:pt x="1" y="196"/>
                </a:cubicBezTo>
                <a:cubicBezTo>
                  <a:pt x="1" y="196"/>
                  <a:pt x="2" y="197"/>
                  <a:pt x="2" y="197"/>
                </a:cubicBezTo>
                <a:cubicBezTo>
                  <a:pt x="2" y="197"/>
                  <a:pt x="2" y="198"/>
                  <a:pt x="2" y="198"/>
                </a:cubicBezTo>
                <a:cubicBezTo>
                  <a:pt x="2" y="198"/>
                  <a:pt x="2" y="198"/>
                  <a:pt x="2" y="198"/>
                </a:cubicBezTo>
                <a:cubicBezTo>
                  <a:pt x="2" y="198"/>
                  <a:pt x="2" y="198"/>
                  <a:pt x="2" y="199"/>
                </a:cubicBezTo>
                <a:cubicBezTo>
                  <a:pt x="2" y="199"/>
                  <a:pt x="2" y="199"/>
                  <a:pt x="2" y="199"/>
                </a:cubicBezTo>
                <a:cubicBezTo>
                  <a:pt x="3" y="199"/>
                  <a:pt x="3" y="199"/>
                  <a:pt x="3" y="200"/>
                </a:cubicBezTo>
                <a:cubicBezTo>
                  <a:pt x="3" y="200"/>
                  <a:pt x="3" y="200"/>
                  <a:pt x="3" y="200"/>
                </a:cubicBezTo>
                <a:cubicBezTo>
                  <a:pt x="3" y="200"/>
                  <a:pt x="3" y="200"/>
                  <a:pt x="3" y="200"/>
                </a:cubicBezTo>
                <a:cubicBezTo>
                  <a:pt x="4" y="201"/>
                  <a:pt x="5" y="201"/>
                  <a:pt x="6" y="201"/>
                </a:cubicBezTo>
                <a:cubicBezTo>
                  <a:pt x="6" y="201"/>
                  <a:pt x="6" y="201"/>
                  <a:pt x="6" y="201"/>
                </a:cubicBezTo>
                <a:cubicBezTo>
                  <a:pt x="7" y="201"/>
                  <a:pt x="28" y="201"/>
                  <a:pt x="52" y="201"/>
                </a:cubicBezTo>
                <a:cubicBezTo>
                  <a:pt x="87" y="201"/>
                  <a:pt x="130" y="201"/>
                  <a:pt x="131" y="201"/>
                </a:cubicBezTo>
                <a:cubicBezTo>
                  <a:pt x="133" y="201"/>
                  <a:pt x="136" y="200"/>
                  <a:pt x="136" y="196"/>
                </a:cubicBezTo>
                <a:cubicBezTo>
                  <a:pt x="136" y="193"/>
                  <a:pt x="133" y="189"/>
                  <a:pt x="128" y="188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Esteban"/>
            </a:endParaRPr>
          </a:p>
        </p:txBody>
      </p:sp>
      <p:sp>
        <p:nvSpPr>
          <p:cNvPr id="37" name="Freeform 40">
            <a:extLst>
              <a:ext uri="{FF2B5EF4-FFF2-40B4-BE49-F238E27FC236}">
                <a16:creationId xmlns:a16="http://schemas.microsoft.com/office/drawing/2014/main" id="{345FB17B-DE6B-4182-8EFD-11451B33E881}"/>
              </a:ext>
            </a:extLst>
          </p:cNvPr>
          <p:cNvSpPr>
            <a:spLocks noEditPoints="1"/>
          </p:cNvSpPr>
          <p:nvPr/>
        </p:nvSpPr>
        <p:spPr bwMode="auto">
          <a:xfrm>
            <a:off x="6819808" y="3954772"/>
            <a:ext cx="450672" cy="451635"/>
          </a:xfrm>
          <a:custGeom>
            <a:avLst/>
            <a:gdLst>
              <a:gd name="T0" fmla="*/ 192 w 198"/>
              <a:gd name="T1" fmla="*/ 19 h 198"/>
              <a:gd name="T2" fmla="*/ 184 w 198"/>
              <a:gd name="T3" fmla="*/ 17 h 198"/>
              <a:gd name="T4" fmla="*/ 190 w 198"/>
              <a:gd name="T5" fmla="*/ 22 h 198"/>
              <a:gd name="T6" fmla="*/ 177 w 198"/>
              <a:gd name="T7" fmla="*/ 25 h 198"/>
              <a:gd name="T8" fmla="*/ 182 w 198"/>
              <a:gd name="T9" fmla="*/ 29 h 198"/>
              <a:gd name="T10" fmla="*/ 169 w 198"/>
              <a:gd name="T11" fmla="*/ 33 h 198"/>
              <a:gd name="T12" fmla="*/ 98 w 198"/>
              <a:gd name="T13" fmla="*/ 104 h 198"/>
              <a:gd name="T14" fmla="*/ 94 w 198"/>
              <a:gd name="T15" fmla="*/ 100 h 198"/>
              <a:gd name="T16" fmla="*/ 165 w 198"/>
              <a:gd name="T17" fmla="*/ 29 h 198"/>
              <a:gd name="T18" fmla="*/ 168 w 198"/>
              <a:gd name="T19" fmla="*/ 16 h 198"/>
              <a:gd name="T20" fmla="*/ 173 w 198"/>
              <a:gd name="T21" fmla="*/ 21 h 198"/>
              <a:gd name="T22" fmla="*/ 176 w 198"/>
              <a:gd name="T23" fmla="*/ 8 h 198"/>
              <a:gd name="T24" fmla="*/ 181 w 198"/>
              <a:gd name="T25" fmla="*/ 14 h 198"/>
              <a:gd name="T26" fmla="*/ 178 w 198"/>
              <a:gd name="T27" fmla="*/ 5 h 198"/>
              <a:gd name="T28" fmla="*/ 186 w 198"/>
              <a:gd name="T29" fmla="*/ 8 h 198"/>
              <a:gd name="T30" fmla="*/ 193 w 198"/>
              <a:gd name="T31" fmla="*/ 9 h 198"/>
              <a:gd name="T32" fmla="*/ 198 w 198"/>
              <a:gd name="T33" fmla="*/ 14 h 198"/>
              <a:gd name="T34" fmla="*/ 104 w 198"/>
              <a:gd name="T35" fmla="*/ 81 h 198"/>
              <a:gd name="T36" fmla="*/ 71 w 198"/>
              <a:gd name="T37" fmla="*/ 103 h 198"/>
              <a:gd name="T38" fmla="*/ 119 w 198"/>
              <a:gd name="T39" fmla="*/ 103 h 198"/>
              <a:gd name="T40" fmla="*/ 102 w 198"/>
              <a:gd name="T41" fmla="*/ 108 h 198"/>
              <a:gd name="T42" fmla="*/ 96 w 198"/>
              <a:gd name="T43" fmla="*/ 111 h 198"/>
              <a:gd name="T44" fmla="*/ 87 w 198"/>
              <a:gd name="T45" fmla="*/ 103 h 198"/>
              <a:gd name="T46" fmla="*/ 90 w 198"/>
              <a:gd name="T47" fmla="*/ 96 h 198"/>
              <a:gd name="T48" fmla="*/ 95 w 198"/>
              <a:gd name="T49" fmla="*/ 44 h 198"/>
              <a:gd name="T50" fmla="*/ 95 w 198"/>
              <a:gd name="T51" fmla="*/ 162 h 198"/>
              <a:gd name="T52" fmla="*/ 143 w 198"/>
              <a:gd name="T53" fmla="*/ 68 h 198"/>
              <a:gd name="T54" fmla="*/ 138 w 198"/>
              <a:gd name="T55" fmla="*/ 103 h 198"/>
              <a:gd name="T56" fmla="*/ 52 w 198"/>
              <a:gd name="T57" fmla="*/ 103 h 198"/>
              <a:gd name="T58" fmla="*/ 119 w 198"/>
              <a:gd name="T59" fmla="*/ 67 h 198"/>
              <a:gd name="T60" fmla="*/ 157 w 198"/>
              <a:gd name="T61" fmla="*/ 54 h 198"/>
              <a:gd name="T62" fmla="*/ 95 w 198"/>
              <a:gd name="T63" fmla="*/ 182 h 198"/>
              <a:gd name="T64" fmla="*/ 95 w 198"/>
              <a:gd name="T65" fmla="*/ 24 h 198"/>
              <a:gd name="T66" fmla="*/ 156 w 198"/>
              <a:gd name="T67" fmla="*/ 30 h 198"/>
              <a:gd name="T68" fmla="*/ 0 w 198"/>
              <a:gd name="T69" fmla="*/ 103 h 198"/>
              <a:gd name="T70" fmla="*/ 190 w 198"/>
              <a:gd name="T71" fmla="*/ 103 h 198"/>
              <a:gd name="T72" fmla="*/ 157 w 198"/>
              <a:gd name="T73" fmla="*/ 54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8" h="198">
                <a:moveTo>
                  <a:pt x="198" y="14"/>
                </a:moveTo>
                <a:cubicBezTo>
                  <a:pt x="192" y="19"/>
                  <a:pt x="192" y="19"/>
                  <a:pt x="192" y="19"/>
                </a:cubicBezTo>
                <a:cubicBezTo>
                  <a:pt x="185" y="17"/>
                  <a:pt x="185" y="17"/>
                  <a:pt x="185" y="17"/>
                </a:cubicBezTo>
                <a:cubicBezTo>
                  <a:pt x="184" y="17"/>
                  <a:pt x="184" y="17"/>
                  <a:pt x="184" y="17"/>
                </a:cubicBezTo>
                <a:cubicBezTo>
                  <a:pt x="183" y="19"/>
                  <a:pt x="183" y="19"/>
                  <a:pt x="183" y="19"/>
                </a:cubicBezTo>
                <a:cubicBezTo>
                  <a:pt x="190" y="22"/>
                  <a:pt x="190" y="22"/>
                  <a:pt x="190" y="22"/>
                </a:cubicBezTo>
                <a:cubicBezTo>
                  <a:pt x="184" y="27"/>
                  <a:pt x="184" y="27"/>
                  <a:pt x="184" y="27"/>
                </a:cubicBezTo>
                <a:cubicBezTo>
                  <a:pt x="177" y="25"/>
                  <a:pt x="177" y="25"/>
                  <a:pt x="177" y="25"/>
                </a:cubicBezTo>
                <a:cubicBezTo>
                  <a:pt x="175" y="27"/>
                  <a:pt x="175" y="27"/>
                  <a:pt x="175" y="27"/>
                </a:cubicBezTo>
                <a:cubicBezTo>
                  <a:pt x="182" y="29"/>
                  <a:pt x="182" y="29"/>
                  <a:pt x="182" y="29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69" y="33"/>
                  <a:pt x="169" y="33"/>
                  <a:pt x="169" y="33"/>
                </a:cubicBezTo>
                <a:cubicBezTo>
                  <a:pt x="106" y="95"/>
                  <a:pt x="106" y="95"/>
                  <a:pt x="106" y="95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97" y="105"/>
                  <a:pt x="95" y="105"/>
                  <a:pt x="94" y="104"/>
                </a:cubicBezTo>
                <a:cubicBezTo>
                  <a:pt x="93" y="103"/>
                  <a:pt x="93" y="101"/>
                  <a:pt x="94" y="100"/>
                </a:cubicBezTo>
                <a:cubicBezTo>
                  <a:pt x="103" y="92"/>
                  <a:pt x="103" y="92"/>
                  <a:pt x="103" y="92"/>
                </a:cubicBezTo>
                <a:cubicBezTo>
                  <a:pt x="165" y="29"/>
                  <a:pt x="165" y="29"/>
                  <a:pt x="165" y="29"/>
                </a:cubicBezTo>
                <a:cubicBezTo>
                  <a:pt x="163" y="21"/>
                  <a:pt x="163" y="21"/>
                  <a:pt x="163" y="21"/>
                </a:cubicBezTo>
                <a:cubicBezTo>
                  <a:pt x="168" y="16"/>
                  <a:pt x="168" y="16"/>
                  <a:pt x="168" y="16"/>
                </a:cubicBezTo>
                <a:cubicBezTo>
                  <a:pt x="171" y="24"/>
                  <a:pt x="171" y="24"/>
                  <a:pt x="171" y="24"/>
                </a:cubicBezTo>
                <a:cubicBezTo>
                  <a:pt x="173" y="21"/>
                  <a:pt x="173" y="21"/>
                  <a:pt x="173" y="21"/>
                </a:cubicBezTo>
                <a:cubicBezTo>
                  <a:pt x="170" y="13"/>
                  <a:pt x="170" y="13"/>
                  <a:pt x="170" y="13"/>
                </a:cubicBezTo>
                <a:cubicBezTo>
                  <a:pt x="176" y="8"/>
                  <a:pt x="176" y="8"/>
                  <a:pt x="176" y="8"/>
                </a:cubicBezTo>
                <a:cubicBezTo>
                  <a:pt x="178" y="16"/>
                  <a:pt x="178" y="16"/>
                  <a:pt x="178" y="16"/>
                </a:cubicBezTo>
                <a:cubicBezTo>
                  <a:pt x="181" y="14"/>
                  <a:pt x="181" y="14"/>
                  <a:pt x="181" y="14"/>
                </a:cubicBezTo>
                <a:cubicBezTo>
                  <a:pt x="181" y="13"/>
                  <a:pt x="181" y="13"/>
                  <a:pt x="181" y="13"/>
                </a:cubicBezTo>
                <a:cubicBezTo>
                  <a:pt x="178" y="5"/>
                  <a:pt x="178" y="5"/>
                  <a:pt x="178" y="5"/>
                </a:cubicBezTo>
                <a:cubicBezTo>
                  <a:pt x="184" y="0"/>
                  <a:pt x="184" y="0"/>
                  <a:pt x="184" y="0"/>
                </a:cubicBezTo>
                <a:cubicBezTo>
                  <a:pt x="186" y="8"/>
                  <a:pt x="186" y="8"/>
                  <a:pt x="186" y="8"/>
                </a:cubicBezTo>
                <a:cubicBezTo>
                  <a:pt x="189" y="5"/>
                  <a:pt x="189" y="5"/>
                  <a:pt x="189" y="5"/>
                </a:cubicBezTo>
                <a:cubicBezTo>
                  <a:pt x="193" y="9"/>
                  <a:pt x="193" y="9"/>
                  <a:pt x="193" y="9"/>
                </a:cubicBezTo>
                <a:cubicBezTo>
                  <a:pt x="190" y="11"/>
                  <a:pt x="190" y="11"/>
                  <a:pt x="190" y="11"/>
                </a:cubicBezTo>
                <a:lnTo>
                  <a:pt x="198" y="14"/>
                </a:lnTo>
                <a:close/>
                <a:moveTo>
                  <a:pt x="90" y="96"/>
                </a:moveTo>
                <a:cubicBezTo>
                  <a:pt x="104" y="81"/>
                  <a:pt x="104" y="81"/>
                  <a:pt x="104" y="81"/>
                </a:cubicBezTo>
                <a:cubicBezTo>
                  <a:pt x="102" y="80"/>
                  <a:pt x="98" y="79"/>
                  <a:pt x="95" y="79"/>
                </a:cubicBezTo>
                <a:cubicBezTo>
                  <a:pt x="82" y="79"/>
                  <a:pt x="71" y="90"/>
                  <a:pt x="71" y="103"/>
                </a:cubicBezTo>
                <a:cubicBezTo>
                  <a:pt x="71" y="116"/>
                  <a:pt x="82" y="127"/>
                  <a:pt x="95" y="127"/>
                </a:cubicBezTo>
                <a:cubicBezTo>
                  <a:pt x="108" y="127"/>
                  <a:pt x="119" y="116"/>
                  <a:pt x="119" y="103"/>
                </a:cubicBezTo>
                <a:cubicBezTo>
                  <a:pt x="119" y="100"/>
                  <a:pt x="118" y="96"/>
                  <a:pt x="117" y="94"/>
                </a:cubicBezTo>
                <a:cubicBezTo>
                  <a:pt x="102" y="108"/>
                  <a:pt x="102" y="108"/>
                  <a:pt x="102" y="108"/>
                </a:cubicBezTo>
                <a:cubicBezTo>
                  <a:pt x="101" y="110"/>
                  <a:pt x="98" y="111"/>
                  <a:pt x="96" y="111"/>
                </a:cubicBezTo>
                <a:cubicBezTo>
                  <a:pt x="96" y="111"/>
                  <a:pt x="96" y="111"/>
                  <a:pt x="96" y="111"/>
                </a:cubicBezTo>
                <a:cubicBezTo>
                  <a:pt x="96" y="111"/>
                  <a:pt x="95" y="111"/>
                  <a:pt x="95" y="111"/>
                </a:cubicBezTo>
                <a:cubicBezTo>
                  <a:pt x="91" y="111"/>
                  <a:pt x="87" y="107"/>
                  <a:pt x="87" y="103"/>
                </a:cubicBezTo>
                <a:cubicBezTo>
                  <a:pt x="87" y="103"/>
                  <a:pt x="87" y="103"/>
                  <a:pt x="87" y="103"/>
                </a:cubicBezTo>
                <a:cubicBezTo>
                  <a:pt x="87" y="100"/>
                  <a:pt x="88" y="98"/>
                  <a:pt x="90" y="96"/>
                </a:cubicBezTo>
                <a:close/>
                <a:moveTo>
                  <a:pt x="130" y="55"/>
                </a:moveTo>
                <a:cubicBezTo>
                  <a:pt x="120" y="48"/>
                  <a:pt x="108" y="44"/>
                  <a:pt x="95" y="44"/>
                </a:cubicBezTo>
                <a:cubicBezTo>
                  <a:pt x="62" y="44"/>
                  <a:pt x="36" y="70"/>
                  <a:pt x="36" y="103"/>
                </a:cubicBezTo>
                <a:cubicBezTo>
                  <a:pt x="36" y="136"/>
                  <a:pt x="62" y="162"/>
                  <a:pt x="95" y="162"/>
                </a:cubicBezTo>
                <a:cubicBezTo>
                  <a:pt x="128" y="162"/>
                  <a:pt x="154" y="136"/>
                  <a:pt x="154" y="103"/>
                </a:cubicBezTo>
                <a:cubicBezTo>
                  <a:pt x="154" y="90"/>
                  <a:pt x="150" y="78"/>
                  <a:pt x="143" y="68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6" y="86"/>
                  <a:pt x="138" y="94"/>
                  <a:pt x="138" y="103"/>
                </a:cubicBezTo>
                <a:cubicBezTo>
                  <a:pt x="138" y="127"/>
                  <a:pt x="119" y="146"/>
                  <a:pt x="95" y="146"/>
                </a:cubicBezTo>
                <a:cubicBezTo>
                  <a:pt x="71" y="146"/>
                  <a:pt x="52" y="127"/>
                  <a:pt x="52" y="103"/>
                </a:cubicBezTo>
                <a:cubicBezTo>
                  <a:pt x="52" y="79"/>
                  <a:pt x="71" y="60"/>
                  <a:pt x="95" y="60"/>
                </a:cubicBezTo>
                <a:cubicBezTo>
                  <a:pt x="104" y="60"/>
                  <a:pt x="112" y="62"/>
                  <a:pt x="119" y="67"/>
                </a:cubicBezTo>
                <a:lnTo>
                  <a:pt x="130" y="55"/>
                </a:lnTo>
                <a:close/>
                <a:moveTo>
                  <a:pt x="157" y="54"/>
                </a:moveTo>
                <a:cubicBezTo>
                  <a:pt x="167" y="67"/>
                  <a:pt x="174" y="84"/>
                  <a:pt x="174" y="103"/>
                </a:cubicBezTo>
                <a:cubicBezTo>
                  <a:pt x="174" y="147"/>
                  <a:pt x="139" y="182"/>
                  <a:pt x="95" y="182"/>
                </a:cubicBezTo>
                <a:cubicBezTo>
                  <a:pt x="52" y="182"/>
                  <a:pt x="16" y="147"/>
                  <a:pt x="16" y="103"/>
                </a:cubicBezTo>
                <a:cubicBezTo>
                  <a:pt x="16" y="59"/>
                  <a:pt x="52" y="24"/>
                  <a:pt x="95" y="24"/>
                </a:cubicBezTo>
                <a:cubicBezTo>
                  <a:pt x="114" y="24"/>
                  <a:pt x="131" y="31"/>
                  <a:pt x="144" y="41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39" y="16"/>
                  <a:pt x="118" y="8"/>
                  <a:pt x="95" y="8"/>
                </a:cubicBezTo>
                <a:cubicBezTo>
                  <a:pt x="43" y="8"/>
                  <a:pt x="0" y="51"/>
                  <a:pt x="0" y="103"/>
                </a:cubicBezTo>
                <a:cubicBezTo>
                  <a:pt x="0" y="155"/>
                  <a:pt x="43" y="198"/>
                  <a:pt x="95" y="198"/>
                </a:cubicBezTo>
                <a:cubicBezTo>
                  <a:pt x="147" y="198"/>
                  <a:pt x="190" y="155"/>
                  <a:pt x="190" y="103"/>
                </a:cubicBezTo>
                <a:cubicBezTo>
                  <a:pt x="190" y="80"/>
                  <a:pt x="182" y="59"/>
                  <a:pt x="168" y="42"/>
                </a:cubicBezTo>
                <a:lnTo>
                  <a:pt x="157" y="54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Esteban"/>
            </a:endParaRPr>
          </a:p>
        </p:txBody>
      </p:sp>
      <p:sp>
        <p:nvSpPr>
          <p:cNvPr id="38" name="Freeform 41">
            <a:extLst>
              <a:ext uri="{FF2B5EF4-FFF2-40B4-BE49-F238E27FC236}">
                <a16:creationId xmlns:a16="http://schemas.microsoft.com/office/drawing/2014/main" id="{176D683F-23D8-46A9-B0E4-2B8A3CB08EE3}"/>
              </a:ext>
            </a:extLst>
          </p:cNvPr>
          <p:cNvSpPr>
            <a:spLocks noEditPoints="1"/>
          </p:cNvSpPr>
          <p:nvPr/>
        </p:nvSpPr>
        <p:spPr bwMode="auto">
          <a:xfrm>
            <a:off x="1238657" y="3888898"/>
            <a:ext cx="450736" cy="583382"/>
          </a:xfrm>
          <a:custGeom>
            <a:avLst/>
            <a:gdLst>
              <a:gd name="T0" fmla="*/ 130 w 148"/>
              <a:gd name="T1" fmla="*/ 112 h 191"/>
              <a:gd name="T2" fmla="*/ 148 w 148"/>
              <a:gd name="T3" fmla="*/ 67 h 191"/>
              <a:gd name="T4" fmla="*/ 82 w 148"/>
              <a:gd name="T5" fmla="*/ 0 h 191"/>
              <a:gd name="T6" fmla="*/ 45 w 148"/>
              <a:gd name="T7" fmla="*/ 12 h 191"/>
              <a:gd name="T8" fmla="*/ 44 w 148"/>
              <a:gd name="T9" fmla="*/ 12 h 191"/>
              <a:gd name="T10" fmla="*/ 43 w 148"/>
              <a:gd name="T11" fmla="*/ 13 h 191"/>
              <a:gd name="T12" fmla="*/ 28 w 148"/>
              <a:gd name="T13" fmla="*/ 28 h 191"/>
              <a:gd name="T14" fmla="*/ 17 w 148"/>
              <a:gd name="T15" fmla="*/ 53 h 191"/>
              <a:gd name="T16" fmla="*/ 20 w 148"/>
              <a:gd name="T17" fmla="*/ 74 h 191"/>
              <a:gd name="T18" fmla="*/ 2 w 148"/>
              <a:gd name="T19" fmla="*/ 101 h 191"/>
              <a:gd name="T20" fmla="*/ 7 w 148"/>
              <a:gd name="T21" fmla="*/ 110 h 191"/>
              <a:gd name="T22" fmla="*/ 18 w 148"/>
              <a:gd name="T23" fmla="*/ 110 h 191"/>
              <a:gd name="T24" fmla="*/ 19 w 148"/>
              <a:gd name="T25" fmla="*/ 118 h 191"/>
              <a:gd name="T26" fmla="*/ 22 w 148"/>
              <a:gd name="T27" fmla="*/ 122 h 191"/>
              <a:gd name="T28" fmla="*/ 20 w 148"/>
              <a:gd name="T29" fmla="*/ 129 h 191"/>
              <a:gd name="T30" fmla="*/ 25 w 148"/>
              <a:gd name="T31" fmla="*/ 133 h 191"/>
              <a:gd name="T32" fmla="*/ 35 w 148"/>
              <a:gd name="T33" fmla="*/ 152 h 191"/>
              <a:gd name="T34" fmla="*/ 44 w 148"/>
              <a:gd name="T35" fmla="*/ 151 h 191"/>
              <a:gd name="T36" fmla="*/ 51 w 148"/>
              <a:gd name="T37" fmla="*/ 150 h 191"/>
              <a:gd name="T38" fmla="*/ 60 w 148"/>
              <a:gd name="T39" fmla="*/ 159 h 191"/>
              <a:gd name="T40" fmla="*/ 58 w 148"/>
              <a:gd name="T41" fmla="*/ 171 h 191"/>
              <a:gd name="T42" fmla="*/ 49 w 148"/>
              <a:gd name="T43" fmla="*/ 191 h 191"/>
              <a:gd name="T44" fmla="*/ 89 w 148"/>
              <a:gd name="T45" fmla="*/ 171 h 191"/>
              <a:gd name="T46" fmla="*/ 131 w 148"/>
              <a:gd name="T47" fmla="*/ 163 h 191"/>
              <a:gd name="T48" fmla="*/ 130 w 148"/>
              <a:gd name="T49" fmla="*/ 112 h 191"/>
              <a:gd name="T50" fmla="*/ 104 w 148"/>
              <a:gd name="T51" fmla="*/ 76 h 191"/>
              <a:gd name="T52" fmla="*/ 101 w 148"/>
              <a:gd name="T53" fmla="*/ 72 h 191"/>
              <a:gd name="T54" fmla="*/ 70 w 148"/>
              <a:gd name="T55" fmla="*/ 114 h 191"/>
              <a:gd name="T56" fmla="*/ 76 w 148"/>
              <a:gd name="T57" fmla="*/ 78 h 191"/>
              <a:gd name="T58" fmla="*/ 63 w 148"/>
              <a:gd name="T59" fmla="*/ 78 h 191"/>
              <a:gd name="T60" fmla="*/ 68 w 148"/>
              <a:gd name="T61" fmla="*/ 59 h 191"/>
              <a:gd name="T62" fmla="*/ 62 w 148"/>
              <a:gd name="T63" fmla="*/ 59 h 191"/>
              <a:gd name="T64" fmla="*/ 49 w 148"/>
              <a:gd name="T65" fmla="*/ 22 h 191"/>
              <a:gd name="T66" fmla="*/ 49 w 148"/>
              <a:gd name="T67" fmla="*/ 21 h 191"/>
              <a:gd name="T68" fmla="*/ 49 w 148"/>
              <a:gd name="T69" fmla="*/ 21 h 191"/>
              <a:gd name="T70" fmla="*/ 49 w 148"/>
              <a:gd name="T71" fmla="*/ 21 h 191"/>
              <a:gd name="T72" fmla="*/ 50 w 148"/>
              <a:gd name="T73" fmla="*/ 21 h 191"/>
              <a:gd name="T74" fmla="*/ 82 w 148"/>
              <a:gd name="T75" fmla="*/ 11 h 191"/>
              <a:gd name="T76" fmla="*/ 135 w 148"/>
              <a:gd name="T77" fmla="*/ 48 h 191"/>
              <a:gd name="T78" fmla="*/ 135 w 148"/>
              <a:gd name="T79" fmla="*/ 70 h 191"/>
              <a:gd name="T80" fmla="*/ 104 w 148"/>
              <a:gd name="T81" fmla="*/ 76 h 191"/>
              <a:gd name="T82" fmla="*/ 90 w 148"/>
              <a:gd name="T83" fmla="*/ 61 h 191"/>
              <a:gd name="T84" fmla="*/ 103 w 148"/>
              <a:gd name="T85" fmla="*/ 61 h 191"/>
              <a:gd name="T86" fmla="*/ 75 w 148"/>
              <a:gd name="T87" fmla="*/ 102 h 191"/>
              <a:gd name="T88" fmla="*/ 81 w 148"/>
              <a:gd name="T89" fmla="*/ 74 h 191"/>
              <a:gd name="T90" fmla="*/ 68 w 148"/>
              <a:gd name="T91" fmla="*/ 74 h 191"/>
              <a:gd name="T92" fmla="*/ 76 w 148"/>
              <a:gd name="T93" fmla="*/ 40 h 191"/>
              <a:gd name="T94" fmla="*/ 97 w 148"/>
              <a:gd name="T95" fmla="*/ 40 h 191"/>
              <a:gd name="T96" fmla="*/ 90 w 148"/>
              <a:gd name="T97" fmla="*/ 6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8" h="191">
                <a:moveTo>
                  <a:pt x="130" y="112"/>
                </a:moveTo>
                <a:cubicBezTo>
                  <a:pt x="142" y="92"/>
                  <a:pt x="148" y="84"/>
                  <a:pt x="148" y="67"/>
                </a:cubicBezTo>
                <a:cubicBezTo>
                  <a:pt x="148" y="30"/>
                  <a:pt x="118" y="0"/>
                  <a:pt x="82" y="0"/>
                </a:cubicBezTo>
                <a:cubicBezTo>
                  <a:pt x="68" y="0"/>
                  <a:pt x="55" y="5"/>
                  <a:pt x="45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2"/>
                  <a:pt x="43" y="13"/>
                </a:cubicBezTo>
                <a:cubicBezTo>
                  <a:pt x="37" y="17"/>
                  <a:pt x="32" y="22"/>
                  <a:pt x="28" y="28"/>
                </a:cubicBezTo>
                <a:cubicBezTo>
                  <a:pt x="23" y="35"/>
                  <a:pt x="19" y="44"/>
                  <a:pt x="17" y="53"/>
                </a:cubicBezTo>
                <a:cubicBezTo>
                  <a:pt x="14" y="68"/>
                  <a:pt x="20" y="68"/>
                  <a:pt x="20" y="74"/>
                </a:cubicBezTo>
                <a:cubicBezTo>
                  <a:pt x="20" y="79"/>
                  <a:pt x="11" y="89"/>
                  <a:pt x="2" y="101"/>
                </a:cubicBezTo>
                <a:cubicBezTo>
                  <a:pt x="0" y="104"/>
                  <a:pt x="1" y="110"/>
                  <a:pt x="7" y="110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25" y="110"/>
                  <a:pt x="20" y="117"/>
                  <a:pt x="19" y="118"/>
                </a:cubicBezTo>
                <a:cubicBezTo>
                  <a:pt x="19" y="119"/>
                  <a:pt x="22" y="122"/>
                  <a:pt x="22" y="122"/>
                </a:cubicBezTo>
                <a:cubicBezTo>
                  <a:pt x="22" y="122"/>
                  <a:pt x="18" y="126"/>
                  <a:pt x="20" y="129"/>
                </a:cubicBezTo>
                <a:cubicBezTo>
                  <a:pt x="20" y="130"/>
                  <a:pt x="26" y="129"/>
                  <a:pt x="25" y="133"/>
                </a:cubicBezTo>
                <a:cubicBezTo>
                  <a:pt x="21" y="150"/>
                  <a:pt x="30" y="152"/>
                  <a:pt x="35" y="152"/>
                </a:cubicBezTo>
                <a:cubicBezTo>
                  <a:pt x="38" y="152"/>
                  <a:pt x="41" y="152"/>
                  <a:pt x="44" y="151"/>
                </a:cubicBezTo>
                <a:cubicBezTo>
                  <a:pt x="46" y="150"/>
                  <a:pt x="49" y="150"/>
                  <a:pt x="51" y="150"/>
                </a:cubicBezTo>
                <a:cubicBezTo>
                  <a:pt x="57" y="150"/>
                  <a:pt x="61" y="153"/>
                  <a:pt x="60" y="159"/>
                </a:cubicBezTo>
                <a:cubicBezTo>
                  <a:pt x="58" y="164"/>
                  <a:pt x="58" y="167"/>
                  <a:pt x="58" y="171"/>
                </a:cubicBezTo>
                <a:cubicBezTo>
                  <a:pt x="57" y="175"/>
                  <a:pt x="49" y="191"/>
                  <a:pt x="49" y="191"/>
                </a:cubicBezTo>
                <a:cubicBezTo>
                  <a:pt x="49" y="191"/>
                  <a:pt x="62" y="182"/>
                  <a:pt x="89" y="171"/>
                </a:cubicBezTo>
                <a:cubicBezTo>
                  <a:pt x="115" y="159"/>
                  <a:pt x="131" y="163"/>
                  <a:pt x="131" y="163"/>
                </a:cubicBezTo>
                <a:cubicBezTo>
                  <a:pt x="131" y="163"/>
                  <a:pt x="118" y="132"/>
                  <a:pt x="130" y="112"/>
                </a:cubicBezTo>
                <a:close/>
                <a:moveTo>
                  <a:pt x="104" y="76"/>
                </a:moveTo>
                <a:cubicBezTo>
                  <a:pt x="103" y="75"/>
                  <a:pt x="102" y="73"/>
                  <a:pt x="101" y="72"/>
                </a:cubicBezTo>
                <a:cubicBezTo>
                  <a:pt x="70" y="114"/>
                  <a:pt x="70" y="114"/>
                  <a:pt x="70" y="114"/>
                </a:cubicBezTo>
                <a:cubicBezTo>
                  <a:pt x="76" y="78"/>
                  <a:pt x="76" y="78"/>
                  <a:pt x="76" y="78"/>
                </a:cubicBezTo>
                <a:cubicBezTo>
                  <a:pt x="63" y="78"/>
                  <a:pt x="63" y="78"/>
                  <a:pt x="63" y="78"/>
                </a:cubicBezTo>
                <a:cubicBezTo>
                  <a:pt x="68" y="59"/>
                  <a:pt x="68" y="59"/>
                  <a:pt x="68" y="59"/>
                </a:cubicBezTo>
                <a:cubicBezTo>
                  <a:pt x="66" y="59"/>
                  <a:pt x="64" y="59"/>
                  <a:pt x="62" y="59"/>
                </a:cubicBezTo>
                <a:cubicBezTo>
                  <a:pt x="37" y="62"/>
                  <a:pt x="30" y="36"/>
                  <a:pt x="49" y="22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49" y="21"/>
                  <a:pt x="49" y="21"/>
                  <a:pt x="49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59" y="14"/>
                  <a:pt x="70" y="11"/>
                  <a:pt x="82" y="11"/>
                </a:cubicBezTo>
                <a:cubicBezTo>
                  <a:pt x="106" y="11"/>
                  <a:pt x="127" y="26"/>
                  <a:pt x="135" y="48"/>
                </a:cubicBezTo>
                <a:cubicBezTo>
                  <a:pt x="138" y="57"/>
                  <a:pt x="138" y="63"/>
                  <a:pt x="135" y="70"/>
                </a:cubicBezTo>
                <a:cubicBezTo>
                  <a:pt x="130" y="82"/>
                  <a:pt x="108" y="83"/>
                  <a:pt x="104" y="76"/>
                </a:cubicBezTo>
                <a:close/>
                <a:moveTo>
                  <a:pt x="90" y="61"/>
                </a:moveTo>
                <a:cubicBezTo>
                  <a:pt x="103" y="61"/>
                  <a:pt x="103" y="61"/>
                  <a:pt x="103" y="61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81" y="74"/>
                  <a:pt x="81" y="74"/>
                  <a:pt x="81" y="74"/>
                </a:cubicBezTo>
                <a:cubicBezTo>
                  <a:pt x="68" y="74"/>
                  <a:pt x="68" y="74"/>
                  <a:pt x="68" y="74"/>
                </a:cubicBezTo>
                <a:cubicBezTo>
                  <a:pt x="76" y="40"/>
                  <a:pt x="76" y="40"/>
                  <a:pt x="76" y="40"/>
                </a:cubicBezTo>
                <a:cubicBezTo>
                  <a:pt x="97" y="40"/>
                  <a:pt x="97" y="40"/>
                  <a:pt x="97" y="40"/>
                </a:cubicBezTo>
                <a:lnTo>
                  <a:pt x="90" y="6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Esteban"/>
            </a:endParaRPr>
          </a:p>
        </p:txBody>
      </p:sp>
      <p:sp>
        <p:nvSpPr>
          <p:cNvPr id="39" name="Freeform 53">
            <a:extLst>
              <a:ext uri="{FF2B5EF4-FFF2-40B4-BE49-F238E27FC236}">
                <a16:creationId xmlns:a16="http://schemas.microsoft.com/office/drawing/2014/main" id="{7731EF1C-F2F2-423B-8F07-F1037E735539}"/>
              </a:ext>
            </a:extLst>
          </p:cNvPr>
          <p:cNvSpPr>
            <a:spLocks noEditPoints="1"/>
          </p:cNvSpPr>
          <p:nvPr/>
        </p:nvSpPr>
        <p:spPr bwMode="auto">
          <a:xfrm>
            <a:off x="1195193" y="5372753"/>
            <a:ext cx="537664" cy="508840"/>
          </a:xfrm>
          <a:custGeom>
            <a:avLst/>
            <a:gdLst>
              <a:gd name="T0" fmla="*/ 86 w 205"/>
              <a:gd name="T1" fmla="*/ 179 h 194"/>
              <a:gd name="T2" fmla="*/ 80 w 205"/>
              <a:gd name="T3" fmla="*/ 174 h 194"/>
              <a:gd name="T4" fmla="*/ 86 w 205"/>
              <a:gd name="T5" fmla="*/ 168 h 194"/>
              <a:gd name="T6" fmla="*/ 121 w 205"/>
              <a:gd name="T7" fmla="*/ 168 h 194"/>
              <a:gd name="T8" fmla="*/ 127 w 205"/>
              <a:gd name="T9" fmla="*/ 174 h 194"/>
              <a:gd name="T10" fmla="*/ 121 w 205"/>
              <a:gd name="T11" fmla="*/ 179 h 194"/>
              <a:gd name="T12" fmla="*/ 86 w 205"/>
              <a:gd name="T13" fmla="*/ 179 h 194"/>
              <a:gd name="T14" fmla="*/ 137 w 205"/>
              <a:gd name="T15" fmla="*/ 182 h 194"/>
              <a:gd name="T16" fmla="*/ 69 w 205"/>
              <a:gd name="T17" fmla="*/ 182 h 194"/>
              <a:gd name="T18" fmla="*/ 63 w 205"/>
              <a:gd name="T19" fmla="*/ 188 h 194"/>
              <a:gd name="T20" fmla="*/ 69 w 205"/>
              <a:gd name="T21" fmla="*/ 194 h 194"/>
              <a:gd name="T22" fmla="*/ 137 w 205"/>
              <a:gd name="T23" fmla="*/ 194 h 194"/>
              <a:gd name="T24" fmla="*/ 143 w 205"/>
              <a:gd name="T25" fmla="*/ 188 h 194"/>
              <a:gd name="T26" fmla="*/ 137 w 205"/>
              <a:gd name="T27" fmla="*/ 182 h 194"/>
              <a:gd name="T28" fmla="*/ 205 w 205"/>
              <a:gd name="T29" fmla="*/ 125 h 194"/>
              <a:gd name="T30" fmla="*/ 169 w 205"/>
              <a:gd name="T31" fmla="*/ 153 h 194"/>
              <a:gd name="T32" fmla="*/ 134 w 205"/>
              <a:gd name="T33" fmla="*/ 125 h 194"/>
              <a:gd name="T34" fmla="*/ 137 w 205"/>
              <a:gd name="T35" fmla="*/ 125 h 194"/>
              <a:gd name="T36" fmla="*/ 165 w 205"/>
              <a:gd name="T37" fmla="*/ 48 h 194"/>
              <a:gd name="T38" fmla="*/ 165 w 205"/>
              <a:gd name="T39" fmla="*/ 47 h 194"/>
              <a:gd name="T40" fmla="*/ 161 w 205"/>
              <a:gd name="T41" fmla="*/ 42 h 194"/>
              <a:gd name="T42" fmla="*/ 109 w 205"/>
              <a:gd name="T43" fmla="*/ 32 h 194"/>
              <a:gd name="T44" fmla="*/ 109 w 205"/>
              <a:gd name="T45" fmla="*/ 164 h 194"/>
              <a:gd name="T46" fmla="*/ 97 w 205"/>
              <a:gd name="T47" fmla="*/ 164 h 194"/>
              <a:gd name="T48" fmla="*/ 97 w 205"/>
              <a:gd name="T49" fmla="*/ 32 h 194"/>
              <a:gd name="T50" fmla="*/ 45 w 205"/>
              <a:gd name="T51" fmla="*/ 42 h 194"/>
              <a:gd name="T52" fmla="*/ 42 w 205"/>
              <a:gd name="T53" fmla="*/ 47 h 194"/>
              <a:gd name="T54" fmla="*/ 40 w 205"/>
              <a:gd name="T55" fmla="*/ 48 h 194"/>
              <a:gd name="T56" fmla="*/ 67 w 205"/>
              <a:gd name="T57" fmla="*/ 125 h 194"/>
              <a:gd name="T58" fmla="*/ 71 w 205"/>
              <a:gd name="T59" fmla="*/ 125 h 194"/>
              <a:gd name="T60" fmla="*/ 35 w 205"/>
              <a:gd name="T61" fmla="*/ 153 h 194"/>
              <a:gd name="T62" fmla="*/ 0 w 205"/>
              <a:gd name="T63" fmla="*/ 125 h 194"/>
              <a:gd name="T64" fmla="*/ 3 w 205"/>
              <a:gd name="T65" fmla="*/ 125 h 194"/>
              <a:gd name="T66" fmla="*/ 32 w 205"/>
              <a:gd name="T67" fmla="*/ 47 h 194"/>
              <a:gd name="T68" fmla="*/ 29 w 205"/>
              <a:gd name="T69" fmla="*/ 45 h 194"/>
              <a:gd name="T70" fmla="*/ 32 w 205"/>
              <a:gd name="T71" fmla="*/ 33 h 194"/>
              <a:gd name="T72" fmla="*/ 40 w 205"/>
              <a:gd name="T73" fmla="*/ 32 h 194"/>
              <a:gd name="T74" fmla="*/ 97 w 205"/>
              <a:gd name="T75" fmla="*/ 20 h 194"/>
              <a:gd name="T76" fmla="*/ 97 w 205"/>
              <a:gd name="T77" fmla="*/ 15 h 194"/>
              <a:gd name="T78" fmla="*/ 94 w 205"/>
              <a:gd name="T79" fmla="*/ 9 h 194"/>
              <a:gd name="T80" fmla="*/ 103 w 205"/>
              <a:gd name="T81" fmla="*/ 0 h 194"/>
              <a:gd name="T82" fmla="*/ 112 w 205"/>
              <a:gd name="T83" fmla="*/ 9 h 194"/>
              <a:gd name="T84" fmla="*/ 109 w 205"/>
              <a:gd name="T85" fmla="*/ 15 h 194"/>
              <a:gd name="T86" fmla="*/ 109 w 205"/>
              <a:gd name="T87" fmla="*/ 20 h 194"/>
              <a:gd name="T88" fmla="*/ 167 w 205"/>
              <a:gd name="T89" fmla="*/ 32 h 194"/>
              <a:gd name="T90" fmla="*/ 175 w 205"/>
              <a:gd name="T91" fmla="*/ 33 h 194"/>
              <a:gd name="T92" fmla="*/ 177 w 205"/>
              <a:gd name="T93" fmla="*/ 45 h 194"/>
              <a:gd name="T94" fmla="*/ 174 w 205"/>
              <a:gd name="T95" fmla="*/ 48 h 194"/>
              <a:gd name="T96" fmla="*/ 201 w 205"/>
              <a:gd name="T97" fmla="*/ 125 h 194"/>
              <a:gd name="T98" fmla="*/ 205 w 205"/>
              <a:gd name="T99" fmla="*/ 125 h 194"/>
              <a:gd name="T100" fmla="*/ 35 w 205"/>
              <a:gd name="T101" fmla="*/ 57 h 194"/>
              <a:gd name="T102" fmla="*/ 12 w 205"/>
              <a:gd name="T103" fmla="*/ 125 h 194"/>
              <a:gd name="T104" fmla="*/ 58 w 205"/>
              <a:gd name="T105" fmla="*/ 125 h 194"/>
              <a:gd name="T106" fmla="*/ 58 w 205"/>
              <a:gd name="T107" fmla="*/ 125 h 194"/>
              <a:gd name="T108" fmla="*/ 35 w 205"/>
              <a:gd name="T109" fmla="*/ 57 h 194"/>
              <a:gd name="T110" fmla="*/ 192 w 205"/>
              <a:gd name="T111" fmla="*/ 125 h 194"/>
              <a:gd name="T112" fmla="*/ 169 w 205"/>
              <a:gd name="T113" fmla="*/ 57 h 194"/>
              <a:gd name="T114" fmla="*/ 146 w 205"/>
              <a:gd name="T115" fmla="*/ 125 h 194"/>
              <a:gd name="T116" fmla="*/ 192 w 205"/>
              <a:gd name="T117" fmla="*/ 125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4">
                <a:moveTo>
                  <a:pt x="86" y="179"/>
                </a:moveTo>
                <a:cubicBezTo>
                  <a:pt x="82" y="179"/>
                  <a:pt x="80" y="177"/>
                  <a:pt x="80" y="174"/>
                </a:cubicBezTo>
                <a:cubicBezTo>
                  <a:pt x="80" y="170"/>
                  <a:pt x="82" y="168"/>
                  <a:pt x="86" y="168"/>
                </a:cubicBezTo>
                <a:cubicBezTo>
                  <a:pt x="121" y="168"/>
                  <a:pt x="121" y="168"/>
                  <a:pt x="121" y="168"/>
                </a:cubicBezTo>
                <a:cubicBezTo>
                  <a:pt x="124" y="168"/>
                  <a:pt x="127" y="170"/>
                  <a:pt x="127" y="174"/>
                </a:cubicBezTo>
                <a:cubicBezTo>
                  <a:pt x="127" y="177"/>
                  <a:pt x="124" y="179"/>
                  <a:pt x="121" y="179"/>
                </a:cubicBezTo>
                <a:lnTo>
                  <a:pt x="86" y="179"/>
                </a:lnTo>
                <a:close/>
                <a:moveTo>
                  <a:pt x="137" y="182"/>
                </a:moveTo>
                <a:cubicBezTo>
                  <a:pt x="69" y="182"/>
                  <a:pt x="69" y="182"/>
                  <a:pt x="69" y="182"/>
                </a:cubicBezTo>
                <a:cubicBezTo>
                  <a:pt x="66" y="182"/>
                  <a:pt x="63" y="185"/>
                  <a:pt x="63" y="188"/>
                </a:cubicBezTo>
                <a:cubicBezTo>
                  <a:pt x="63" y="191"/>
                  <a:pt x="66" y="194"/>
                  <a:pt x="69" y="194"/>
                </a:cubicBezTo>
                <a:cubicBezTo>
                  <a:pt x="137" y="194"/>
                  <a:pt x="137" y="194"/>
                  <a:pt x="137" y="194"/>
                </a:cubicBezTo>
                <a:cubicBezTo>
                  <a:pt x="141" y="194"/>
                  <a:pt x="143" y="191"/>
                  <a:pt x="143" y="188"/>
                </a:cubicBezTo>
                <a:cubicBezTo>
                  <a:pt x="143" y="185"/>
                  <a:pt x="141" y="182"/>
                  <a:pt x="137" y="182"/>
                </a:cubicBezTo>
                <a:close/>
                <a:moveTo>
                  <a:pt x="205" y="125"/>
                </a:moveTo>
                <a:cubicBezTo>
                  <a:pt x="205" y="140"/>
                  <a:pt x="189" y="153"/>
                  <a:pt x="169" y="153"/>
                </a:cubicBezTo>
                <a:cubicBezTo>
                  <a:pt x="150" y="153"/>
                  <a:pt x="134" y="140"/>
                  <a:pt x="134" y="125"/>
                </a:cubicBezTo>
                <a:cubicBezTo>
                  <a:pt x="137" y="125"/>
                  <a:pt x="137" y="125"/>
                  <a:pt x="137" y="125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65" y="48"/>
                  <a:pt x="165" y="47"/>
                  <a:pt x="165" y="47"/>
                </a:cubicBezTo>
                <a:cubicBezTo>
                  <a:pt x="163" y="46"/>
                  <a:pt x="162" y="44"/>
                  <a:pt x="161" y="42"/>
                </a:cubicBezTo>
                <a:cubicBezTo>
                  <a:pt x="148" y="36"/>
                  <a:pt x="129" y="33"/>
                  <a:pt x="109" y="32"/>
                </a:cubicBezTo>
                <a:cubicBezTo>
                  <a:pt x="109" y="164"/>
                  <a:pt x="109" y="164"/>
                  <a:pt x="109" y="164"/>
                </a:cubicBezTo>
                <a:cubicBezTo>
                  <a:pt x="97" y="164"/>
                  <a:pt x="97" y="164"/>
                  <a:pt x="97" y="164"/>
                </a:cubicBezTo>
                <a:cubicBezTo>
                  <a:pt x="97" y="32"/>
                  <a:pt x="97" y="32"/>
                  <a:pt x="97" y="32"/>
                </a:cubicBezTo>
                <a:cubicBezTo>
                  <a:pt x="77" y="33"/>
                  <a:pt x="58" y="36"/>
                  <a:pt x="45" y="42"/>
                </a:cubicBezTo>
                <a:cubicBezTo>
                  <a:pt x="45" y="44"/>
                  <a:pt x="44" y="46"/>
                  <a:pt x="42" y="47"/>
                </a:cubicBezTo>
                <a:cubicBezTo>
                  <a:pt x="41" y="48"/>
                  <a:pt x="40" y="48"/>
                  <a:pt x="40" y="48"/>
                </a:cubicBezTo>
                <a:cubicBezTo>
                  <a:pt x="67" y="125"/>
                  <a:pt x="67" y="125"/>
                  <a:pt x="67" y="125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1" y="140"/>
                  <a:pt x="55" y="153"/>
                  <a:pt x="35" y="153"/>
                </a:cubicBezTo>
                <a:cubicBezTo>
                  <a:pt x="16" y="153"/>
                  <a:pt x="0" y="140"/>
                  <a:pt x="0" y="125"/>
                </a:cubicBezTo>
                <a:cubicBezTo>
                  <a:pt x="3" y="125"/>
                  <a:pt x="3" y="125"/>
                  <a:pt x="3" y="125"/>
                </a:cubicBezTo>
                <a:cubicBezTo>
                  <a:pt x="32" y="47"/>
                  <a:pt x="32" y="47"/>
                  <a:pt x="32" y="47"/>
                </a:cubicBezTo>
                <a:cubicBezTo>
                  <a:pt x="31" y="47"/>
                  <a:pt x="30" y="46"/>
                  <a:pt x="29" y="45"/>
                </a:cubicBezTo>
                <a:cubicBezTo>
                  <a:pt x="27" y="41"/>
                  <a:pt x="28" y="35"/>
                  <a:pt x="32" y="33"/>
                </a:cubicBezTo>
                <a:cubicBezTo>
                  <a:pt x="34" y="31"/>
                  <a:pt x="37" y="31"/>
                  <a:pt x="40" y="32"/>
                </a:cubicBezTo>
                <a:cubicBezTo>
                  <a:pt x="54" y="25"/>
                  <a:pt x="75" y="21"/>
                  <a:pt x="97" y="20"/>
                </a:cubicBezTo>
                <a:cubicBezTo>
                  <a:pt x="97" y="15"/>
                  <a:pt x="97" y="15"/>
                  <a:pt x="97" y="15"/>
                </a:cubicBezTo>
                <a:cubicBezTo>
                  <a:pt x="95" y="14"/>
                  <a:pt x="94" y="11"/>
                  <a:pt x="94" y="9"/>
                </a:cubicBezTo>
                <a:cubicBezTo>
                  <a:pt x="94" y="4"/>
                  <a:pt x="98" y="0"/>
                  <a:pt x="103" y="0"/>
                </a:cubicBezTo>
                <a:cubicBezTo>
                  <a:pt x="108" y="0"/>
                  <a:pt x="112" y="4"/>
                  <a:pt x="112" y="9"/>
                </a:cubicBezTo>
                <a:cubicBezTo>
                  <a:pt x="112" y="11"/>
                  <a:pt x="111" y="14"/>
                  <a:pt x="109" y="15"/>
                </a:cubicBezTo>
                <a:cubicBezTo>
                  <a:pt x="109" y="20"/>
                  <a:pt x="109" y="20"/>
                  <a:pt x="109" y="20"/>
                </a:cubicBezTo>
                <a:cubicBezTo>
                  <a:pt x="131" y="21"/>
                  <a:pt x="152" y="25"/>
                  <a:pt x="167" y="32"/>
                </a:cubicBezTo>
                <a:cubicBezTo>
                  <a:pt x="169" y="31"/>
                  <a:pt x="172" y="31"/>
                  <a:pt x="175" y="33"/>
                </a:cubicBezTo>
                <a:cubicBezTo>
                  <a:pt x="179" y="35"/>
                  <a:pt x="180" y="41"/>
                  <a:pt x="177" y="45"/>
                </a:cubicBezTo>
                <a:cubicBezTo>
                  <a:pt x="176" y="46"/>
                  <a:pt x="175" y="47"/>
                  <a:pt x="174" y="48"/>
                </a:cubicBezTo>
                <a:cubicBezTo>
                  <a:pt x="201" y="125"/>
                  <a:pt x="201" y="125"/>
                  <a:pt x="201" y="125"/>
                </a:cubicBezTo>
                <a:lnTo>
                  <a:pt x="205" y="125"/>
                </a:lnTo>
                <a:close/>
                <a:moveTo>
                  <a:pt x="35" y="57"/>
                </a:moveTo>
                <a:cubicBezTo>
                  <a:pt x="12" y="125"/>
                  <a:pt x="12" y="125"/>
                  <a:pt x="12" y="125"/>
                </a:cubicBezTo>
                <a:cubicBezTo>
                  <a:pt x="58" y="125"/>
                  <a:pt x="58" y="125"/>
                  <a:pt x="58" y="125"/>
                </a:cubicBezTo>
                <a:cubicBezTo>
                  <a:pt x="58" y="125"/>
                  <a:pt x="58" y="125"/>
                  <a:pt x="58" y="125"/>
                </a:cubicBezTo>
                <a:lnTo>
                  <a:pt x="35" y="57"/>
                </a:lnTo>
                <a:close/>
                <a:moveTo>
                  <a:pt x="192" y="125"/>
                </a:moveTo>
                <a:cubicBezTo>
                  <a:pt x="169" y="57"/>
                  <a:pt x="169" y="57"/>
                  <a:pt x="169" y="57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92" y="125"/>
                  <a:pt x="192" y="125"/>
                  <a:pt x="192" y="12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Esteban"/>
            </a:endParaRPr>
          </a:p>
        </p:txBody>
      </p:sp>
      <p:sp>
        <p:nvSpPr>
          <p:cNvPr id="40" name="Стрелка углом вверх 39"/>
          <p:cNvSpPr/>
          <p:nvPr/>
        </p:nvSpPr>
        <p:spPr>
          <a:xfrm>
            <a:off x="6763166" y="5381960"/>
            <a:ext cx="617632" cy="53167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610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55AECDD-3941-4998-B194-7F2F8FBC8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Экспертный совет</a:t>
            </a:r>
            <a:endParaRPr lang="id-ID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7FC42B-0405-41BD-9889-821E072CC54B}"/>
              </a:ext>
            </a:extLst>
          </p:cNvPr>
          <p:cNvSpPr txBox="1"/>
          <p:nvPr/>
        </p:nvSpPr>
        <p:spPr>
          <a:xfrm>
            <a:off x="3246739" y="2241843"/>
            <a:ext cx="2101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+mj-lt"/>
              </a:rPr>
              <a:t>АЛЕКСАНДР</a:t>
            </a:r>
          </a:p>
          <a:p>
            <a:r>
              <a:rPr lang="ru-RU" sz="2400" b="1" dirty="0" smtClean="0">
                <a:latin typeface="+mj-lt"/>
              </a:rPr>
              <a:t>Шмаков</a:t>
            </a:r>
            <a:endParaRPr lang="id-ID" sz="2400" b="1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FF19AB-E40C-48C7-A442-096B32722381}"/>
              </a:ext>
            </a:extLst>
          </p:cNvPr>
          <p:cNvSpPr txBox="1"/>
          <p:nvPr/>
        </p:nvSpPr>
        <p:spPr>
          <a:xfrm>
            <a:off x="6934819" y="340043"/>
            <a:ext cx="1356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АНТОН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КОЧИН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AEEE5-5F6C-460A-8DEC-9F6055A7D137}"/>
              </a:ext>
            </a:extLst>
          </p:cNvPr>
          <p:cNvSpPr/>
          <p:nvPr/>
        </p:nvSpPr>
        <p:spPr>
          <a:xfrm>
            <a:off x="3246739" y="3072840"/>
            <a:ext cx="222537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dirty="0" smtClean="0">
                <a:cs typeface="Poppins" panose="02000000000000000000" pitchFamily="2" charset="0"/>
              </a:rPr>
              <a:t>Поставщик саженцев</a:t>
            </a:r>
            <a:endParaRPr lang="en-US" sz="1600" dirty="0">
              <a:cs typeface="Poppins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CDD24B2-4E02-42E3-B852-8EAE836ACE2A}"/>
              </a:ext>
            </a:extLst>
          </p:cNvPr>
          <p:cNvSpPr/>
          <p:nvPr/>
        </p:nvSpPr>
        <p:spPr>
          <a:xfrm>
            <a:off x="6934819" y="1179540"/>
            <a:ext cx="2408686" cy="4160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Ментор</a:t>
            </a:r>
            <a:endParaRPr lang="en-US" sz="1400" dirty="0">
              <a:solidFill>
                <a:schemeClr val="bg1"/>
              </a:solidFill>
              <a:cs typeface="Poppins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2BE331-71C6-4440-BBAB-57778C01520F}"/>
              </a:ext>
            </a:extLst>
          </p:cNvPr>
          <p:cNvSpPr/>
          <p:nvPr/>
        </p:nvSpPr>
        <p:spPr>
          <a:xfrm>
            <a:off x="6936526" y="3292543"/>
            <a:ext cx="4428148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Владелец Организации </a:t>
            </a:r>
            <a:r>
              <a:rPr lang="ru-RU" sz="1600" dirty="0" err="1" smtClean="0">
                <a:solidFill>
                  <a:schemeClr val="bg1"/>
                </a:solidFill>
                <a:cs typeface="Poppins" panose="02000000000000000000" pitchFamily="2" charset="0"/>
              </a:rPr>
              <a:t>Лигаквартир</a:t>
            </a: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Сети магазинов детской одежды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>
                <a:solidFill>
                  <a:schemeClr val="bg1"/>
                </a:solidFill>
                <a:cs typeface="Poppins" panose="02000000000000000000" pitchFamily="2" charset="0"/>
              </a:rPr>
              <a:t>Занимается инвестированием в недвижимость</a:t>
            </a:r>
            <a:endParaRPr lang="en-US" sz="1600" dirty="0">
              <a:solidFill>
                <a:schemeClr val="bg1"/>
              </a:solidFill>
              <a:cs typeface="Poppins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" y="5069884"/>
            <a:ext cx="520687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Профессионально занимается выращиванием</a:t>
            </a:r>
          </a:p>
          <a:p>
            <a:r>
              <a:rPr lang="ru-RU" dirty="0" smtClean="0"/>
              <a:t>клубники. Занимается анализом новых сортов</a:t>
            </a:r>
          </a:p>
          <a:p>
            <a:r>
              <a:rPr lang="ru-RU" dirty="0"/>
              <a:t>п</a:t>
            </a:r>
            <a:r>
              <a:rPr lang="ru-RU" dirty="0" smtClean="0"/>
              <a:t>роизводимых в России и за границей.</a:t>
            </a:r>
          </a:p>
          <a:p>
            <a:r>
              <a:rPr lang="ru-RU" dirty="0" smtClean="0"/>
              <a:t>Автор </a:t>
            </a:r>
            <a:r>
              <a:rPr lang="ru-RU" dirty="0" err="1" smtClean="0">
                <a:hlinkClick r:id="rId2"/>
              </a:rPr>
              <a:t>ютуб</a:t>
            </a:r>
            <a:r>
              <a:rPr lang="ru-RU" dirty="0" smtClean="0">
                <a:hlinkClick r:id="rId2"/>
              </a:rPr>
              <a:t> канала о клубнике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/>
      </p:pic>
      <p:pic>
        <p:nvPicPr>
          <p:cNvPr id="8" name="Рисунок 7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0" r="86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1597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926099" y="5169233"/>
            <a:ext cx="1460900" cy="1248000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-RU" sz="1467" dirty="0"/>
              <a:t>Октябрь</a:t>
            </a:r>
          </a:p>
          <a:p>
            <a:pPr algn="ctr"/>
            <a:r>
              <a:rPr lang="ru" sz="2400" dirty="0"/>
              <a:t>2017</a:t>
            </a:r>
            <a:endParaRPr sz="2400" dirty="0"/>
          </a:p>
        </p:txBody>
      </p:sp>
      <p:sp>
        <p:nvSpPr>
          <p:cNvPr id="109" name="Shape 109"/>
          <p:cNvSpPr/>
          <p:nvPr/>
        </p:nvSpPr>
        <p:spPr>
          <a:xfrm>
            <a:off x="3279750" y="5169233"/>
            <a:ext cx="1376484" cy="1248000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1467" dirty="0"/>
              <a:t>Октябрь</a:t>
            </a:r>
            <a:r>
              <a:rPr lang="ru" sz="2400" dirty="0"/>
              <a:t> 2018</a:t>
            </a:r>
            <a:endParaRPr sz="2400" dirty="0"/>
          </a:p>
        </p:txBody>
      </p:sp>
      <p:sp>
        <p:nvSpPr>
          <p:cNvPr id="110" name="Shape 110"/>
          <p:cNvSpPr/>
          <p:nvPr/>
        </p:nvSpPr>
        <p:spPr>
          <a:xfrm>
            <a:off x="5531533" y="5169233"/>
            <a:ext cx="1387532" cy="1248000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1467" dirty="0"/>
              <a:t>Октябрь</a:t>
            </a:r>
            <a:r>
              <a:rPr lang="ru" sz="2400" dirty="0"/>
              <a:t> 2019</a:t>
            </a:r>
            <a:endParaRPr sz="2400" dirty="0"/>
          </a:p>
        </p:txBody>
      </p:sp>
      <p:sp>
        <p:nvSpPr>
          <p:cNvPr id="111" name="Shape 111"/>
          <p:cNvSpPr/>
          <p:nvPr/>
        </p:nvSpPr>
        <p:spPr>
          <a:xfrm>
            <a:off x="7878767" y="5169233"/>
            <a:ext cx="1414837" cy="1248000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1467" dirty="0"/>
              <a:t>Октябрь</a:t>
            </a:r>
            <a:r>
              <a:rPr lang="ru" sz="2400" dirty="0"/>
              <a:t> 2020</a:t>
            </a:r>
            <a:endParaRPr sz="2400" dirty="0"/>
          </a:p>
        </p:txBody>
      </p:sp>
      <p:sp>
        <p:nvSpPr>
          <p:cNvPr id="112" name="Shape 112"/>
          <p:cNvSpPr/>
          <p:nvPr/>
        </p:nvSpPr>
        <p:spPr>
          <a:xfrm>
            <a:off x="9972675" y="5169233"/>
            <a:ext cx="1414463" cy="1248000"/>
          </a:xfrm>
          <a:prstGeom prst="ellipse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ru" sz="1467" dirty="0"/>
              <a:t>Октябрь</a:t>
            </a:r>
            <a:r>
              <a:rPr lang="ru" sz="2400" dirty="0"/>
              <a:t> 2021</a:t>
            </a:r>
            <a:endParaRPr sz="2400" dirty="0"/>
          </a:p>
        </p:txBody>
      </p:sp>
      <p:cxnSp>
        <p:nvCxnSpPr>
          <p:cNvPr id="113" name="Shape 113"/>
          <p:cNvCxnSpPr>
            <a:endCxn id="108" idx="0"/>
          </p:cNvCxnSpPr>
          <p:nvPr/>
        </p:nvCxnSpPr>
        <p:spPr>
          <a:xfrm>
            <a:off x="1652034" y="4616982"/>
            <a:ext cx="4515" cy="552251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4" name="Shape 114"/>
          <p:cNvCxnSpPr/>
          <p:nvPr/>
        </p:nvCxnSpPr>
        <p:spPr>
          <a:xfrm>
            <a:off x="3914800" y="4185300"/>
            <a:ext cx="0" cy="9840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5" name="Shape 115"/>
          <p:cNvCxnSpPr/>
          <p:nvPr/>
        </p:nvCxnSpPr>
        <p:spPr>
          <a:xfrm>
            <a:off x="6177567" y="3700667"/>
            <a:ext cx="0" cy="1468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6" name="Shape 116"/>
          <p:cNvCxnSpPr/>
          <p:nvPr/>
        </p:nvCxnSpPr>
        <p:spPr>
          <a:xfrm>
            <a:off x="8513767" y="3318867"/>
            <a:ext cx="0" cy="1850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117" name="Shape 117"/>
          <p:cNvCxnSpPr/>
          <p:nvPr/>
        </p:nvCxnSpPr>
        <p:spPr>
          <a:xfrm>
            <a:off x="10648100" y="2716833"/>
            <a:ext cx="22000" cy="2452400"/>
          </a:xfrm>
          <a:prstGeom prst="straightConnector1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18" name="Shape 118"/>
          <p:cNvSpPr txBox="1"/>
          <p:nvPr/>
        </p:nvSpPr>
        <p:spPr>
          <a:xfrm>
            <a:off x="873567" y="3759433"/>
            <a:ext cx="1556800" cy="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2400" dirty="0"/>
              <a:t>Старт</a:t>
            </a:r>
            <a:endParaRPr sz="2400" dirty="0"/>
          </a:p>
        </p:txBody>
      </p:sp>
      <p:sp>
        <p:nvSpPr>
          <p:cNvPr id="119" name="Shape 119"/>
          <p:cNvSpPr txBox="1"/>
          <p:nvPr/>
        </p:nvSpPr>
        <p:spPr>
          <a:xfrm>
            <a:off x="4801857" y="2121309"/>
            <a:ext cx="2536000" cy="10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2400" dirty="0" smtClean="0"/>
              <a:t>4000 </a:t>
            </a:r>
            <a:r>
              <a:rPr lang="ru" sz="2000" dirty="0" smtClean="0"/>
              <a:t>клиентов</a:t>
            </a:r>
          </a:p>
          <a:p>
            <a:pPr algn="ctr"/>
            <a:r>
              <a:rPr lang="ru-RU" sz="2000" dirty="0" smtClean="0"/>
              <a:t>в год</a:t>
            </a:r>
            <a:r>
              <a:rPr lang="ru" sz="2400" dirty="0"/>
              <a:t/>
            </a:r>
            <a:br>
              <a:rPr lang="ru" sz="2400" dirty="0"/>
            </a:br>
            <a:r>
              <a:rPr lang="ru" sz="2400" dirty="0" smtClean="0">
                <a:solidFill>
                  <a:srgbClr val="434343"/>
                </a:solidFill>
              </a:rPr>
              <a:t>₽</a:t>
            </a:r>
            <a:r>
              <a:rPr lang="ru" sz="2400" dirty="0" smtClean="0"/>
              <a:t>12 </a:t>
            </a:r>
            <a:r>
              <a:rPr lang="ru" sz="2400" dirty="0"/>
              <a:t>млн прибыли</a:t>
            </a:r>
            <a:endParaRPr sz="2400" dirty="0"/>
          </a:p>
        </p:txBody>
      </p:sp>
      <p:sp>
        <p:nvSpPr>
          <p:cNvPr id="120" name="Shape 120"/>
          <p:cNvSpPr txBox="1"/>
          <p:nvPr/>
        </p:nvSpPr>
        <p:spPr>
          <a:xfrm>
            <a:off x="2551029" y="2030971"/>
            <a:ext cx="2619168" cy="1421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2400" dirty="0"/>
              <a:t>20 потенциальных клиентов. Общий сбыт 180 кг в неделю</a:t>
            </a:r>
            <a:endParaRPr sz="2400" dirty="0"/>
          </a:p>
        </p:txBody>
      </p:sp>
      <p:sp>
        <p:nvSpPr>
          <p:cNvPr id="121" name="Shape 121"/>
          <p:cNvSpPr txBox="1"/>
          <p:nvPr/>
        </p:nvSpPr>
        <p:spPr>
          <a:xfrm>
            <a:off x="7237680" y="1626550"/>
            <a:ext cx="2536000" cy="10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2400" dirty="0" smtClean="0"/>
              <a:t>12000 </a:t>
            </a:r>
            <a:r>
              <a:rPr lang="ru" sz="2000" dirty="0" smtClean="0"/>
              <a:t>клиентов</a:t>
            </a:r>
          </a:p>
          <a:p>
            <a:pPr algn="ctr"/>
            <a:r>
              <a:rPr lang="ru" sz="2000" dirty="0" smtClean="0"/>
              <a:t> в год</a:t>
            </a:r>
            <a:r>
              <a:rPr lang="ru" sz="2400" dirty="0"/>
              <a:t/>
            </a:r>
            <a:br>
              <a:rPr lang="ru" sz="2400" dirty="0"/>
            </a:br>
            <a:r>
              <a:rPr lang="ru" sz="2400" dirty="0" smtClean="0">
                <a:solidFill>
                  <a:srgbClr val="434343"/>
                </a:solidFill>
              </a:rPr>
              <a:t>₽36</a:t>
            </a:r>
            <a:r>
              <a:rPr lang="ru" sz="2400" dirty="0" smtClean="0"/>
              <a:t> </a:t>
            </a:r>
            <a:r>
              <a:rPr lang="ru" sz="2400" dirty="0"/>
              <a:t>млн прибыли</a:t>
            </a:r>
            <a:endParaRPr sz="2400" dirty="0"/>
          </a:p>
        </p:txBody>
      </p:sp>
      <p:sp>
        <p:nvSpPr>
          <p:cNvPr id="122" name="Shape 122"/>
          <p:cNvSpPr txBox="1"/>
          <p:nvPr/>
        </p:nvSpPr>
        <p:spPr>
          <a:xfrm>
            <a:off x="9343500" y="1375667"/>
            <a:ext cx="2631200" cy="10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2400" dirty="0" smtClean="0"/>
              <a:t>20000 </a:t>
            </a:r>
            <a:r>
              <a:rPr lang="ru" sz="2000" dirty="0"/>
              <a:t>клиентов</a:t>
            </a:r>
            <a:r>
              <a:rPr lang="ru" sz="2400" dirty="0"/>
              <a:t/>
            </a:r>
            <a:br>
              <a:rPr lang="ru" sz="2400" dirty="0"/>
            </a:br>
            <a:r>
              <a:rPr lang="ru" sz="2400" dirty="0" smtClean="0">
                <a:solidFill>
                  <a:srgbClr val="434343"/>
                </a:solidFill>
              </a:rPr>
              <a:t>₽</a:t>
            </a:r>
            <a:r>
              <a:rPr lang="ru" sz="2400" dirty="0" smtClean="0"/>
              <a:t>61 </a:t>
            </a:r>
            <a:r>
              <a:rPr lang="ru" sz="2400" dirty="0"/>
              <a:t>млн прибыли</a:t>
            </a:r>
            <a:endParaRPr sz="2400" dirty="0"/>
          </a:p>
        </p:txBody>
      </p:sp>
      <p:cxnSp>
        <p:nvCxnSpPr>
          <p:cNvPr id="123" name="Shape 123"/>
          <p:cNvCxnSpPr/>
          <p:nvPr/>
        </p:nvCxnSpPr>
        <p:spPr>
          <a:xfrm>
            <a:off x="1562484" y="1626550"/>
            <a:ext cx="1372749" cy="761933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4" name="Shape 124"/>
          <p:cNvSpPr txBox="1"/>
          <p:nvPr/>
        </p:nvSpPr>
        <p:spPr>
          <a:xfrm>
            <a:off x="442229" y="769334"/>
            <a:ext cx="2108800" cy="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" sz="3200" dirty="0">
                <a:solidFill>
                  <a:srgbClr val="6AA84F"/>
                </a:solidFill>
              </a:rPr>
              <a:t>Мы здесь</a:t>
            </a:r>
            <a:endParaRPr sz="3200" dirty="0">
              <a:solidFill>
                <a:srgbClr val="6AA84F"/>
              </a:solidFill>
            </a:endParaRPr>
          </a:p>
        </p:txBody>
      </p:sp>
      <p:cxnSp>
        <p:nvCxnSpPr>
          <p:cNvPr id="125" name="Shape 125"/>
          <p:cNvCxnSpPr/>
          <p:nvPr/>
        </p:nvCxnSpPr>
        <p:spPr>
          <a:xfrm>
            <a:off x="5154437" y="1314140"/>
            <a:ext cx="271087" cy="762000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6" name="Shape 126"/>
          <p:cNvSpPr txBox="1"/>
          <p:nvPr/>
        </p:nvSpPr>
        <p:spPr>
          <a:xfrm>
            <a:off x="2880353" y="741792"/>
            <a:ext cx="4096776" cy="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3200" dirty="0">
                <a:solidFill>
                  <a:srgbClr val="6AA84F"/>
                </a:solidFill>
              </a:rPr>
              <a:t>+</a:t>
            </a:r>
            <a:r>
              <a:rPr lang="ru" sz="3200" dirty="0" smtClean="0">
                <a:solidFill>
                  <a:srgbClr val="6AA84F"/>
                </a:solidFill>
              </a:rPr>
              <a:t>₽12 </a:t>
            </a:r>
            <a:r>
              <a:rPr lang="ru" sz="3200" dirty="0">
                <a:solidFill>
                  <a:srgbClr val="6AA84F"/>
                </a:solidFill>
              </a:rPr>
              <a:t>млн прибыли </a:t>
            </a:r>
            <a:endParaRPr sz="3200" dirty="0">
              <a:solidFill>
                <a:srgbClr val="6AA84F"/>
              </a:solidFill>
            </a:endParaRPr>
          </a:p>
        </p:txBody>
      </p:sp>
      <p:cxnSp>
        <p:nvCxnSpPr>
          <p:cNvPr id="127" name="Shape 127"/>
          <p:cNvCxnSpPr/>
          <p:nvPr/>
        </p:nvCxnSpPr>
        <p:spPr>
          <a:xfrm>
            <a:off x="9343500" y="864550"/>
            <a:ext cx="829200" cy="511117"/>
          </a:xfrm>
          <a:prstGeom prst="straightConnector1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28" name="Shape 128"/>
          <p:cNvSpPr txBox="1"/>
          <p:nvPr/>
        </p:nvSpPr>
        <p:spPr>
          <a:xfrm>
            <a:off x="6681221" y="247033"/>
            <a:ext cx="5224765" cy="7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ru" sz="3200" dirty="0">
                <a:solidFill>
                  <a:srgbClr val="6AA84F"/>
                </a:solidFill>
              </a:rPr>
              <a:t>+</a:t>
            </a:r>
            <a:r>
              <a:rPr lang="ru" sz="3200" dirty="0" smtClean="0">
                <a:solidFill>
                  <a:srgbClr val="6AA84F"/>
                </a:solidFill>
              </a:rPr>
              <a:t>₽61 </a:t>
            </a:r>
            <a:r>
              <a:rPr lang="ru" sz="3200" dirty="0">
                <a:solidFill>
                  <a:srgbClr val="6AA84F"/>
                </a:solidFill>
              </a:rPr>
              <a:t>млн прибыли</a:t>
            </a:r>
            <a:endParaRPr sz="3200" dirty="0">
              <a:solidFill>
                <a:srgbClr val="6AA84F"/>
              </a:solidFill>
            </a:endParaRPr>
          </a:p>
          <a:p>
            <a:pPr algn="ctr"/>
            <a:endParaRPr sz="3200" dirty="0">
              <a:solidFill>
                <a:srgbClr val="6AA8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144000" cy="1780916"/>
          </a:xfrm>
        </p:spPr>
        <p:txBody>
          <a:bodyPr/>
          <a:lstStyle/>
          <a:p>
            <a:r>
              <a:rPr lang="ru-RU" dirty="0" smtClean="0"/>
              <a:t>Планируемые затраты на 1 куст на 3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46676"/>
            <a:ext cx="9144000" cy="1655762"/>
          </a:xfrm>
        </p:spPr>
        <p:txBody>
          <a:bodyPr/>
          <a:lstStyle/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dirty="0"/>
              <a:t>235 рублей </a:t>
            </a:r>
            <a:r>
              <a:rPr lang="ru-RU" dirty="0" smtClean="0"/>
              <a:t>себестоимость</a:t>
            </a:r>
            <a:endParaRPr lang="ru-RU" dirty="0"/>
          </a:p>
          <a:p>
            <a: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dirty="0"/>
              <a:t>2800 рублей ФОТ</a:t>
            </a:r>
          </a:p>
          <a:p>
            <a:pPr marL="457200" lvl="0" indent="-381000" algn="l">
              <a:spcBef>
                <a:spcPts val="0"/>
              </a:spcBef>
              <a:buSzPts val="2400"/>
              <a:buChar char="●"/>
            </a:pPr>
            <a:r>
              <a:rPr lang="ru-RU" dirty="0"/>
              <a:t>300 рублей доставка</a:t>
            </a:r>
          </a:p>
          <a:p>
            <a:pPr marL="457200" lvl="0" indent="-381000" algn="l">
              <a:spcBef>
                <a:spcPts val="0"/>
              </a:spcBef>
              <a:buSzPts val="2400"/>
              <a:buChar char="●"/>
            </a:pPr>
            <a:r>
              <a:rPr lang="ru-RU" dirty="0"/>
              <a:t>5 рублей привлечение платящего клиента</a:t>
            </a: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665982"/>
            <a:ext cx="420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Итого 3340 рублей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2545" y="4355870"/>
            <a:ext cx="6776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Возможность экономии при оптовых закупках в среднем 10%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060134"/>
            <a:ext cx="9989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учётом экономии на оптовых поставках 3000 рублей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144000" cy="1780916"/>
          </a:xfrm>
        </p:spPr>
        <p:txBody>
          <a:bodyPr/>
          <a:lstStyle/>
          <a:p>
            <a:r>
              <a:rPr lang="ru-RU" dirty="0" smtClean="0"/>
              <a:t>Планируемые доходы на 1 куст за 3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379281"/>
            <a:ext cx="9144000" cy="995535"/>
          </a:xfrm>
        </p:spPr>
        <p:txBody>
          <a:bodyPr/>
          <a:lstStyle/>
          <a:p>
            <a:pPr algn="l"/>
            <a:r>
              <a:rPr lang="ru-RU" dirty="0" smtClean="0"/>
              <a:t>Сорт ягод даёт от 4 до 6 кг. в год </a:t>
            </a:r>
          </a:p>
          <a:p>
            <a:pPr algn="l"/>
            <a:r>
              <a:rPr lang="ru-RU" dirty="0" smtClean="0"/>
              <a:t>Средняя цена свежей клубники за год 700 рублей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225631"/>
            <a:ext cx="1014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Итого за 3 года 8400 рублей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221166"/>
            <a:ext cx="5825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Риск потери урожайности 20% или до 3 кг в год</a:t>
            </a:r>
          </a:p>
          <a:p>
            <a:r>
              <a:rPr lang="ru-RU" sz="2000" dirty="0" smtClean="0"/>
              <a:t>Риск снижения цены до 600 рублей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4923127"/>
            <a:ext cx="102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учётом всех рисков минимальный доход 5400 рублей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7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85152"/>
            <a:ext cx="9144000" cy="1780916"/>
          </a:xfrm>
        </p:spPr>
        <p:txBody>
          <a:bodyPr/>
          <a:lstStyle/>
          <a:p>
            <a:r>
              <a:rPr lang="ru-RU" dirty="0" smtClean="0"/>
              <a:t>Планируемая  прибыль на 1 куст за 3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46676"/>
            <a:ext cx="9144000" cy="995535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Потенциальная прибыль с учётом средней цены в год 700 рублей и урожайности от 4 кг в год с куста. С учётом оптовых цен на закупочные материалы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322819"/>
            <a:ext cx="1014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 3 года 5400 рублей или 1800 рублей в год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057301"/>
            <a:ext cx="100548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1 теплице планируется выращивать 2500 кустов. Прибыль в таком</a:t>
            </a:r>
          </a:p>
          <a:p>
            <a:r>
              <a:rPr lang="ru-RU" sz="2400" dirty="0" smtClean="0"/>
              <a:t> случае составляет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4 500 000 рублей в 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0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65760"/>
            <a:ext cx="9144000" cy="1780916"/>
          </a:xfrm>
        </p:spPr>
        <p:txBody>
          <a:bodyPr/>
          <a:lstStyle/>
          <a:p>
            <a:r>
              <a:rPr lang="ru-RU" dirty="0" smtClean="0"/>
              <a:t>Планируемая  прибыль на 1 куст за 3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46676"/>
            <a:ext cx="9144000" cy="1424611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П</a:t>
            </a:r>
            <a:r>
              <a:rPr lang="ru-RU" dirty="0" smtClean="0"/>
              <a:t>рибыль с учётом всех рисков:</a:t>
            </a:r>
          </a:p>
          <a:p>
            <a:pPr algn="l"/>
            <a:r>
              <a:rPr lang="ru-RU" dirty="0" smtClean="0"/>
              <a:t> средней цены в год 600 рублей и урожайности от 3 кг в год с куста. С учётом повышенных цен на закупочные материалы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3527482"/>
            <a:ext cx="1014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 3 года 2060 рублей или 690 рублей в год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169624"/>
            <a:ext cx="10054868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1 теплице планируется выращивать 2500 кустов. Прибыль в таком</a:t>
            </a:r>
          </a:p>
          <a:p>
            <a:r>
              <a:rPr lang="ru-RU" sz="2400" dirty="0" smtClean="0"/>
              <a:t> случае составляет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1 716 000 рублей в 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7622" y="211989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Инвестиции на создание 1 теплицы с ресурсом 2500 кустов 2 млн.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5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09D9-7058-492C-B0D3-C8DC97647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ФИНАНСОВАЯ</a:t>
            </a:r>
            <a:r>
              <a:rPr lang="id-ID" dirty="0"/>
              <a:t/>
            </a:r>
            <a:br>
              <a:rPr lang="id-ID" dirty="0"/>
            </a:br>
            <a:r>
              <a:rPr lang="ru-RU" dirty="0"/>
              <a:t>МОДЕЛЬ</a:t>
            </a:r>
            <a:endParaRPr lang="id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7D3652-44FD-4E93-85E5-7F8291F8D327}"/>
              </a:ext>
            </a:extLst>
          </p:cNvPr>
          <p:cNvSpPr/>
          <p:nvPr/>
        </p:nvSpPr>
        <p:spPr>
          <a:xfrm>
            <a:off x="7072132" y="563245"/>
            <a:ext cx="4578848" cy="5731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3E6AF22-EED8-4830-A2A6-94CAE719D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5553015"/>
              </p:ext>
            </p:extLst>
          </p:nvPr>
        </p:nvGraphicFramePr>
        <p:xfrm>
          <a:off x="724061" y="2004456"/>
          <a:ext cx="5954531" cy="429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4">
            <a:extLst>
              <a:ext uri="{FF2B5EF4-FFF2-40B4-BE49-F238E27FC236}">
                <a16:creationId xmlns:a16="http://schemas.microsoft.com/office/drawing/2014/main" id="{14236779-3527-4E9C-812B-1364B36CCE99}"/>
              </a:ext>
            </a:extLst>
          </p:cNvPr>
          <p:cNvSpPr txBox="1"/>
          <p:nvPr/>
        </p:nvSpPr>
        <p:spPr>
          <a:xfrm>
            <a:off x="7286737" y="1197140"/>
            <a:ext cx="2743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6600" b="1" dirty="0">
                <a:solidFill>
                  <a:schemeClr val="bg1"/>
                </a:solidFill>
                <a:latin typeface="+mj-lt"/>
              </a:rPr>
              <a:t>87%</a:t>
            </a:r>
            <a:endParaRPr lang="en-US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67">
            <a:extLst>
              <a:ext uri="{FF2B5EF4-FFF2-40B4-BE49-F238E27FC236}">
                <a16:creationId xmlns:a16="http://schemas.microsoft.com/office/drawing/2014/main" id="{0750D17D-287C-4864-B01E-F94C626A077A}"/>
              </a:ext>
            </a:extLst>
          </p:cNvPr>
          <p:cNvSpPr txBox="1"/>
          <p:nvPr/>
        </p:nvSpPr>
        <p:spPr>
          <a:xfrm>
            <a:off x="7286736" y="2235008"/>
            <a:ext cx="376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bg1"/>
                </a:solidFill>
                <a:latin typeface="+mj-lt"/>
              </a:rPr>
              <a:t>Итого</a:t>
            </a:r>
            <a:r>
              <a:rPr lang="id-ID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₱</a:t>
            </a:r>
            <a:r>
              <a:rPr lang="id-ID" sz="2800" dirty="0">
                <a:solidFill>
                  <a:schemeClr val="bg1"/>
                </a:solidFill>
                <a:latin typeface="+mj-lt"/>
              </a:rPr>
              <a:t>8,521,973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E0F1AB3E-94AD-45BB-9442-AC440F0F979C}"/>
              </a:ext>
            </a:extLst>
          </p:cNvPr>
          <p:cNvSpPr txBox="1">
            <a:spLocks/>
          </p:cNvSpPr>
          <p:nvPr/>
        </p:nvSpPr>
        <p:spPr>
          <a:xfrm>
            <a:off x="7286737" y="2884506"/>
            <a:ext cx="4208297" cy="47274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id-ID" sz="1600" dirty="0">
                <a:solidFill>
                  <a:schemeClr val="bg1"/>
                </a:solidFill>
              </a:rPr>
              <a:t>Suitable for all categories business and personal presentation, eaque ipsa quae ab illo inventore veritatis et quasi architecto 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id-ID" sz="1600" dirty="0">
                <a:solidFill>
                  <a:schemeClr val="bg1"/>
                </a:solidFill>
              </a:rPr>
              <a:t>beatae vitae dicta sunt explicabo </a:t>
            </a:r>
            <a:r>
              <a:rPr lang="en-US" sz="1600" dirty="0">
                <a:solidFill>
                  <a:schemeClr val="bg1"/>
                </a:solidFill>
              </a:rPr>
              <a:t>farmers ensure</a:t>
            </a:r>
            <a:r>
              <a:rPr lang="id-ID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</a:rPr>
              <a:t> that we will bring the best of the market to your</a:t>
            </a:r>
            <a:r>
              <a:rPr lang="id-ID" sz="1600" dirty="0">
                <a:solidFill>
                  <a:schemeClr val="bg1"/>
                </a:solidFill>
              </a:rPr>
              <a:t> kimquae ab illo inventore veritatis et quasi architecto beatae vitae dicta sunt explicabo.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48" y="42864"/>
            <a:ext cx="13600479" cy="707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68AA4D-40E5-49DD-A14C-A47895DC0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ОКУПАЕМОСТЬ</a:t>
            </a:r>
            <a:br>
              <a:rPr lang="ru-RU" dirty="0"/>
            </a:br>
            <a:r>
              <a:rPr lang="ru-RU" dirty="0"/>
              <a:t>ПРОЕКТА</a:t>
            </a:r>
            <a:endParaRPr lang="id-ID" dirty="0"/>
          </a:p>
        </p:txBody>
      </p:sp>
      <p:sp>
        <p:nvSpPr>
          <p:cNvPr id="17" name="40%">
            <a:extLst>
              <a:ext uri="{FF2B5EF4-FFF2-40B4-BE49-F238E27FC236}">
                <a16:creationId xmlns:a16="http://schemas.microsoft.com/office/drawing/2014/main" id="{06B52353-4B95-4E22-B03D-9E35074217F0}"/>
              </a:ext>
            </a:extLst>
          </p:cNvPr>
          <p:cNvSpPr/>
          <p:nvPr/>
        </p:nvSpPr>
        <p:spPr>
          <a:xfrm>
            <a:off x="628860" y="2543628"/>
            <a:ext cx="9658140" cy="126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6" tIns="48766" rIns="48766" bIns="48766" anchor="b"/>
          <a:lstStyle>
            <a:lvl1pPr defTabSz="821531">
              <a:lnSpc>
                <a:spcPts val="13000"/>
              </a:lnSpc>
              <a:defRPr sz="16000"/>
            </a:lvl1pPr>
          </a:lstStyle>
          <a:p>
            <a:pPr>
              <a:lnSpc>
                <a:spcPct val="70000"/>
              </a:lnSpc>
            </a:pPr>
            <a:r>
              <a:rPr lang="en-US" sz="4800" b="1" dirty="0">
                <a:latin typeface="+mj-lt"/>
              </a:rPr>
              <a:t>₱</a:t>
            </a:r>
            <a:r>
              <a:rPr lang="en-US" sz="4800" b="1" dirty="0" smtClean="0">
                <a:latin typeface="+mj-lt"/>
              </a:rPr>
              <a:t>2</a:t>
            </a:r>
            <a:r>
              <a:rPr lang="ru-RU" sz="4800" b="1" dirty="0" smtClean="0">
                <a:latin typeface="+mj-lt"/>
              </a:rPr>
              <a:t> 000 </a:t>
            </a:r>
            <a:r>
              <a:rPr lang="ru-RU" sz="4800" b="1" dirty="0">
                <a:latin typeface="+mj-lt"/>
              </a:rPr>
              <a:t>000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+mj-lt"/>
                <a:sym typeface="Source Sans Pro"/>
              </a:rPr>
              <a:t>привлекаемых инвестиций </a:t>
            </a:r>
            <a:endParaRPr sz="4800" b="1" dirty="0">
              <a:solidFill>
                <a:schemeClr val="bg1">
                  <a:lumMod val="65000"/>
                </a:schemeClr>
              </a:solidFill>
              <a:latin typeface="+mj-lt"/>
              <a:sym typeface="Source Sans Pro"/>
            </a:endParaRPr>
          </a:p>
        </p:txBody>
      </p:sp>
      <p:sp>
        <p:nvSpPr>
          <p:cNvPr id="18" name="40%">
            <a:extLst>
              <a:ext uri="{FF2B5EF4-FFF2-40B4-BE49-F238E27FC236}">
                <a16:creationId xmlns:a16="http://schemas.microsoft.com/office/drawing/2014/main" id="{D4E3B5B8-708C-4F50-8C63-DE94EBF9F2EC}"/>
              </a:ext>
            </a:extLst>
          </p:cNvPr>
          <p:cNvSpPr/>
          <p:nvPr/>
        </p:nvSpPr>
        <p:spPr>
          <a:xfrm>
            <a:off x="5141805" y="3810000"/>
            <a:ext cx="5914815" cy="126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6" tIns="48766" rIns="48766" bIns="48766" anchor="b"/>
          <a:lstStyle>
            <a:lvl1pPr defTabSz="821531">
              <a:lnSpc>
                <a:spcPts val="13000"/>
              </a:lnSpc>
              <a:defRPr sz="16000"/>
            </a:lvl1pPr>
          </a:lstStyle>
          <a:p>
            <a:pPr algn="r">
              <a:lnSpc>
                <a:spcPct val="70000"/>
              </a:lnSpc>
            </a:pPr>
            <a:r>
              <a:rPr lang="ru-RU" sz="4800" b="1" dirty="0" smtClean="0">
                <a:latin typeface="+mj-lt"/>
              </a:rPr>
              <a:t>11 </a:t>
            </a:r>
            <a:r>
              <a:rPr lang="ru-RU" sz="4800" b="1" dirty="0">
                <a:latin typeface="+mj-lt"/>
              </a:rPr>
              <a:t>месяцев </a:t>
            </a:r>
            <a:r>
              <a:rPr lang="ru-RU" sz="3600" b="1" dirty="0">
                <a:solidFill>
                  <a:schemeClr val="bg1">
                    <a:lumMod val="65000"/>
                  </a:schemeClr>
                </a:solidFill>
                <a:latin typeface="+mj-lt"/>
                <a:sym typeface="Source Sans Pro"/>
              </a:rPr>
              <a:t>срок окупаемости</a:t>
            </a:r>
            <a:endParaRPr sz="4800" b="1" dirty="0">
              <a:solidFill>
                <a:schemeClr val="bg1">
                  <a:lumMod val="65000"/>
                </a:schemeClr>
              </a:solidFill>
              <a:latin typeface="+mj-lt"/>
              <a:sym typeface="Source Sans Pro"/>
            </a:endParaRPr>
          </a:p>
        </p:txBody>
      </p:sp>
      <p:sp>
        <p:nvSpPr>
          <p:cNvPr id="19" name="40%">
            <a:extLst>
              <a:ext uri="{FF2B5EF4-FFF2-40B4-BE49-F238E27FC236}">
                <a16:creationId xmlns:a16="http://schemas.microsoft.com/office/drawing/2014/main" id="{340EA614-B4BD-4D50-9B8C-D8145C99C0C4}"/>
              </a:ext>
            </a:extLst>
          </p:cNvPr>
          <p:cNvSpPr/>
          <p:nvPr/>
        </p:nvSpPr>
        <p:spPr>
          <a:xfrm>
            <a:off x="638385" y="5029199"/>
            <a:ext cx="4590840" cy="88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6" tIns="48766" rIns="48766" bIns="48766" anchor="b"/>
          <a:lstStyle>
            <a:lvl1pPr defTabSz="821531">
              <a:lnSpc>
                <a:spcPts val="13000"/>
              </a:lnSpc>
              <a:defRPr sz="16000"/>
            </a:lvl1pPr>
          </a:lstStyle>
          <a:p>
            <a:pPr>
              <a:lnSpc>
                <a:spcPct val="70000"/>
              </a:lnSpc>
            </a:pPr>
            <a:r>
              <a:rPr lang="ru-RU" sz="4800" b="1" dirty="0" smtClean="0">
                <a:latin typeface="+mj-lt"/>
              </a:rPr>
              <a:t>121%</a:t>
            </a:r>
            <a:endParaRPr sz="4800" b="1" dirty="0">
              <a:solidFill>
                <a:schemeClr val="bg1">
                  <a:lumMod val="65000"/>
                </a:schemeClr>
              </a:solidFill>
              <a:latin typeface="+mj-lt"/>
              <a:sym typeface="Source Sans Pro"/>
            </a:endParaRPr>
          </a:p>
        </p:txBody>
      </p:sp>
      <p:sp>
        <p:nvSpPr>
          <p:cNvPr id="20" name="40%">
            <a:extLst>
              <a:ext uri="{FF2B5EF4-FFF2-40B4-BE49-F238E27FC236}">
                <a16:creationId xmlns:a16="http://schemas.microsoft.com/office/drawing/2014/main" id="{4E79D7BD-33EB-4984-B105-D509DB72E297}"/>
              </a:ext>
            </a:extLst>
          </p:cNvPr>
          <p:cNvSpPr/>
          <p:nvPr/>
        </p:nvSpPr>
        <p:spPr>
          <a:xfrm>
            <a:off x="721995" y="4719296"/>
            <a:ext cx="3731895" cy="150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6" tIns="48766" rIns="48766" bIns="48766" anchor="b"/>
          <a:lstStyle>
            <a:lvl1pPr defTabSz="821531">
              <a:lnSpc>
                <a:spcPts val="13000"/>
              </a:lnSpc>
              <a:defRPr sz="16000"/>
            </a:lvl1pPr>
          </a:lstStyle>
          <a:p>
            <a:pPr algn="r">
              <a:lnSpc>
                <a:spcPct val="70000"/>
              </a:lnSpc>
            </a:pPr>
            <a:r>
              <a:rPr lang="en-US" sz="11500" b="1" dirty="0">
                <a:solidFill>
                  <a:srgbClr val="000000">
                    <a:alpha val="10000"/>
                  </a:srgbClr>
                </a:solidFill>
                <a:latin typeface="+mj-lt"/>
                <a:ea typeface="+mj-ea"/>
                <a:cs typeface="Arial" panose="020B0604020202020204" pitchFamily="34" charset="0"/>
                <a:sym typeface="Source Sans Pro"/>
              </a:rPr>
              <a:t>ROI</a:t>
            </a:r>
            <a:endParaRPr sz="11500" b="1" dirty="0">
              <a:solidFill>
                <a:srgbClr val="000000">
                  <a:alpha val="10000"/>
                </a:srgbClr>
              </a:solidFill>
              <a:latin typeface="+mj-lt"/>
              <a:ea typeface="+mj-ea"/>
              <a:cs typeface="Arial" panose="020B0604020202020204" pitchFamily="34" charset="0"/>
              <a:sym typeface="Source Sans Pro"/>
            </a:endParaRPr>
          </a:p>
        </p:txBody>
      </p:sp>
      <p:sp>
        <p:nvSpPr>
          <p:cNvPr id="23" name="40%">
            <a:extLst>
              <a:ext uri="{FF2B5EF4-FFF2-40B4-BE49-F238E27FC236}">
                <a16:creationId xmlns:a16="http://schemas.microsoft.com/office/drawing/2014/main" id="{07EA2A24-DB27-4079-8580-99CAB05147C5}"/>
              </a:ext>
            </a:extLst>
          </p:cNvPr>
          <p:cNvSpPr/>
          <p:nvPr/>
        </p:nvSpPr>
        <p:spPr>
          <a:xfrm>
            <a:off x="646005" y="5029198"/>
            <a:ext cx="4590840" cy="885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8766" tIns="48766" rIns="48766" bIns="48766" anchor="b"/>
          <a:lstStyle>
            <a:lvl1pPr defTabSz="821531">
              <a:lnSpc>
                <a:spcPts val="13000"/>
              </a:lnSpc>
              <a:defRPr sz="16000"/>
            </a:lvl1pPr>
          </a:lstStyle>
          <a:p>
            <a:pPr>
              <a:lnSpc>
                <a:spcPct val="70000"/>
              </a:lnSpc>
            </a:pPr>
            <a:endParaRPr sz="4800" b="1" dirty="0">
              <a:solidFill>
                <a:schemeClr val="bg1">
                  <a:lumMod val="65000"/>
                </a:schemeClr>
              </a:solidFill>
              <a:latin typeface="+mj-lt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1488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9499-DA22-4DCB-B9F3-1B9DF5C54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62" y="1528929"/>
            <a:ext cx="9144000" cy="1235074"/>
          </a:xfrm>
        </p:spPr>
        <p:txBody>
          <a:bodyPr/>
          <a:lstStyle/>
          <a:p>
            <a:pPr algn="l"/>
            <a:r>
              <a:rPr lang="ru-RU" b="1" dirty="0"/>
              <a:t>СПАСИБО!</a:t>
            </a:r>
            <a:endParaRPr lang="id-ID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A86CF-CC0D-4BAA-8E7B-23969FC2B24F}"/>
              </a:ext>
            </a:extLst>
          </p:cNvPr>
          <p:cNvSpPr/>
          <p:nvPr/>
        </p:nvSpPr>
        <p:spPr>
          <a:xfrm>
            <a:off x="784747" y="1447966"/>
            <a:ext cx="1296537" cy="80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8" name="Freeform 84">
            <a:extLst>
              <a:ext uri="{FF2B5EF4-FFF2-40B4-BE49-F238E27FC236}">
                <a16:creationId xmlns:a16="http://schemas.microsoft.com/office/drawing/2014/main" id="{E17B0F99-FF0B-4FA8-9D8C-5EAE2FB3CB64}"/>
              </a:ext>
            </a:extLst>
          </p:cNvPr>
          <p:cNvSpPr>
            <a:spLocks noEditPoints="1"/>
          </p:cNvSpPr>
          <p:nvPr/>
        </p:nvSpPr>
        <p:spPr bwMode="auto">
          <a:xfrm>
            <a:off x="952003" y="3763195"/>
            <a:ext cx="481012" cy="315913"/>
          </a:xfrm>
          <a:custGeom>
            <a:avLst/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39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39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close/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6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39" y="45"/>
                  <a:pt x="39" y="45"/>
                  <a:pt x="39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1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cubicBezTo>
                  <a:pt x="120" y="68"/>
                  <a:pt x="120" y="68"/>
                  <a:pt x="120" y="68"/>
                </a:cubicBez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7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39" y="40"/>
                  <a:pt x="39" y="40"/>
                  <a:pt x="39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6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0C6CBBD-F358-4D77-A755-98B41D84AE7C}"/>
              </a:ext>
            </a:extLst>
          </p:cNvPr>
          <p:cNvSpPr/>
          <p:nvPr/>
        </p:nvSpPr>
        <p:spPr>
          <a:xfrm>
            <a:off x="912044" y="4205758"/>
            <a:ext cx="25804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d-ID" sz="1400" dirty="0"/>
          </a:p>
          <a:p>
            <a:r>
              <a:rPr lang="ru-RU" sz="1400" b="1" dirty="0" smtClean="0"/>
              <a:t>Казанцев Александр</a:t>
            </a:r>
            <a:endParaRPr lang="id-ID" sz="1400" dirty="0"/>
          </a:p>
          <a:p>
            <a:endParaRPr lang="id-ID" sz="1400" dirty="0"/>
          </a:p>
          <a:p>
            <a:r>
              <a:rPr lang="en-US" sz="1400" dirty="0" smtClean="0"/>
              <a:t>Clubnikaonline.com</a:t>
            </a:r>
            <a:endParaRPr lang="id-ID" sz="1400" dirty="0"/>
          </a:p>
          <a:p>
            <a:r>
              <a:rPr lang="ru-RU" sz="1400" dirty="0"/>
              <a:t>Т</a:t>
            </a:r>
            <a:r>
              <a:rPr lang="id-ID" sz="1400" dirty="0"/>
              <a:t>: +</a:t>
            </a:r>
            <a:r>
              <a:rPr lang="ru-RU" sz="1400" dirty="0" smtClean="0"/>
              <a:t>7-999-497-89-86</a:t>
            </a:r>
            <a:endParaRPr lang="id-ID" sz="1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963A036-5F12-48A7-A354-272A0C38610B}"/>
              </a:ext>
            </a:extLst>
          </p:cNvPr>
          <p:cNvSpPr txBox="1"/>
          <p:nvPr/>
        </p:nvSpPr>
        <p:spPr>
          <a:xfrm>
            <a:off x="1433015" y="3763195"/>
            <a:ext cx="2177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+mj-lt"/>
              </a:rPr>
              <a:t>Свяжитесь с нами</a:t>
            </a:r>
            <a:r>
              <a:rPr lang="id-ID" sz="1600" dirty="0">
                <a:latin typeface="+mj-lt"/>
              </a:rPr>
              <a:t>: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B1E0E07-CC89-4C86-BEF8-204034FB1F46}"/>
              </a:ext>
            </a:extLst>
          </p:cNvPr>
          <p:cNvSpPr/>
          <p:nvPr/>
        </p:nvSpPr>
        <p:spPr>
          <a:xfrm>
            <a:off x="3888099" y="3511554"/>
            <a:ext cx="1386000" cy="13867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F7AF84E-8CD0-4CFC-9801-399DDD9E7FB7}"/>
              </a:ext>
            </a:extLst>
          </p:cNvPr>
          <p:cNvGrpSpPr/>
          <p:nvPr/>
        </p:nvGrpSpPr>
        <p:grpSpPr>
          <a:xfrm>
            <a:off x="4236837" y="3859505"/>
            <a:ext cx="688525" cy="690798"/>
            <a:chOff x="5160963" y="1941513"/>
            <a:chExt cx="481012" cy="482600"/>
          </a:xfrm>
          <a:solidFill>
            <a:schemeClr val="bg2"/>
          </a:solidFill>
        </p:grpSpPr>
        <p:sp>
          <p:nvSpPr>
            <p:cNvPr id="67" name="Freeform 82">
              <a:extLst>
                <a:ext uri="{FF2B5EF4-FFF2-40B4-BE49-F238E27FC236}">
                  <a16:creationId xmlns:a16="http://schemas.microsoft.com/office/drawing/2014/main" id="{0ECF32B5-6CFD-4F3F-88DF-05E8FF7F91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0963" y="1941513"/>
              <a:ext cx="481012" cy="482600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83">
              <a:extLst>
                <a:ext uri="{FF2B5EF4-FFF2-40B4-BE49-F238E27FC236}">
                  <a16:creationId xmlns:a16="http://schemas.microsoft.com/office/drawing/2014/main" id="{1224107E-C57C-4F27-A80C-7661FEEE1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07000" y="2333626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163789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5CB8-2BBD-4D24-BED7-45AB5759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ОБЗОР ПРОЕКТА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8933" y="2044932"/>
            <a:ext cx="11903067" cy="4196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Идея выращивать клубнику круглый год на продажу появилась в Сентябре 2017 года.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Однако мы понимали, что если клубнику делать, то делать хорошую, чтобы обеспечить гарантию спроса.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Было решено вырастить клубнику зимой в домашних условиях с использованием искусственного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Освещения и специального раствора. Первые попытки вырастить клубнику из семечек провалились.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Мы решили потратиться на хорошее освещение и автоматизировать систему полива.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Следующая попытка с земляникой дала положительный результат.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Была изучена природа появления сахара в ягодах и нам стало понятно почему у многих </a:t>
            </a:r>
            <a:r>
              <a:rPr lang="ru-RU" dirty="0"/>
              <a:t>ф</a:t>
            </a:r>
            <a:r>
              <a:rPr lang="ru-RU" dirty="0" smtClean="0"/>
              <a:t>ермеров которые </a:t>
            </a:r>
          </a:p>
          <a:p>
            <a:pPr>
              <a:lnSpc>
                <a:spcPct val="150000"/>
              </a:lnSpc>
            </a:pPr>
            <a:r>
              <a:rPr lang="ru-RU" dirty="0"/>
              <a:t>п</a:t>
            </a:r>
            <a:r>
              <a:rPr lang="ru-RU" dirty="0" smtClean="0"/>
              <a:t>ользуются гидропоникой безвкусная ягода.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После изучения технологии, анализа российского и мирового рынка, мы решили что сейчас самое время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Запускать продукт масштабно не имея конкурентов.</a:t>
            </a:r>
          </a:p>
        </p:txBody>
      </p:sp>
    </p:spTree>
    <p:extLst>
      <p:ext uri="{BB962C8B-B14F-4D97-AF65-F5344CB8AC3E}">
        <p14:creationId xmlns:p14="http://schemas.microsoft.com/office/powerpoint/2010/main" val="9824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9499-DA22-4DCB-B9F3-1B9DF5C54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62" y="1528928"/>
            <a:ext cx="10598738" cy="2938297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ДОПОЛНИТЕЛЬНЫЕ СЛАЙДЫ…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4237542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title"/>
          </p:nvPr>
        </p:nvSpPr>
        <p:spPr>
          <a:xfrm>
            <a:off x="2893111" y="197167"/>
            <a:ext cx="8565600" cy="94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ru" dirty="0" smtClean="0">
                <a:solidFill>
                  <a:srgbClr val="FF0000"/>
                </a:solidFill>
              </a:rPr>
              <a:t>Изучили конкурентов</a:t>
            </a:r>
            <a:br>
              <a:rPr lang="ru" dirty="0" smtClean="0">
                <a:solidFill>
                  <a:srgbClr val="FF0000"/>
                </a:solidFill>
              </a:rPr>
            </a:br>
            <a:endParaRPr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19" y="1137167"/>
            <a:ext cx="2910051" cy="5177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9" y="1137167"/>
            <a:ext cx="2910051" cy="51776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19" y="1137167"/>
            <a:ext cx="2910051" cy="5177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70" y="1137167"/>
            <a:ext cx="2994409" cy="53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9562"/>
      </p:ext>
    </p:extLst>
  </p:cSld>
  <p:clrMapOvr>
    <a:masterClrMapping/>
  </p:clrMapOvr>
  <p:transition spd="slow" advTm="22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5" y="150541"/>
            <a:ext cx="11924371" cy="6707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4332" y="4653776"/>
            <a:ext cx="516615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67" b="1" dirty="0">
                <a:solidFill>
                  <a:srgbClr val="FF0000"/>
                </a:solidFill>
              </a:rPr>
              <a:t>Клубнику привозят из Египта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6765071" y="3177169"/>
            <a:ext cx="1174596" cy="3912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855941432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1997"/>
            <a:ext cx="12028449" cy="6766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766" y="5620215"/>
            <a:ext cx="221964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267" b="1" dirty="0">
                <a:solidFill>
                  <a:srgbClr val="FF0000"/>
                </a:solidFill>
              </a:rPr>
              <a:t>Йемена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839415" y="3717074"/>
            <a:ext cx="1620644" cy="43118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754659715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92" y="217450"/>
            <a:ext cx="11805424" cy="6640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1425" y="5531005"/>
            <a:ext cx="192565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733" b="1" dirty="0">
                <a:solidFill>
                  <a:srgbClr val="FF0000"/>
                </a:solidFill>
              </a:rPr>
              <a:t>Ливана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лево 6"/>
          <p:cNvSpPr/>
          <p:nvPr/>
        </p:nvSpPr>
        <p:spPr>
          <a:xfrm>
            <a:off x="6839415" y="3850889"/>
            <a:ext cx="1338147" cy="35683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384294460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преимущества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1888808"/>
            <a:ext cx="1054788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Клубника во всём мире является редкой ягодой. Основной объём производства приходится на </a:t>
            </a:r>
          </a:p>
          <a:p>
            <a:r>
              <a:rPr lang="ru-RU" dirty="0" smtClean="0"/>
              <a:t>фермерские хозяйства, которые выращивают клубнику в открытом грунте.</a:t>
            </a:r>
          </a:p>
          <a:p>
            <a:r>
              <a:rPr lang="ru-RU" dirty="0" smtClean="0"/>
              <a:t>Преимущество тепличного хозяйства перед открытым грунтом в том, что ягода защищена от </a:t>
            </a:r>
          </a:p>
          <a:p>
            <a:r>
              <a:rPr lang="ru-RU" dirty="0"/>
              <a:t>н</a:t>
            </a:r>
            <a:r>
              <a:rPr lang="ru-RU" dirty="0" smtClean="0"/>
              <a:t>еблагоприятных  погодных условий. </a:t>
            </a:r>
          </a:p>
          <a:p>
            <a:r>
              <a:rPr lang="ru-RU" dirty="0" smtClean="0"/>
              <a:t>Второе преимущество не надо выращивать большой объём ягод в одном месте и потом </a:t>
            </a:r>
          </a:p>
          <a:p>
            <a:r>
              <a:rPr lang="ru-RU" dirty="0"/>
              <a:t>и</a:t>
            </a:r>
            <a:r>
              <a:rPr lang="ru-RU" dirty="0" smtClean="0"/>
              <a:t>меть проблему с перевозкой и сбытом клубники.</a:t>
            </a:r>
          </a:p>
          <a:p>
            <a:r>
              <a:rPr lang="ru-RU" dirty="0" smtClean="0"/>
              <a:t>Дефицит клубники позволяет при низкой урожайности регулировать цену на клубнику в </a:t>
            </a:r>
          </a:p>
          <a:p>
            <a:r>
              <a:rPr lang="ru-RU" dirty="0"/>
              <a:t>с</a:t>
            </a:r>
            <a:r>
              <a:rPr lang="ru-RU" dirty="0" smtClean="0"/>
              <a:t>торону удорожания. Например в 2018 году по всему миру был спад урожайности из-за плохих </a:t>
            </a:r>
          </a:p>
          <a:p>
            <a:r>
              <a:rPr lang="ru-RU" dirty="0"/>
              <a:t>п</a:t>
            </a:r>
            <a:r>
              <a:rPr lang="ru-RU" dirty="0" smtClean="0"/>
              <a:t>огодных условий в Италии цена на клубнику достигала 10 Евро за килограмм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83" y="4474131"/>
            <a:ext cx="10704733" cy="13132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183" y="5800608"/>
            <a:ext cx="354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Источник: </a:t>
            </a:r>
            <a:r>
              <a:rPr lang="en-US" dirty="0"/>
              <a:t>www.freshplaza.com.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012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5CB8-2BBD-4D24-BED7-45AB5759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682" y="-222336"/>
            <a:ext cx="10515600" cy="1325563"/>
          </a:xfrm>
        </p:spPr>
        <p:txBody>
          <a:bodyPr/>
          <a:lstStyle/>
          <a:p>
            <a:r>
              <a:rPr lang="ru-RU" dirty="0"/>
              <a:t>ОБЪЕМ РЫНКА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395" y="819595"/>
            <a:ext cx="113333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 каждого россиянина приходится около 1,4 кг свежей земляники отечественного производства в год, </a:t>
            </a:r>
          </a:p>
          <a:p>
            <a:r>
              <a:rPr lang="ru-RU" dirty="0" smtClean="0"/>
              <a:t>причем </a:t>
            </a:r>
            <a:r>
              <a:rPr lang="ru-RU" dirty="0"/>
              <a:t>более 90% ягод выращивается в личных хозяйствах населения,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чем и заключается парадокс российского земляничного рынка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5" y="1742925"/>
            <a:ext cx="3598718" cy="5019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3588" y="1944576"/>
            <a:ext cx="739369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рисунке о</a:t>
            </a:r>
            <a:r>
              <a:rPr lang="ru-RU" dirty="0" smtClean="0"/>
              <a:t>бъём </a:t>
            </a:r>
            <a:r>
              <a:rPr lang="ru-RU" dirty="0" smtClean="0"/>
              <a:t>производства клубники в мире, который </a:t>
            </a:r>
            <a:endParaRPr lang="ru-RU" dirty="0" smtClean="0"/>
          </a:p>
          <a:p>
            <a:r>
              <a:rPr lang="ru-RU" dirty="0" smtClean="0"/>
              <a:t>показывает где </a:t>
            </a:r>
            <a:r>
              <a:rPr lang="ru-RU" dirty="0" smtClean="0"/>
              <a:t>находится </a:t>
            </a:r>
            <a:r>
              <a:rPr lang="ru-RU" dirty="0" smtClean="0"/>
              <a:t>Россия</a:t>
            </a:r>
          </a:p>
          <a:p>
            <a:endParaRPr lang="ru-RU" dirty="0" smtClean="0"/>
          </a:p>
          <a:p>
            <a:r>
              <a:rPr lang="ru-RU" dirty="0"/>
              <a:t>Вследствие дефицита отечественной продукции на рынке, Россия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большом объеме импортирует ягоды. В 2017 г </a:t>
            </a:r>
            <a:r>
              <a:rPr lang="ru-RU" dirty="0" smtClean="0"/>
              <a:t>зарубежные</a:t>
            </a:r>
          </a:p>
          <a:p>
            <a:r>
              <a:rPr lang="ru-RU" dirty="0" smtClean="0"/>
              <a:t> </a:t>
            </a:r>
            <a:r>
              <a:rPr lang="ru-RU" dirty="0"/>
              <a:t>поставки составили 507 </a:t>
            </a:r>
            <a:r>
              <a:rPr lang="ru-RU" dirty="0" smtClean="0"/>
              <a:t>тысяч тонн</a:t>
            </a:r>
          </a:p>
          <a:p>
            <a:endParaRPr lang="ru-RU" dirty="0" smtClean="0"/>
          </a:p>
          <a:p>
            <a:r>
              <a:rPr lang="ru-RU" dirty="0"/>
              <a:t>По прогнозам </a:t>
            </a:r>
            <a:r>
              <a:rPr lang="ru-RU" dirty="0" err="1"/>
              <a:t>BusinesStat</a:t>
            </a:r>
            <a:r>
              <a:rPr lang="ru-RU" dirty="0"/>
              <a:t>, в 2022 г зарубежные поставки ягод </a:t>
            </a:r>
            <a:r>
              <a:rPr lang="ru-RU" dirty="0" smtClean="0"/>
              <a:t>на</a:t>
            </a:r>
          </a:p>
          <a:p>
            <a:r>
              <a:rPr lang="ru-RU" dirty="0" smtClean="0"/>
              <a:t> </a:t>
            </a:r>
            <a:r>
              <a:rPr lang="ru-RU" dirty="0"/>
              <a:t>российский рынок составят 500,2 </a:t>
            </a:r>
            <a:r>
              <a:rPr lang="ru-RU" dirty="0" smtClean="0"/>
              <a:t>тысяч тонн, </a:t>
            </a:r>
            <a:r>
              <a:rPr lang="ru-RU" dirty="0"/>
              <a:t>а валовой </a:t>
            </a:r>
            <a:r>
              <a:rPr lang="ru-RU" dirty="0" smtClean="0"/>
              <a:t>сбор</a:t>
            </a:r>
          </a:p>
          <a:p>
            <a:r>
              <a:rPr lang="ru-RU" dirty="0" smtClean="0"/>
              <a:t> </a:t>
            </a:r>
            <a:r>
              <a:rPr lang="ru-RU" dirty="0"/>
              <a:t>достигнет 1,74 млн т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468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5CB8-2BBD-4D24-BED7-45AB5759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020" y="563245"/>
            <a:ext cx="10515600" cy="1325563"/>
          </a:xfrm>
        </p:spPr>
        <p:txBody>
          <a:bodyPr/>
          <a:lstStyle/>
          <a:p>
            <a:r>
              <a:rPr lang="ru-RU" dirty="0" smtClean="0"/>
              <a:t>Как используется клубника</a:t>
            </a:r>
            <a:endParaRPr lang="en-US" dirty="0"/>
          </a:p>
        </p:txBody>
      </p:sp>
      <p:sp>
        <p:nvSpPr>
          <p:cNvPr id="18" name="Quadrat">
            <a:extLst>
              <a:ext uri="{FF2B5EF4-FFF2-40B4-BE49-F238E27FC236}">
                <a16:creationId xmlns:a16="http://schemas.microsoft.com/office/drawing/2014/main" id="{8A47A591-5087-4C2C-86FA-95441F75F837}"/>
              </a:ext>
            </a:extLst>
          </p:cNvPr>
          <p:cNvSpPr/>
          <p:nvPr/>
        </p:nvSpPr>
        <p:spPr>
          <a:xfrm>
            <a:off x="706642" y="2211184"/>
            <a:ext cx="1883812" cy="264462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arketing">
            <a:extLst>
              <a:ext uri="{FF2B5EF4-FFF2-40B4-BE49-F238E27FC236}">
                <a16:creationId xmlns:a16="http://schemas.microsoft.com/office/drawing/2014/main" id="{5B631C11-B7A2-4068-8E51-1B28574E2BBE}"/>
              </a:ext>
            </a:extLst>
          </p:cNvPr>
          <p:cNvSpPr txBox="1"/>
          <p:nvPr/>
        </p:nvSpPr>
        <p:spPr>
          <a:xfrm>
            <a:off x="695904" y="2897389"/>
            <a:ext cx="1883812" cy="7394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 anchor="b">
            <a:spAutoFit/>
          </a:bodyPr>
          <a:lstStyle>
            <a:lvl1pPr algn="ctr">
              <a:lnSpc>
                <a:spcPts val="6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Лакомство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orem ipsum dolor sit amet, consectetuer adipiscing elit, sed diam nonummy nibh aliquam erat volutpat. Ut wisi enim ad.">
            <a:extLst>
              <a:ext uri="{FF2B5EF4-FFF2-40B4-BE49-F238E27FC236}">
                <a16:creationId xmlns:a16="http://schemas.microsoft.com/office/drawing/2014/main" id="{FED79E6F-08C6-40AC-9FC0-F76D2937516E}"/>
              </a:ext>
            </a:extLst>
          </p:cNvPr>
          <p:cNvSpPr txBox="1"/>
          <p:nvPr/>
        </p:nvSpPr>
        <p:spPr>
          <a:xfrm>
            <a:off x="813654" y="3932679"/>
            <a:ext cx="1637447" cy="577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 anchor="b">
            <a:spAutoFit/>
          </a:bodyPr>
          <a:lstStyle>
            <a:lvl1pPr algn="ctr" defTabSz="821531">
              <a:lnSpc>
                <a:spcPts val="31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Деликатес для украшения любого стола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Quadrat">
            <a:extLst>
              <a:ext uri="{FF2B5EF4-FFF2-40B4-BE49-F238E27FC236}">
                <a16:creationId xmlns:a16="http://schemas.microsoft.com/office/drawing/2014/main" id="{E4E6E1B3-61D9-4945-9AC6-BEFB66F9BBB7}"/>
              </a:ext>
            </a:extLst>
          </p:cNvPr>
          <p:cNvSpPr/>
          <p:nvPr/>
        </p:nvSpPr>
        <p:spPr>
          <a:xfrm>
            <a:off x="2894869" y="2211184"/>
            <a:ext cx="1883812" cy="264462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Design">
            <a:extLst>
              <a:ext uri="{FF2B5EF4-FFF2-40B4-BE49-F238E27FC236}">
                <a16:creationId xmlns:a16="http://schemas.microsoft.com/office/drawing/2014/main" id="{32289646-5526-46BD-8345-DFA694198845}"/>
              </a:ext>
            </a:extLst>
          </p:cNvPr>
          <p:cNvSpPr txBox="1"/>
          <p:nvPr/>
        </p:nvSpPr>
        <p:spPr>
          <a:xfrm>
            <a:off x="2825270" y="2027026"/>
            <a:ext cx="2023011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b">
            <a:spAutoFit/>
          </a:bodyPr>
          <a:lstStyle>
            <a:lvl1pPr algn="ctr">
              <a:lnSpc>
                <a:spcPts val="6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Рестораны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кафе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Quadrat">
            <a:extLst>
              <a:ext uri="{FF2B5EF4-FFF2-40B4-BE49-F238E27FC236}">
                <a16:creationId xmlns:a16="http://schemas.microsoft.com/office/drawing/2014/main" id="{488C7E3A-8A4A-4073-90F3-884B6DE55C19}"/>
              </a:ext>
            </a:extLst>
          </p:cNvPr>
          <p:cNvSpPr/>
          <p:nvPr/>
        </p:nvSpPr>
        <p:spPr>
          <a:xfrm>
            <a:off x="5212899" y="2211590"/>
            <a:ext cx="1883812" cy="264462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Web Dev.">
            <a:extLst>
              <a:ext uri="{FF2B5EF4-FFF2-40B4-BE49-F238E27FC236}">
                <a16:creationId xmlns:a16="http://schemas.microsoft.com/office/drawing/2014/main" id="{F660BDCD-ECB1-4DFE-B013-B2374C2E732B}"/>
              </a:ext>
            </a:extLst>
          </p:cNvPr>
          <p:cNvSpPr txBox="1"/>
          <p:nvPr/>
        </p:nvSpPr>
        <p:spPr>
          <a:xfrm>
            <a:off x="5093835" y="2027026"/>
            <a:ext cx="2023011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b">
            <a:spAutoFit/>
          </a:bodyPr>
          <a:lstStyle>
            <a:lvl1pPr algn="ctr">
              <a:lnSpc>
                <a:spcPts val="6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Букеты и подарки</a:t>
            </a:r>
            <a:endParaRPr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Quadrat">
            <a:extLst>
              <a:ext uri="{FF2B5EF4-FFF2-40B4-BE49-F238E27FC236}">
                <a16:creationId xmlns:a16="http://schemas.microsoft.com/office/drawing/2014/main" id="{6DA23EE8-67A0-40B8-9F9A-EE4809CD1D9A}"/>
              </a:ext>
            </a:extLst>
          </p:cNvPr>
          <p:cNvSpPr/>
          <p:nvPr/>
        </p:nvSpPr>
        <p:spPr>
          <a:xfrm>
            <a:off x="7466028" y="2211590"/>
            <a:ext cx="1883812" cy="264462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Web Dev.">
            <a:extLst>
              <a:ext uri="{FF2B5EF4-FFF2-40B4-BE49-F238E27FC236}">
                <a16:creationId xmlns:a16="http://schemas.microsoft.com/office/drawing/2014/main" id="{1EE18B34-FB4D-421D-945D-3B2CBCA3F007}"/>
              </a:ext>
            </a:extLst>
          </p:cNvPr>
          <p:cNvSpPr txBox="1"/>
          <p:nvPr/>
        </p:nvSpPr>
        <p:spPr>
          <a:xfrm>
            <a:off x="7362400" y="2882736"/>
            <a:ext cx="2023011" cy="751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b">
            <a:spAutoFit/>
          </a:bodyPr>
          <a:lstStyle>
            <a:lvl1pPr algn="ctr">
              <a:lnSpc>
                <a:spcPts val="6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Косметология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Quadrat">
            <a:extLst>
              <a:ext uri="{FF2B5EF4-FFF2-40B4-BE49-F238E27FC236}">
                <a16:creationId xmlns:a16="http://schemas.microsoft.com/office/drawing/2014/main" id="{5C8D4BDC-4728-4E75-A936-52EE29A96CEA}"/>
              </a:ext>
            </a:extLst>
          </p:cNvPr>
          <p:cNvSpPr/>
          <p:nvPr/>
        </p:nvSpPr>
        <p:spPr>
          <a:xfrm>
            <a:off x="9719156" y="2211782"/>
            <a:ext cx="1883812" cy="2644620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9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Web Dev.">
            <a:extLst>
              <a:ext uri="{FF2B5EF4-FFF2-40B4-BE49-F238E27FC236}">
                <a16:creationId xmlns:a16="http://schemas.microsoft.com/office/drawing/2014/main" id="{157515E4-33FC-447E-8CAA-C61075A9C8AD}"/>
              </a:ext>
            </a:extLst>
          </p:cNvPr>
          <p:cNvSpPr txBox="1"/>
          <p:nvPr/>
        </p:nvSpPr>
        <p:spPr>
          <a:xfrm>
            <a:off x="9630964" y="2885654"/>
            <a:ext cx="2023011" cy="751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b">
            <a:spAutoFit/>
          </a:bodyPr>
          <a:lstStyle>
            <a:lvl1pPr algn="ctr">
              <a:lnSpc>
                <a:spcPts val="6000"/>
              </a:lnSpc>
              <a:defRPr sz="5600">
                <a:solidFill>
                  <a:srgbClr val="FFFFFF"/>
                </a:solidFill>
              </a:defRPr>
            </a:lvl1pPr>
          </a:lstStyle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Диетология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orem ipsum dolor sit amet, consectetuer adipiscing elit, sed diam nonummy nibh aliquam erat volutpat. Ut wisi enim ad.">
            <a:extLst>
              <a:ext uri="{FF2B5EF4-FFF2-40B4-BE49-F238E27FC236}">
                <a16:creationId xmlns:a16="http://schemas.microsoft.com/office/drawing/2014/main" id="{8E08B6F1-6585-44A8-9FC7-BF6939AFA54A}"/>
              </a:ext>
            </a:extLst>
          </p:cNvPr>
          <p:cNvSpPr txBox="1"/>
          <p:nvPr/>
        </p:nvSpPr>
        <p:spPr>
          <a:xfrm>
            <a:off x="3107796" y="3826465"/>
            <a:ext cx="1637447" cy="8194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 anchor="ctr">
            <a:spAutoFit/>
          </a:bodyPr>
          <a:lstStyle>
            <a:lvl1pPr algn="ctr" defTabSz="821531">
              <a:lnSpc>
                <a:spcPts val="31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Десерты, украшения блюд, коктейли, мороженое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Lorem ipsum dolor sit amet, consectetuer adipiscing elit, sed diam nonummy nibh aliquam erat volutpat. Ut wisi enim ad.">
            <a:extLst>
              <a:ext uri="{FF2B5EF4-FFF2-40B4-BE49-F238E27FC236}">
                <a16:creationId xmlns:a16="http://schemas.microsoft.com/office/drawing/2014/main" id="{EE17D1D7-A057-456E-93F4-161170DAE00F}"/>
              </a:ext>
            </a:extLst>
          </p:cNvPr>
          <p:cNvSpPr txBox="1"/>
          <p:nvPr/>
        </p:nvSpPr>
        <p:spPr>
          <a:xfrm>
            <a:off x="5330712" y="3533494"/>
            <a:ext cx="1637447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 anchor="b">
            <a:spAutoFit/>
          </a:bodyPr>
          <a:lstStyle>
            <a:lvl1pPr algn="ctr" defTabSz="821531">
              <a:lnSpc>
                <a:spcPts val="31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Подарочные салоны, салоны флористики. Организаторы мероприятий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Lorem ipsum dolor sit amet, consectetuer adipiscing elit, sed diam nonummy nibh aliquam erat volutpat. Ut wisi enim ad.">
            <a:extLst>
              <a:ext uri="{FF2B5EF4-FFF2-40B4-BE49-F238E27FC236}">
                <a16:creationId xmlns:a16="http://schemas.microsoft.com/office/drawing/2014/main" id="{7DEE4C2E-BB9C-4C29-8B39-AA47AB9C9FFE}"/>
              </a:ext>
            </a:extLst>
          </p:cNvPr>
          <p:cNvSpPr txBox="1"/>
          <p:nvPr/>
        </p:nvSpPr>
        <p:spPr>
          <a:xfrm>
            <a:off x="7591518" y="3962623"/>
            <a:ext cx="1637447" cy="547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 anchor="b">
            <a:spAutoFit/>
          </a:bodyPr>
          <a:lstStyle>
            <a:lvl1pPr algn="ctr" defTabSz="821531">
              <a:lnSpc>
                <a:spcPts val="31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Маски из клубники</a:t>
            </a:r>
          </a:p>
          <a:p>
            <a:pPr>
              <a:lnSpc>
                <a:spcPct val="150000"/>
              </a:lnSpc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Lorem ipsum dolor sit amet, consectetuer adipiscing elit, sed diam nonummy nibh aliquam erat volutpat. Ut wisi enim ad.">
            <a:extLst>
              <a:ext uri="{FF2B5EF4-FFF2-40B4-BE49-F238E27FC236}">
                <a16:creationId xmlns:a16="http://schemas.microsoft.com/office/drawing/2014/main" id="{5D8586C5-0C64-4770-9D99-A06437DE2E48}"/>
              </a:ext>
            </a:extLst>
          </p:cNvPr>
          <p:cNvSpPr txBox="1"/>
          <p:nvPr/>
        </p:nvSpPr>
        <p:spPr>
          <a:xfrm>
            <a:off x="9815821" y="4204997"/>
            <a:ext cx="1637447" cy="304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60" rIns="22860" anchor="b">
            <a:spAutoFit/>
          </a:bodyPr>
          <a:lstStyle>
            <a:lvl1pPr algn="ctr" defTabSz="821531">
              <a:lnSpc>
                <a:spcPts val="31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Полезное питание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Quadrat">
            <a:extLst>
              <a:ext uri="{FF2B5EF4-FFF2-40B4-BE49-F238E27FC236}">
                <a16:creationId xmlns:a16="http://schemas.microsoft.com/office/drawing/2014/main" id="{8936BDCB-025A-431E-8651-D94B221596A8}"/>
              </a:ext>
            </a:extLst>
          </p:cNvPr>
          <p:cNvSpPr/>
          <p:nvPr/>
        </p:nvSpPr>
        <p:spPr>
          <a:xfrm>
            <a:off x="695904" y="4969193"/>
            <a:ext cx="1883812" cy="6823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Quadrat">
            <a:extLst>
              <a:ext uri="{FF2B5EF4-FFF2-40B4-BE49-F238E27FC236}">
                <a16:creationId xmlns:a16="http://schemas.microsoft.com/office/drawing/2014/main" id="{683A23FC-6615-44BB-9C16-90D4B790E468}"/>
              </a:ext>
            </a:extLst>
          </p:cNvPr>
          <p:cNvSpPr/>
          <p:nvPr/>
        </p:nvSpPr>
        <p:spPr>
          <a:xfrm>
            <a:off x="2959770" y="4969193"/>
            <a:ext cx="1883812" cy="6823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Quadrat">
            <a:extLst>
              <a:ext uri="{FF2B5EF4-FFF2-40B4-BE49-F238E27FC236}">
                <a16:creationId xmlns:a16="http://schemas.microsoft.com/office/drawing/2014/main" id="{D1D9080F-F863-4F5F-8C15-1A63EB2F6C99}"/>
              </a:ext>
            </a:extLst>
          </p:cNvPr>
          <p:cNvSpPr/>
          <p:nvPr/>
        </p:nvSpPr>
        <p:spPr>
          <a:xfrm>
            <a:off x="5212899" y="4969193"/>
            <a:ext cx="1883812" cy="6823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  <a:endParaRPr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Quadrat">
            <a:extLst>
              <a:ext uri="{FF2B5EF4-FFF2-40B4-BE49-F238E27FC236}">
                <a16:creationId xmlns:a16="http://schemas.microsoft.com/office/drawing/2014/main" id="{CD7B2AD5-4C95-40C9-8FF1-9D7CAFBD6ABB}"/>
              </a:ext>
            </a:extLst>
          </p:cNvPr>
          <p:cNvSpPr/>
          <p:nvPr/>
        </p:nvSpPr>
        <p:spPr>
          <a:xfrm>
            <a:off x="7466028" y="4969193"/>
            <a:ext cx="1883812" cy="6823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Quadrat">
            <a:extLst>
              <a:ext uri="{FF2B5EF4-FFF2-40B4-BE49-F238E27FC236}">
                <a16:creationId xmlns:a16="http://schemas.microsoft.com/office/drawing/2014/main" id="{29119330-A28D-48E2-AC7B-DBDF2C0C0737}"/>
              </a:ext>
            </a:extLst>
          </p:cNvPr>
          <p:cNvSpPr/>
          <p:nvPr/>
        </p:nvSpPr>
        <p:spPr>
          <a:xfrm>
            <a:off x="9719156" y="4969193"/>
            <a:ext cx="1883812" cy="68230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  <a:ln w="12700">
            <a:miter lim="400000"/>
          </a:ln>
        </p:spPr>
        <p:txBody>
          <a:bodyPr lIns="63500" tIns="63500" rIns="63500" bIns="63500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  <a:endParaRPr sz="36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583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3FEA55-E99E-4A2A-96F2-BE622305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Где нужна </a:t>
            </a:r>
            <a:br>
              <a:rPr lang="ru-RU" dirty="0" smtClean="0"/>
            </a:br>
            <a:r>
              <a:rPr lang="ru-RU" dirty="0" smtClean="0"/>
              <a:t>клубника</a:t>
            </a:r>
            <a:endParaRPr lang="id-ID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CEC043B8-B2C9-49E1-AFE0-060BA6CEB0D4}"/>
              </a:ext>
            </a:extLst>
          </p:cNvPr>
          <p:cNvSpPr txBox="1">
            <a:spLocks/>
          </p:cNvSpPr>
          <p:nvPr/>
        </p:nvSpPr>
        <p:spPr>
          <a:xfrm>
            <a:off x="8002565" y="2404911"/>
            <a:ext cx="3706888" cy="472740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/>
              <a:t>Клубника обладает множеством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600" dirty="0" smtClean="0"/>
              <a:t>полезных свойств. Её используют сейчас как дефицитный продукт в качестве подарков и десертов, есть множество рецептов масок из клубники, которые используют женщины. </a:t>
            </a:r>
            <a:endParaRPr lang="id-ID" sz="1600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r="13306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4" b="2434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9" b="14389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" r="34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3945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E782CD16-2EAF-4BF7-AFC1-168935703937}"/>
              </a:ext>
            </a:extLst>
          </p:cNvPr>
          <p:cNvSpPr txBox="1">
            <a:spLocks/>
          </p:cNvSpPr>
          <p:nvPr/>
        </p:nvSpPr>
        <p:spPr>
          <a:xfrm>
            <a:off x="559626" y="3854263"/>
            <a:ext cx="4319896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Strawberry All Year</a:t>
            </a:r>
            <a:endParaRPr lang="id-ID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7A0A0-5023-4D05-BBF1-14257FA1E83F}"/>
              </a:ext>
            </a:extLst>
          </p:cNvPr>
          <p:cNvSpPr/>
          <p:nvPr/>
        </p:nvSpPr>
        <p:spPr>
          <a:xfrm>
            <a:off x="683147" y="3585667"/>
            <a:ext cx="1296537" cy="809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F0DA01-EFEF-43B6-9C69-F818798B28A2}"/>
              </a:ext>
            </a:extLst>
          </p:cNvPr>
          <p:cNvSpPr/>
          <p:nvPr/>
        </p:nvSpPr>
        <p:spPr>
          <a:xfrm>
            <a:off x="559626" y="5105140"/>
            <a:ext cx="383238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/>
              <a:t>Прошли опыт выращивания клубники в зимнее время. Добились результата и теперь будем выращивать клубнику для всех</a:t>
            </a:r>
            <a:endParaRPr lang="id-ID" sz="1400" dirty="0"/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9" b="21859"/>
          <a:stretch>
            <a:fillRect/>
          </a:stretch>
        </p:blipFill>
        <p:spPr/>
      </p:pic>
      <p:pic>
        <p:nvPicPr>
          <p:cNvPr id="4" name="Рисунок 3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91" b="26691"/>
          <a:stretch>
            <a:fillRect/>
          </a:stretch>
        </p:blipFill>
        <p:spPr/>
      </p:pic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r="6420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" b="2168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3" r="209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4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BC6A94-7180-43BB-9B72-B4DA35218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метрики на 1 куст клубники на 3 года</a:t>
            </a:r>
            <a:endParaRPr lang="id-ID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A24D86-1570-4EF4-AE19-0F4BF7A0FF83}"/>
              </a:ext>
            </a:extLst>
          </p:cNvPr>
          <p:cNvCxnSpPr>
            <a:cxnSpLocks/>
          </p:cNvCxnSpPr>
          <p:nvPr/>
        </p:nvCxnSpPr>
        <p:spPr>
          <a:xfrm>
            <a:off x="1072226" y="3624580"/>
            <a:ext cx="0" cy="2085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F522456-9593-48A5-BDD4-7F61D48645D6}"/>
              </a:ext>
            </a:extLst>
          </p:cNvPr>
          <p:cNvCxnSpPr>
            <a:cxnSpLocks/>
          </p:cNvCxnSpPr>
          <p:nvPr/>
        </p:nvCxnSpPr>
        <p:spPr>
          <a:xfrm>
            <a:off x="3584113" y="3624580"/>
            <a:ext cx="0" cy="2085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BC6BC92-010B-497B-9CB4-191C14DABBDE}"/>
              </a:ext>
            </a:extLst>
          </p:cNvPr>
          <p:cNvCxnSpPr>
            <a:cxnSpLocks/>
          </p:cNvCxnSpPr>
          <p:nvPr/>
        </p:nvCxnSpPr>
        <p:spPr>
          <a:xfrm>
            <a:off x="6096001" y="3624580"/>
            <a:ext cx="0" cy="2085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A4E87E-B898-47E5-8F63-90BCE8FD893D}"/>
              </a:ext>
            </a:extLst>
          </p:cNvPr>
          <p:cNvCxnSpPr>
            <a:cxnSpLocks/>
          </p:cNvCxnSpPr>
          <p:nvPr/>
        </p:nvCxnSpPr>
        <p:spPr>
          <a:xfrm>
            <a:off x="8607887" y="3624580"/>
            <a:ext cx="0" cy="2085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D92CD1-C142-4F12-BC35-55CEE61C06E4}"/>
              </a:ext>
            </a:extLst>
          </p:cNvPr>
          <p:cNvCxnSpPr>
            <a:cxnSpLocks/>
          </p:cNvCxnSpPr>
          <p:nvPr/>
        </p:nvCxnSpPr>
        <p:spPr>
          <a:xfrm>
            <a:off x="11119774" y="3624580"/>
            <a:ext cx="0" cy="20853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37CF9FC0-B656-4BFD-A27A-645088B59C91}"/>
              </a:ext>
            </a:extLst>
          </p:cNvPr>
          <p:cNvSpPr txBox="1">
            <a:spLocks/>
          </p:cNvSpPr>
          <p:nvPr/>
        </p:nvSpPr>
        <p:spPr>
          <a:xfrm>
            <a:off x="619760" y="1969136"/>
            <a:ext cx="11104870" cy="12642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600" dirty="0" smtClean="0"/>
              <a:t>Мы планируем построить за пять лет сеть теплиц как минимум в 5 </a:t>
            </a:r>
            <a:r>
              <a:rPr lang="ru-RU" sz="1600" dirty="0" smtClean="0"/>
              <a:t>регион</a:t>
            </a:r>
            <a:r>
              <a:rPr lang="ru-RU" sz="1600" dirty="0" smtClean="0"/>
              <a:t>ах- Свердловская область, Челябинская область, ХМАО, Тюменская область, Пермская область. </a:t>
            </a:r>
            <a:r>
              <a:rPr lang="ru-RU" sz="1600" dirty="0" smtClean="0"/>
              <a:t>Запустить франшизу, чтобы по нашей технологии люди в других городах могли выращивать клубнику независимо от климата. Куст клубники плодоносит 3 года</a:t>
            </a:r>
            <a:endParaRPr lang="id-ID" sz="900" dirty="0"/>
          </a:p>
        </p:txBody>
      </p:sp>
      <p:sp>
        <p:nvSpPr>
          <p:cNvPr id="24" name="Shape 82">
            <a:extLst>
              <a:ext uri="{FF2B5EF4-FFF2-40B4-BE49-F238E27FC236}">
                <a16:creationId xmlns:a16="http://schemas.microsoft.com/office/drawing/2014/main" id="{84E00652-E79D-4B84-8492-C57B101862CB}"/>
              </a:ext>
            </a:extLst>
          </p:cNvPr>
          <p:cNvSpPr/>
          <p:nvPr/>
        </p:nvSpPr>
        <p:spPr>
          <a:xfrm>
            <a:off x="1298277" y="4200592"/>
            <a:ext cx="2059785" cy="7077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990" tIns="34990" rIns="34990" bIns="34990" numCol="1" anchor="ctr">
            <a:noAutofit/>
          </a:bodyPr>
          <a:lstStyle>
            <a:lvl1pPr>
              <a:lnSpc>
                <a:spcPct val="90000"/>
              </a:lnSpc>
              <a:defRPr sz="6400">
                <a:latin typeface="TeX Gyre Adventor"/>
                <a:ea typeface="TeX Gyre Adventor"/>
                <a:cs typeface="TeX Gyre Adventor"/>
                <a:sym typeface="TeX Gyre Adventor"/>
              </a:defRPr>
            </a:lvl1pPr>
          </a:lstStyle>
          <a:p>
            <a:pPr lvl="0">
              <a:defRPr sz="1800"/>
            </a:pPr>
            <a:r>
              <a:rPr lang="ru-RU" sz="5400" b="1" dirty="0" smtClean="0">
                <a:latin typeface="+mj-lt"/>
              </a:rPr>
              <a:t>235</a:t>
            </a:r>
            <a:endParaRPr sz="5400" b="1" dirty="0">
              <a:latin typeface="+mj-lt"/>
            </a:endParaRPr>
          </a:p>
        </p:txBody>
      </p:sp>
      <p:sp>
        <p:nvSpPr>
          <p:cNvPr id="25" name="Shape 87">
            <a:extLst>
              <a:ext uri="{FF2B5EF4-FFF2-40B4-BE49-F238E27FC236}">
                <a16:creationId xmlns:a16="http://schemas.microsoft.com/office/drawing/2014/main" id="{EF5A3294-FCE2-4B55-AE35-BC52979130C2}"/>
              </a:ext>
            </a:extLst>
          </p:cNvPr>
          <p:cNvSpPr/>
          <p:nvPr/>
        </p:nvSpPr>
        <p:spPr>
          <a:xfrm>
            <a:off x="3810165" y="4200592"/>
            <a:ext cx="2059785" cy="7077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990" tIns="34990" rIns="34990" bIns="34990" numCol="1" anchor="ctr">
            <a:noAutofit/>
          </a:bodyPr>
          <a:lstStyle>
            <a:lvl1pPr>
              <a:lnSpc>
                <a:spcPct val="90000"/>
              </a:lnSpc>
              <a:defRPr sz="6400">
                <a:latin typeface="TeX Gyre Adventor"/>
                <a:ea typeface="TeX Gyre Adventor"/>
                <a:cs typeface="TeX Gyre Adventor"/>
                <a:sym typeface="TeX Gyre Adventor"/>
              </a:defRPr>
            </a:lvl1pPr>
          </a:lstStyle>
          <a:p>
            <a:pPr lvl="0">
              <a:defRPr sz="1800"/>
            </a:pPr>
            <a:r>
              <a:rPr lang="ru-RU" sz="5400" b="1" dirty="0" smtClean="0">
                <a:latin typeface="+mj-lt"/>
              </a:rPr>
              <a:t>2800</a:t>
            </a:r>
            <a:endParaRPr sz="5400" b="1" dirty="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4442FC-642D-473C-B5DB-CF0207707BC1}"/>
              </a:ext>
            </a:extLst>
          </p:cNvPr>
          <p:cNvSpPr txBox="1"/>
          <p:nvPr/>
        </p:nvSpPr>
        <p:spPr>
          <a:xfrm>
            <a:off x="1298277" y="4861102"/>
            <a:ext cx="17863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Рублей </a:t>
            </a:r>
          </a:p>
          <a:p>
            <a:r>
              <a:rPr lang="ru-RU" dirty="0" smtClean="0"/>
              <a:t>себестоимость</a:t>
            </a:r>
            <a:endParaRPr lang="id-ID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881861-29BD-4113-8635-3FDB0DD7F371}"/>
              </a:ext>
            </a:extLst>
          </p:cNvPr>
          <p:cNvSpPr txBox="1"/>
          <p:nvPr/>
        </p:nvSpPr>
        <p:spPr>
          <a:xfrm>
            <a:off x="3810165" y="4861102"/>
            <a:ext cx="152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Рублей ФОТ</a:t>
            </a:r>
            <a:endParaRPr lang="id-ID" dirty="0"/>
          </a:p>
        </p:txBody>
      </p:sp>
      <p:sp>
        <p:nvSpPr>
          <p:cNvPr id="26" name="Shape 92">
            <a:extLst>
              <a:ext uri="{FF2B5EF4-FFF2-40B4-BE49-F238E27FC236}">
                <a16:creationId xmlns:a16="http://schemas.microsoft.com/office/drawing/2014/main" id="{811ED741-131E-4AD2-8B23-20A3DBB64CA3}"/>
              </a:ext>
            </a:extLst>
          </p:cNvPr>
          <p:cNvSpPr/>
          <p:nvPr/>
        </p:nvSpPr>
        <p:spPr>
          <a:xfrm>
            <a:off x="6322052" y="4200592"/>
            <a:ext cx="2059785" cy="7077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990" tIns="34990" rIns="34990" bIns="34990" numCol="1" anchor="ctr">
            <a:noAutofit/>
          </a:bodyPr>
          <a:lstStyle>
            <a:lvl1pPr>
              <a:lnSpc>
                <a:spcPct val="90000"/>
              </a:lnSpc>
              <a:defRPr sz="6400">
                <a:latin typeface="TeX Gyre Adventor"/>
                <a:ea typeface="TeX Gyre Adventor"/>
                <a:cs typeface="TeX Gyre Adventor"/>
                <a:sym typeface="TeX Gyre Adventor"/>
              </a:defRPr>
            </a:lvl1pPr>
          </a:lstStyle>
          <a:p>
            <a:pPr lvl="0">
              <a:defRPr sz="1800"/>
            </a:pPr>
            <a:r>
              <a:rPr lang="ru-RU" sz="5400" b="1" dirty="0" smtClean="0">
                <a:latin typeface="+mj-lt"/>
              </a:rPr>
              <a:t>300 </a:t>
            </a:r>
            <a:endParaRPr sz="5400" b="1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FFBE1B-8F82-4F3C-92F1-E5E6B82A48A8}"/>
              </a:ext>
            </a:extLst>
          </p:cNvPr>
          <p:cNvSpPr txBox="1"/>
          <p:nvPr/>
        </p:nvSpPr>
        <p:spPr>
          <a:xfrm>
            <a:off x="6322052" y="4861102"/>
            <a:ext cx="215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Рублей логистика </a:t>
            </a:r>
          </a:p>
          <a:p>
            <a:r>
              <a:rPr lang="ru-RU" dirty="0" smtClean="0"/>
              <a:t>И Маркетинг</a:t>
            </a:r>
            <a:endParaRPr lang="id-ID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DDAA77-9C22-4E3F-9355-A4ECA20A3C42}"/>
              </a:ext>
            </a:extLst>
          </p:cNvPr>
          <p:cNvSpPr txBox="1"/>
          <p:nvPr/>
        </p:nvSpPr>
        <p:spPr>
          <a:xfrm>
            <a:off x="8833938" y="4861102"/>
            <a:ext cx="110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Выручка</a:t>
            </a:r>
          </a:p>
        </p:txBody>
      </p:sp>
      <p:sp>
        <p:nvSpPr>
          <p:cNvPr id="31" name="Shape 92">
            <a:extLst>
              <a:ext uri="{FF2B5EF4-FFF2-40B4-BE49-F238E27FC236}">
                <a16:creationId xmlns:a16="http://schemas.microsoft.com/office/drawing/2014/main" id="{12485E77-B575-4369-AC6C-0734247D7FC5}"/>
              </a:ext>
            </a:extLst>
          </p:cNvPr>
          <p:cNvSpPr/>
          <p:nvPr/>
        </p:nvSpPr>
        <p:spPr>
          <a:xfrm>
            <a:off x="8833938" y="4200592"/>
            <a:ext cx="2059785" cy="7077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990" tIns="34990" rIns="34990" bIns="34990" numCol="1" anchor="ctr">
            <a:noAutofit/>
          </a:bodyPr>
          <a:lstStyle>
            <a:lvl1pPr>
              <a:lnSpc>
                <a:spcPct val="90000"/>
              </a:lnSpc>
              <a:defRPr sz="6400">
                <a:latin typeface="TeX Gyre Adventor"/>
                <a:ea typeface="TeX Gyre Adventor"/>
                <a:cs typeface="TeX Gyre Adventor"/>
                <a:sym typeface="TeX Gyre Adventor"/>
              </a:defRPr>
            </a:lvl1pPr>
          </a:lstStyle>
          <a:p>
            <a:pPr lvl="0">
              <a:defRPr sz="1800"/>
            </a:pPr>
            <a:r>
              <a:rPr lang="ru-RU" sz="5400" b="1" dirty="0" smtClean="0">
                <a:latin typeface="+mj-lt"/>
              </a:rPr>
              <a:t>5400</a:t>
            </a:r>
            <a:endParaRPr sz="54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814" y="5937110"/>
            <a:ext cx="10966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Итого прибыли 2065 рублей за три года или 688 рублей в год с 1 куста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6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etwork Geometrics">
      <a:dk1>
        <a:srgbClr val="3F3F3F"/>
      </a:dk1>
      <a:lt1>
        <a:srgbClr val="FFFFFF"/>
      </a:lt1>
      <a:dk2>
        <a:srgbClr val="313C41"/>
      </a:dk2>
      <a:lt2>
        <a:srgbClr val="FFFFFF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Sample">
      <a:majorFont>
        <a:latin typeface="Montserra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1583</Words>
  <Application>Microsoft Office PowerPoint</Application>
  <PresentationFormat>Широкоэкранный</PresentationFormat>
  <Paragraphs>271</Paragraphs>
  <Slides>34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3" baseType="lpstr">
      <vt:lpstr>Arial</vt:lpstr>
      <vt:lpstr>Calibri</vt:lpstr>
      <vt:lpstr>Esteban</vt:lpstr>
      <vt:lpstr>Lato</vt:lpstr>
      <vt:lpstr>Montserrat</vt:lpstr>
      <vt:lpstr>Poppins</vt:lpstr>
      <vt:lpstr>Source Sans Pro</vt:lpstr>
      <vt:lpstr>TeX Gyre Adventor</vt:lpstr>
      <vt:lpstr>Office Theme</vt:lpstr>
      <vt:lpstr>Strawberry All Year</vt:lpstr>
      <vt:lpstr>ОБЗОР Проекта</vt:lpstr>
      <vt:lpstr>ОБЗОР ПРОЕКТА</vt:lpstr>
      <vt:lpstr>Основные преимущества</vt:lpstr>
      <vt:lpstr>ОБЪЕМ РЫНКА</vt:lpstr>
      <vt:lpstr>Как используется клубника</vt:lpstr>
      <vt:lpstr>Где нужна  клубника</vt:lpstr>
      <vt:lpstr>Презентация PowerPoint</vt:lpstr>
      <vt:lpstr>Основные метрики на 1 куст клубники на 3 года</vt:lpstr>
      <vt:lpstr>НАШ ПРАЙС-ЛИСТ</vt:lpstr>
      <vt:lpstr>БИЗНЕС ПЛАН / МОДЕЛЬ</vt:lpstr>
      <vt:lpstr>БИЗНЕС МОДЕЛЬ</vt:lpstr>
      <vt:lpstr>Ценностные предложения</vt:lpstr>
      <vt:lpstr>Каналы сбыта</vt:lpstr>
      <vt:lpstr>Взаимоотношения с клиентами</vt:lpstr>
      <vt:lpstr>Ключевые ресурсы</vt:lpstr>
      <vt:lpstr>Ключевые партнёры</vt:lpstr>
      <vt:lpstr>Презентация PowerPoint</vt:lpstr>
      <vt:lpstr>Команда создателей</vt:lpstr>
      <vt:lpstr>Экспертный совет</vt:lpstr>
      <vt:lpstr>Презентация PowerPoint</vt:lpstr>
      <vt:lpstr>Планируемые затраты на 1 куст на 3 года</vt:lpstr>
      <vt:lpstr>Планируемые доходы на 1 куст за 3 года</vt:lpstr>
      <vt:lpstr>Планируемая  прибыль на 1 куст за 3 года</vt:lpstr>
      <vt:lpstr>Планируемая  прибыль на 1 куст за 3 года</vt:lpstr>
      <vt:lpstr>Инвестиции на создание 1 теплицы с ресурсом 2500 кустов 2 млн. рублей</vt:lpstr>
      <vt:lpstr>ФИНАНСОВАЯ МОДЕЛЬ</vt:lpstr>
      <vt:lpstr>ОКУПАЕМОСТЬ ПРОЕКТА</vt:lpstr>
      <vt:lpstr>СПАСИБО!</vt:lpstr>
      <vt:lpstr>ДОПОЛНИТЕЛЬНЫЕ СЛАЙДЫ…</vt:lpstr>
      <vt:lpstr>Изучили конкурентов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BRIEF</dc:title>
  <dc:creator>RejekiLancar</dc:creator>
  <cp:lastModifiedBy>Good4</cp:lastModifiedBy>
  <cp:revision>119</cp:revision>
  <dcterms:created xsi:type="dcterms:W3CDTF">2017-11-09T04:27:18Z</dcterms:created>
  <dcterms:modified xsi:type="dcterms:W3CDTF">2018-09-27T07:44:07Z</dcterms:modified>
</cp:coreProperties>
</file>