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4" r:id="rId2"/>
    <p:sldId id="265" r:id="rId3"/>
    <p:sldId id="256" r:id="rId4"/>
    <p:sldId id="269" r:id="rId5"/>
    <p:sldId id="274" r:id="rId6"/>
    <p:sldId id="273" r:id="rId7"/>
    <p:sldId id="272" r:id="rId8"/>
    <p:sldId id="271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5E3"/>
    <a:srgbClr val="C0C0C0"/>
    <a:srgbClr val="53B1D7"/>
    <a:srgbClr val="FF66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84" y="-112"/>
      </p:cViewPr>
      <p:guideLst>
        <p:guide orient="horz" pos="1026"/>
        <p:guide pos="39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3A27-8092-4C95-8921-C3638F73DE9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F6125-1D06-48DA-9CB7-65D7BE567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079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3A27-8092-4C95-8921-C3638F73DE9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F6125-1D06-48DA-9CB7-65D7BE567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017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3A27-8092-4C95-8921-C3638F73DE9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F6125-1D06-48DA-9CB7-65D7BE567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454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3A27-8092-4C95-8921-C3638F73DE9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F6125-1D06-48DA-9CB7-65D7BE567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307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3A27-8092-4C95-8921-C3638F73DE9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F6125-1D06-48DA-9CB7-65D7BE567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77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3A27-8092-4C95-8921-C3638F73DE9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F6125-1D06-48DA-9CB7-65D7BE567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470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3A27-8092-4C95-8921-C3638F73DE9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F6125-1D06-48DA-9CB7-65D7BE567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01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3A27-8092-4C95-8921-C3638F73DE9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F6125-1D06-48DA-9CB7-65D7BE567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92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3A27-8092-4C95-8921-C3638F73DE9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F6125-1D06-48DA-9CB7-65D7BE567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3A27-8092-4C95-8921-C3638F73DE9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F6125-1D06-48DA-9CB7-65D7BE567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75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3A27-8092-4C95-8921-C3638F73DE9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F6125-1D06-48DA-9CB7-65D7BE567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80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5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73A27-8092-4C95-8921-C3638F73DE9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F6125-1D06-48DA-9CB7-65D7BE567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34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7.png"/><Relationship Id="rId2" Type="http://schemas.openxmlformats.org/officeDocument/2006/relationships/image" Target="../media/image13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6.png"/><Relationship Id="rId5" Type="http://schemas.openxmlformats.org/officeDocument/2006/relationships/image" Target="../media/image32.png"/><Relationship Id="rId10" Type="http://schemas.microsoft.com/office/2007/relationships/hdphoto" Target="../media/hdphoto1.wdp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605057"/>
            <a:ext cx="8352928" cy="9255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www.dohodinvest.com</a:t>
            </a:r>
            <a:endParaRPr lang="ru-RU" sz="1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ИНВЕСТИЦИИ В ВЫСОКОЛИКВИДНУЮ НЕДВИЖИМОСТЬ</a:t>
            </a:r>
            <a:endParaRPr lang="ru-RU" sz="1800" b="1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03138"/>
            <a:ext cx="179512" cy="490212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787" y="903138"/>
            <a:ext cx="176213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80" y="1268760"/>
            <a:ext cx="346040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04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6968135" cy="840029"/>
          </a:xfrm>
          <a:noFill/>
          <a:ln>
            <a:noFill/>
          </a:ln>
          <a:effectLst>
            <a:outerShdw blurRad="50800" dist="38100" dir="2700000" sx="1000" sy="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ИНВЕСТИЦИИ В НЕДВИЖИМОСТЬ - ЭТО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3908827"/>
            <a:ext cx="2448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РАБОТА С ИЗУЧЕННЫМ РЫНКОМ И ВОСТРЕБОВАННЫМИ АКТИВАМИ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1167" y="1933134"/>
            <a:ext cx="24460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ЛУЧШЕЕ ПРЕДЛОЖЕНИЕ ПО ВЛОЖЕНИЯМ С ОБЕСПЕЧЕНИЕМ И ГАРАНТИЯМИ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1941778"/>
            <a:ext cx="23458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МИНИМАЛЬНЫЕ РИСКИ И ВЫСОКАЯ ДОХОДНОСТЬ ПО ВЛОЖЕНИЯМ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8987" y="1967832"/>
            <a:ext cx="45719" cy="1254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Овал 28"/>
          <p:cNvSpPr/>
          <p:nvPr/>
        </p:nvSpPr>
        <p:spPr>
          <a:xfrm>
            <a:off x="310000" y="345399"/>
            <a:ext cx="536397" cy="504056"/>
          </a:xfrm>
          <a:prstGeom prst="ellipse">
            <a:avLst/>
          </a:prstGeom>
          <a:gradFill>
            <a:gsLst>
              <a:gs pos="27000">
                <a:schemeClr val="bg1">
                  <a:lumMod val="85000"/>
                </a:schemeClr>
              </a:gs>
              <a:gs pos="59000">
                <a:schemeClr val="bg1"/>
              </a:gs>
              <a:gs pos="70000">
                <a:schemeClr val="bg1"/>
              </a:gs>
              <a:gs pos="100000">
                <a:schemeClr val="bg1"/>
              </a:gs>
            </a:gsLst>
            <a:lin ang="3000000" scaled="0"/>
          </a:gradFill>
          <a:ln>
            <a:solidFill>
              <a:srgbClr val="E5E5E3"/>
            </a:solidFill>
          </a:ln>
          <a:effectLst>
            <a:outerShdw blurRad="127000" dist="25400" dir="2100000" sx="105000" sy="105000" algn="ctr" rotWithShape="0">
              <a:srgbClr val="000000">
                <a:alpha val="39000"/>
              </a:srgbClr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1</a:t>
            </a: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125" y="3940479"/>
            <a:ext cx="45719" cy="126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4208" y="1967832"/>
            <a:ext cx="45719" cy="115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0" y="5370711"/>
            <a:ext cx="10985500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4" y="6031309"/>
            <a:ext cx="8905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Мирослав\Desktop\1528484023_0df25ae74e13f251942104fe46b4f23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216" y="3473632"/>
            <a:ext cx="2841101" cy="188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ирослав\Desktop\Man-looking-at-buildings_iStock_Large-768x51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823" y="1615609"/>
            <a:ext cx="2787035" cy="185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ирослав\Desktop\commercial-real-estate-project-development-loan-for-investors-1-750x5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0" y="3473632"/>
            <a:ext cx="2823343" cy="188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4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5753" y="152636"/>
            <a:ext cx="5210346" cy="752431"/>
          </a:xfrm>
          <a:noFill/>
          <a:ln>
            <a:noFill/>
          </a:ln>
          <a:effectLst>
            <a:outerShdw blurRad="50800" dist="38100" dir="2700000" sx="1000" sy="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МЫ ОБЕСПЕЧИМ ВАШ ДОХОД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1" y="1885469"/>
            <a:ext cx="2415965" cy="461665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blurRad="190500" dist="228600" dir="270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СТРОИТЕЛЬСТВО КОТТЕДЖНЫХ ПОСЕЛКОВ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0016" y="3003650"/>
            <a:ext cx="2415965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ПРИОБРЕТЕНИЕ</a:t>
            </a:r>
          </a:p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 КВАРТИР В СТРОЯЩИХСЯ ДОМАХ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648" y="3095983"/>
            <a:ext cx="2446575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КУПЛЯ-ПРОДАЖА ЗЕМЕЛЬНЫХ УЧАСТКОВ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191" y="4346356"/>
            <a:ext cx="2423791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СРОЧНЫЙ ВЫКУП НЕДВИЖИМОСТИ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253" y="1885470"/>
            <a:ext cx="2446575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СТРОИТЕЛЬСТВО МАЛОЭТАЖНЫХ МНОГОКВАРТИРНЫХ ДОМОВ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649" y="4437112"/>
            <a:ext cx="2446576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ВЫКУП ЗАЛОГОВЫХ ОБЪЕКТОВ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82648" y="263699"/>
            <a:ext cx="536397" cy="504056"/>
          </a:xfrm>
          <a:prstGeom prst="ellipse">
            <a:avLst/>
          </a:prstGeom>
          <a:gradFill>
            <a:gsLst>
              <a:gs pos="27000">
                <a:schemeClr val="bg1">
                  <a:lumMod val="85000"/>
                </a:schemeClr>
              </a:gs>
              <a:gs pos="59000">
                <a:schemeClr val="bg1"/>
              </a:gs>
              <a:gs pos="70000">
                <a:schemeClr val="bg1"/>
              </a:gs>
              <a:gs pos="100000">
                <a:schemeClr val="bg1"/>
              </a:gs>
            </a:gsLst>
            <a:lin ang="3000000" scaled="0"/>
          </a:gradFill>
          <a:ln>
            <a:solidFill>
              <a:srgbClr val="E5E5E3"/>
            </a:solidFill>
          </a:ln>
          <a:effectLst>
            <a:outerShdw blurRad="127000" dist="25400" dir="2100000" sx="105000" sy="105000" algn="ctr" rotWithShape="0">
              <a:srgbClr val="000000">
                <a:alpha val="39000"/>
              </a:srgbClr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2</a:t>
            </a:r>
          </a:p>
        </p:txBody>
      </p:sp>
      <p:sp>
        <p:nvSpPr>
          <p:cNvPr id="23" name="Полилиния 22"/>
          <p:cNvSpPr/>
          <p:nvPr/>
        </p:nvSpPr>
        <p:spPr>
          <a:xfrm>
            <a:off x="1957892" y="1366221"/>
            <a:ext cx="1957892" cy="591671"/>
          </a:xfrm>
          <a:custGeom>
            <a:avLst/>
            <a:gdLst>
              <a:gd name="connsiteX0" fmla="*/ 1957892 w 1957892"/>
              <a:gd name="connsiteY0" fmla="*/ 591671 h 591671"/>
              <a:gd name="connsiteX1" fmla="*/ 1936376 w 1957892"/>
              <a:gd name="connsiteY1" fmla="*/ 527125 h 591671"/>
              <a:gd name="connsiteX2" fmla="*/ 1925619 w 1957892"/>
              <a:gd name="connsiteY2" fmla="*/ 484094 h 591671"/>
              <a:gd name="connsiteX3" fmla="*/ 1893346 w 1957892"/>
              <a:gd name="connsiteY3" fmla="*/ 451821 h 591671"/>
              <a:gd name="connsiteX4" fmla="*/ 1839557 w 1957892"/>
              <a:gd name="connsiteY4" fmla="*/ 387275 h 591671"/>
              <a:gd name="connsiteX5" fmla="*/ 1753496 w 1957892"/>
              <a:gd name="connsiteY5" fmla="*/ 301214 h 591671"/>
              <a:gd name="connsiteX6" fmla="*/ 1721223 w 1957892"/>
              <a:gd name="connsiteY6" fmla="*/ 268941 h 591671"/>
              <a:gd name="connsiteX7" fmla="*/ 1688950 w 1957892"/>
              <a:gd name="connsiteY7" fmla="*/ 258184 h 591671"/>
              <a:gd name="connsiteX8" fmla="*/ 1613647 w 1957892"/>
              <a:gd name="connsiteY8" fmla="*/ 172123 h 591671"/>
              <a:gd name="connsiteX9" fmla="*/ 1581374 w 1957892"/>
              <a:gd name="connsiteY9" fmla="*/ 161365 h 591671"/>
              <a:gd name="connsiteX10" fmla="*/ 1559859 w 1957892"/>
              <a:gd name="connsiteY10" fmla="*/ 129092 h 591671"/>
              <a:gd name="connsiteX11" fmla="*/ 1506070 w 1957892"/>
              <a:gd name="connsiteY11" fmla="*/ 86061 h 591671"/>
              <a:gd name="connsiteX12" fmla="*/ 1409252 w 1957892"/>
              <a:gd name="connsiteY12" fmla="*/ 53788 h 591671"/>
              <a:gd name="connsiteX13" fmla="*/ 1355463 w 1957892"/>
              <a:gd name="connsiteY13" fmla="*/ 32273 h 591671"/>
              <a:gd name="connsiteX14" fmla="*/ 1290917 w 1957892"/>
              <a:gd name="connsiteY14" fmla="*/ 21515 h 591671"/>
              <a:gd name="connsiteX15" fmla="*/ 978946 w 1957892"/>
              <a:gd name="connsiteY15" fmla="*/ 0 h 591671"/>
              <a:gd name="connsiteX16" fmla="*/ 516367 w 1957892"/>
              <a:gd name="connsiteY16" fmla="*/ 21515 h 591671"/>
              <a:gd name="connsiteX17" fmla="*/ 430306 w 1957892"/>
              <a:gd name="connsiteY17" fmla="*/ 53788 h 591671"/>
              <a:gd name="connsiteX18" fmla="*/ 344244 w 1957892"/>
              <a:gd name="connsiteY18" fmla="*/ 75304 h 591671"/>
              <a:gd name="connsiteX19" fmla="*/ 279699 w 1957892"/>
              <a:gd name="connsiteY19" fmla="*/ 107577 h 591671"/>
              <a:gd name="connsiteX20" fmla="*/ 236668 w 1957892"/>
              <a:gd name="connsiteY20" fmla="*/ 129092 h 591671"/>
              <a:gd name="connsiteX21" fmla="*/ 161364 w 1957892"/>
              <a:gd name="connsiteY21" fmla="*/ 150607 h 591671"/>
              <a:gd name="connsiteX22" fmla="*/ 107576 w 1957892"/>
              <a:gd name="connsiteY22" fmla="*/ 182880 h 591671"/>
              <a:gd name="connsiteX23" fmla="*/ 43030 w 1957892"/>
              <a:gd name="connsiteY23" fmla="*/ 225911 h 591671"/>
              <a:gd name="connsiteX24" fmla="*/ 0 w 1957892"/>
              <a:gd name="connsiteY24" fmla="*/ 247426 h 591671"/>
              <a:gd name="connsiteX25" fmla="*/ 43030 w 1957892"/>
              <a:gd name="connsiteY25" fmla="*/ 236668 h 591671"/>
              <a:gd name="connsiteX26" fmla="*/ 129092 w 1957892"/>
              <a:gd name="connsiteY26" fmla="*/ 225911 h 591671"/>
              <a:gd name="connsiteX27" fmla="*/ 0 w 1957892"/>
              <a:gd name="connsiteY27" fmla="*/ 247426 h 591671"/>
              <a:gd name="connsiteX28" fmla="*/ 32273 w 1957892"/>
              <a:gd name="connsiteY28" fmla="*/ 225911 h 591671"/>
              <a:gd name="connsiteX29" fmla="*/ 53788 w 1957892"/>
              <a:gd name="connsiteY29" fmla="*/ 204395 h 591671"/>
              <a:gd name="connsiteX30" fmla="*/ 96819 w 1957892"/>
              <a:gd name="connsiteY30" fmla="*/ 182880 h 591671"/>
              <a:gd name="connsiteX31" fmla="*/ 139849 w 1957892"/>
              <a:gd name="connsiteY31" fmla="*/ 139850 h 591671"/>
              <a:gd name="connsiteX32" fmla="*/ 150607 w 1957892"/>
              <a:gd name="connsiteY32" fmla="*/ 107577 h 591671"/>
              <a:gd name="connsiteX33" fmla="*/ 172122 w 1957892"/>
              <a:gd name="connsiteY33" fmla="*/ 86061 h 591671"/>
              <a:gd name="connsiteX34" fmla="*/ 182880 w 1957892"/>
              <a:gd name="connsiteY34" fmla="*/ 21515 h 59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957892" h="591671">
                <a:moveTo>
                  <a:pt x="1957892" y="591671"/>
                </a:moveTo>
                <a:cubicBezTo>
                  <a:pt x="1950720" y="570156"/>
                  <a:pt x="1942893" y="548848"/>
                  <a:pt x="1936376" y="527125"/>
                </a:cubicBezTo>
                <a:cubicBezTo>
                  <a:pt x="1932128" y="512963"/>
                  <a:pt x="1932954" y="496931"/>
                  <a:pt x="1925619" y="484094"/>
                </a:cubicBezTo>
                <a:cubicBezTo>
                  <a:pt x="1918071" y="470885"/>
                  <a:pt x="1904104" y="462579"/>
                  <a:pt x="1893346" y="451821"/>
                </a:cubicBezTo>
                <a:cubicBezTo>
                  <a:pt x="1874750" y="396035"/>
                  <a:pt x="1895088" y="436635"/>
                  <a:pt x="1839557" y="387275"/>
                </a:cubicBezTo>
                <a:lnTo>
                  <a:pt x="1753496" y="301214"/>
                </a:lnTo>
                <a:cubicBezTo>
                  <a:pt x="1742738" y="290456"/>
                  <a:pt x="1735656" y="273752"/>
                  <a:pt x="1721223" y="268941"/>
                </a:cubicBezTo>
                <a:lnTo>
                  <a:pt x="1688950" y="258184"/>
                </a:lnTo>
                <a:cubicBezTo>
                  <a:pt x="1678246" y="244804"/>
                  <a:pt x="1634440" y="185985"/>
                  <a:pt x="1613647" y="172123"/>
                </a:cubicBezTo>
                <a:cubicBezTo>
                  <a:pt x="1604212" y="165833"/>
                  <a:pt x="1592132" y="164951"/>
                  <a:pt x="1581374" y="161365"/>
                </a:cubicBezTo>
                <a:cubicBezTo>
                  <a:pt x="1574202" y="150607"/>
                  <a:pt x="1567936" y="139188"/>
                  <a:pt x="1559859" y="129092"/>
                </a:cubicBezTo>
                <a:cubicBezTo>
                  <a:pt x="1547981" y="114245"/>
                  <a:pt x="1522841" y="93049"/>
                  <a:pt x="1506070" y="86061"/>
                </a:cubicBezTo>
                <a:cubicBezTo>
                  <a:pt x="1474668" y="72977"/>
                  <a:pt x="1440837" y="66422"/>
                  <a:pt x="1409252" y="53788"/>
                </a:cubicBezTo>
                <a:cubicBezTo>
                  <a:pt x="1391322" y="46616"/>
                  <a:pt x="1374093" y="37354"/>
                  <a:pt x="1355463" y="32273"/>
                </a:cubicBezTo>
                <a:cubicBezTo>
                  <a:pt x="1334419" y="26534"/>
                  <a:pt x="1312649" y="23378"/>
                  <a:pt x="1290917" y="21515"/>
                </a:cubicBezTo>
                <a:cubicBezTo>
                  <a:pt x="1187060" y="12613"/>
                  <a:pt x="1082936" y="7172"/>
                  <a:pt x="978946" y="0"/>
                </a:cubicBezTo>
                <a:cubicBezTo>
                  <a:pt x="862052" y="3438"/>
                  <a:pt x="659519" y="-508"/>
                  <a:pt x="516367" y="21515"/>
                </a:cubicBezTo>
                <a:cubicBezTo>
                  <a:pt x="441009" y="33108"/>
                  <a:pt x="504749" y="28973"/>
                  <a:pt x="430306" y="53788"/>
                </a:cubicBezTo>
                <a:cubicBezTo>
                  <a:pt x="402253" y="63139"/>
                  <a:pt x="344244" y="75304"/>
                  <a:pt x="344244" y="75304"/>
                </a:cubicBezTo>
                <a:cubicBezTo>
                  <a:pt x="282229" y="116648"/>
                  <a:pt x="342049" y="80856"/>
                  <a:pt x="279699" y="107577"/>
                </a:cubicBezTo>
                <a:cubicBezTo>
                  <a:pt x="264959" y="113894"/>
                  <a:pt x="251408" y="122775"/>
                  <a:pt x="236668" y="129092"/>
                </a:cubicBezTo>
                <a:cubicBezTo>
                  <a:pt x="215056" y="138354"/>
                  <a:pt x="183207" y="145147"/>
                  <a:pt x="161364" y="150607"/>
                </a:cubicBezTo>
                <a:cubicBezTo>
                  <a:pt x="94364" y="217611"/>
                  <a:pt x="191360" y="127025"/>
                  <a:pt x="107576" y="182880"/>
                </a:cubicBezTo>
                <a:cubicBezTo>
                  <a:pt x="-14193" y="264058"/>
                  <a:pt x="150466" y="179867"/>
                  <a:pt x="43030" y="225911"/>
                </a:cubicBezTo>
                <a:cubicBezTo>
                  <a:pt x="28290" y="232228"/>
                  <a:pt x="0" y="231390"/>
                  <a:pt x="0" y="247426"/>
                </a:cubicBezTo>
                <a:cubicBezTo>
                  <a:pt x="0" y="262211"/>
                  <a:pt x="28446" y="239099"/>
                  <a:pt x="43030" y="236668"/>
                </a:cubicBezTo>
                <a:cubicBezTo>
                  <a:pt x="71547" y="231915"/>
                  <a:pt x="157139" y="218899"/>
                  <a:pt x="129092" y="225911"/>
                </a:cubicBezTo>
                <a:cubicBezTo>
                  <a:pt x="86770" y="236492"/>
                  <a:pt x="43031" y="240254"/>
                  <a:pt x="0" y="247426"/>
                </a:cubicBezTo>
                <a:cubicBezTo>
                  <a:pt x="10758" y="240254"/>
                  <a:pt x="22177" y="233988"/>
                  <a:pt x="32273" y="225911"/>
                </a:cubicBezTo>
                <a:cubicBezTo>
                  <a:pt x="40193" y="219575"/>
                  <a:pt x="45349" y="210021"/>
                  <a:pt x="53788" y="204395"/>
                </a:cubicBezTo>
                <a:cubicBezTo>
                  <a:pt x="67131" y="195499"/>
                  <a:pt x="82475" y="190052"/>
                  <a:pt x="96819" y="182880"/>
                </a:cubicBezTo>
                <a:cubicBezTo>
                  <a:pt x="125504" y="96821"/>
                  <a:pt x="82476" y="197221"/>
                  <a:pt x="139849" y="139850"/>
                </a:cubicBezTo>
                <a:cubicBezTo>
                  <a:pt x="147867" y="131832"/>
                  <a:pt x="144773" y="117301"/>
                  <a:pt x="150607" y="107577"/>
                </a:cubicBezTo>
                <a:cubicBezTo>
                  <a:pt x="155825" y="98880"/>
                  <a:pt x="164950" y="93233"/>
                  <a:pt x="172122" y="86061"/>
                </a:cubicBezTo>
                <a:cubicBezTo>
                  <a:pt x="183583" y="28757"/>
                  <a:pt x="182880" y="50557"/>
                  <a:pt x="182880" y="21515"/>
                </a:cubicBezTo>
              </a:path>
            </a:pathLst>
          </a:custGeom>
          <a:noFill/>
          <a:ln>
            <a:noFill/>
          </a:ln>
          <a:effectLst>
            <a:outerShdw blurRad="190500" dir="21540000" sx="99000" sy="99000" rotWithShape="0">
              <a:schemeClr val="bg1">
                <a:lumMod val="50000"/>
                <a:alpha val="4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113" name="Соединительная линия уступом 4112"/>
          <p:cNvCxnSpPr>
            <a:endCxn id="11" idx="0"/>
          </p:cNvCxnSpPr>
          <p:nvPr/>
        </p:nvCxnSpPr>
        <p:spPr>
          <a:xfrm rot="10800000">
            <a:off x="1834542" y="1885471"/>
            <a:ext cx="1945379" cy="230839"/>
          </a:xfrm>
          <a:prstGeom prst="bentConnector4">
            <a:avLst>
              <a:gd name="adj1" fmla="val 18559"/>
              <a:gd name="adj2" fmla="val 199030"/>
            </a:avLst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5" name="Соединительная линия уступом 4114"/>
          <p:cNvCxnSpPr>
            <a:stCxn id="13" idx="7"/>
            <a:endCxn id="6" idx="0"/>
          </p:cNvCxnSpPr>
          <p:nvPr/>
        </p:nvCxnSpPr>
        <p:spPr>
          <a:xfrm rot="5400000" flipH="1" flipV="1">
            <a:off x="6336945" y="1047583"/>
            <a:ext cx="333343" cy="2009116"/>
          </a:xfrm>
          <a:prstGeom prst="bentConnector3">
            <a:avLst>
              <a:gd name="adj1" fmla="val 175896"/>
            </a:avLst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7" name="Соединительная линия уступом 4126"/>
          <p:cNvCxnSpPr>
            <a:stCxn id="13" idx="2"/>
          </p:cNvCxnSpPr>
          <p:nvPr/>
        </p:nvCxnSpPr>
        <p:spPr>
          <a:xfrm rot="10800000" flipV="1">
            <a:off x="2627784" y="3082465"/>
            <a:ext cx="720080" cy="244350"/>
          </a:xfrm>
          <a:prstGeom prst="bentConnector3">
            <a:avLst>
              <a:gd name="adj1" fmla="val 51494"/>
            </a:avLst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Соединительная линия уступом 1035"/>
          <p:cNvCxnSpPr/>
          <p:nvPr/>
        </p:nvCxnSpPr>
        <p:spPr>
          <a:xfrm>
            <a:off x="5868144" y="3067269"/>
            <a:ext cx="648072" cy="259547"/>
          </a:xfrm>
          <a:prstGeom prst="bentConnector3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Соединительная линия уступом 1045"/>
          <p:cNvCxnSpPr>
            <a:stCxn id="13" idx="3"/>
            <a:endCxn id="12" idx="0"/>
          </p:cNvCxnSpPr>
          <p:nvPr/>
        </p:nvCxnSpPr>
        <p:spPr>
          <a:xfrm rot="5400000">
            <a:off x="2539947" y="3260108"/>
            <a:ext cx="490995" cy="1863013"/>
          </a:xfrm>
          <a:prstGeom prst="bentConnector3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3" name="Соединительная линия уступом 4132"/>
          <p:cNvCxnSpPr>
            <a:stCxn id="13" idx="5"/>
            <a:endCxn id="9" idx="0"/>
          </p:cNvCxnSpPr>
          <p:nvPr/>
        </p:nvCxnSpPr>
        <p:spPr>
          <a:xfrm rot="16200000" flipH="1">
            <a:off x="6305453" y="3139721"/>
            <a:ext cx="400239" cy="2013029"/>
          </a:xfrm>
          <a:prstGeom prst="bentConnector3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1088" y="5354091"/>
            <a:ext cx="10985500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3266809" y="1828847"/>
            <a:ext cx="2601335" cy="2476843"/>
            <a:chOff x="176169" y="2858369"/>
            <a:chExt cx="2601335" cy="2476843"/>
          </a:xfrm>
          <a:gradFill>
            <a:gsLst>
              <a:gs pos="2000">
                <a:schemeClr val="bg1">
                  <a:lumMod val="85000"/>
                </a:schemeClr>
              </a:gs>
              <a:gs pos="50000">
                <a:schemeClr val="bg1"/>
              </a:gs>
            </a:gsLst>
            <a:lin ang="4200000" scaled="0"/>
          </a:gradFill>
          <a:effectLst>
            <a:glow>
              <a:schemeClr val="accent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Овал 2"/>
            <p:cNvSpPr/>
            <p:nvPr/>
          </p:nvSpPr>
          <p:spPr>
            <a:xfrm>
              <a:off x="176169" y="2858369"/>
              <a:ext cx="2601335" cy="2476843"/>
            </a:xfrm>
            <a:prstGeom prst="ellipse">
              <a:avLst/>
            </a:prstGeom>
            <a:grpFill/>
            <a:ln>
              <a:noFill/>
            </a:ln>
            <a:effectLst>
              <a:outerShdw blurRad="190500" dir="21540000" sx="99000" sy="99000" rotWithShape="0">
                <a:schemeClr val="bg1">
                  <a:lumMod val="50000"/>
                  <a:alpha val="4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1026" name="Picture 2" descr="C:\Users\Мирослав\Desktop\IMG_3001-28-08-18-13-14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1" t="8112" r="6102" b="15274"/>
            <a:stretch/>
          </p:blipFill>
          <p:spPr bwMode="auto">
            <a:xfrm>
              <a:off x="328362" y="3101643"/>
              <a:ext cx="2299421" cy="1804631"/>
            </a:xfrm>
            <a:prstGeom prst="ellipse">
              <a:avLst/>
            </a:prstGeom>
            <a:grpFill/>
            <a:extLst/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02" y="6021288"/>
            <a:ext cx="891905" cy="85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62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2409" y="246260"/>
            <a:ext cx="5472607" cy="654314"/>
          </a:xfrm>
          <a:noFill/>
          <a:ln>
            <a:noFill/>
          </a:ln>
          <a:effectLst>
            <a:outerShdw blurRad="50800" dist="38100" dir="2700000" sx="1000" sy="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КОЛЛЕКТИВНЫЕ ИНВЕСТИЦИИ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282648" y="321389"/>
            <a:ext cx="536397" cy="504056"/>
          </a:xfrm>
          <a:prstGeom prst="ellipse">
            <a:avLst/>
          </a:prstGeom>
          <a:gradFill>
            <a:gsLst>
              <a:gs pos="27000">
                <a:schemeClr val="bg1">
                  <a:lumMod val="85000"/>
                </a:schemeClr>
              </a:gs>
              <a:gs pos="59000">
                <a:schemeClr val="bg1"/>
              </a:gs>
              <a:gs pos="70000">
                <a:schemeClr val="bg1"/>
              </a:gs>
              <a:gs pos="100000">
                <a:schemeClr val="bg1"/>
              </a:gs>
            </a:gsLst>
            <a:lin ang="3000000" scaled="0"/>
          </a:gradFill>
          <a:ln>
            <a:solidFill>
              <a:srgbClr val="E5E5E3"/>
            </a:solidFill>
          </a:ln>
          <a:effectLst>
            <a:outerShdw blurRad="127000" dist="25400" dir="2100000" sx="105000" sy="105000" algn="ctr" rotWithShape="0">
              <a:srgbClr val="000000">
                <a:alpha val="39000"/>
              </a:srgbClr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3</a:t>
            </a:r>
          </a:p>
        </p:txBody>
      </p:sp>
      <p:sp>
        <p:nvSpPr>
          <p:cNvPr id="4" name="Овал 3"/>
          <p:cNvSpPr/>
          <p:nvPr/>
        </p:nvSpPr>
        <p:spPr>
          <a:xfrm>
            <a:off x="6732240" y="1124744"/>
            <a:ext cx="1440160" cy="1440160"/>
          </a:xfrm>
          <a:prstGeom prst="ellipse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90500" dir="21540000" sx="99000" sy="99000" rotWithShape="0">
              <a:schemeClr val="bg1">
                <a:lumMod val="50000"/>
                <a:alpha val="4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259" y="2781818"/>
            <a:ext cx="182245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77221"/>
            <a:ext cx="182245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313" y="4077220"/>
            <a:ext cx="182245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80928"/>
            <a:ext cx="182245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93" y="1083171"/>
            <a:ext cx="182245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2707313" y="2060848"/>
            <a:ext cx="784568" cy="72008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627784" y="2996952"/>
            <a:ext cx="864096" cy="36004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3923928" y="3645024"/>
            <a:ext cx="288032" cy="648072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220072" y="3573016"/>
            <a:ext cx="360040" cy="72008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8" name="Прямая со стрелкой 7167"/>
          <p:cNvCxnSpPr/>
          <p:nvPr/>
        </p:nvCxnSpPr>
        <p:spPr>
          <a:xfrm>
            <a:off x="5796136" y="2996952"/>
            <a:ext cx="936104" cy="36004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7" name="Прямая со стрелкой 7186"/>
          <p:cNvCxnSpPr/>
          <p:nvPr/>
        </p:nvCxnSpPr>
        <p:spPr>
          <a:xfrm flipV="1">
            <a:off x="5915273" y="1988840"/>
            <a:ext cx="816967" cy="144016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8" name="Picture 14" descr="C:\Users\Мирослав\Desktop\img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72"/>
          <a:stretch/>
        </p:blipFill>
        <p:spPr bwMode="auto">
          <a:xfrm>
            <a:off x="3127171" y="4131375"/>
            <a:ext cx="729419" cy="14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9" name="Picture 1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0"/>
          <a:stretch/>
        </p:blipFill>
        <p:spPr bwMode="auto">
          <a:xfrm>
            <a:off x="7452320" y="980728"/>
            <a:ext cx="674817" cy="142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0" name="Picture 1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72" r="20060" b="2901"/>
          <a:stretch/>
        </p:blipFill>
        <p:spPr bwMode="auto">
          <a:xfrm>
            <a:off x="7138954" y="2636911"/>
            <a:ext cx="601398" cy="172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1" name="Picture 1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2" r="34428"/>
          <a:stretch/>
        </p:blipFill>
        <p:spPr bwMode="auto">
          <a:xfrm>
            <a:off x="5580112" y="3861048"/>
            <a:ext cx="647279" cy="176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2" name="Picture 1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2" r="50000" b="2179"/>
          <a:stretch/>
        </p:blipFill>
        <p:spPr bwMode="auto">
          <a:xfrm>
            <a:off x="1619672" y="1045823"/>
            <a:ext cx="565341" cy="159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4" name="Picture 19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7" t="3547" r="64221" b="2180"/>
          <a:stretch/>
        </p:blipFill>
        <p:spPr bwMode="auto">
          <a:xfrm>
            <a:off x="1902342" y="2754496"/>
            <a:ext cx="549923" cy="150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5" name="Picture 20" descr="C:\Users\Мирослав\Desktop\multi-user-600px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232" r="60718" b="1"/>
          <a:stretch/>
        </p:blipFill>
        <p:spPr bwMode="auto">
          <a:xfrm>
            <a:off x="1331640" y="2712072"/>
            <a:ext cx="728144" cy="177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6" name="Picture 21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9" b="9827"/>
          <a:stretch/>
        </p:blipFill>
        <p:spPr bwMode="auto">
          <a:xfrm>
            <a:off x="6804248" y="763419"/>
            <a:ext cx="637816" cy="164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7" name="Picture 22" descr="C:\Users\Мирослав\Desktop\58a7a2935ad0fd0b7fdd33d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33" y="1175642"/>
            <a:ext cx="1294519" cy="103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8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47" y="3129880"/>
            <a:ext cx="129222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99" name="TextBox 7198"/>
          <p:cNvSpPr txBox="1"/>
          <p:nvPr/>
        </p:nvSpPr>
        <p:spPr>
          <a:xfrm>
            <a:off x="626708" y="1554817"/>
            <a:ext cx="7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Book Antiqua" panose="02040602050305030304" pitchFamily="18" charset="0"/>
              </a:rPr>
              <a:t>700 000</a:t>
            </a:r>
            <a:endParaRPr lang="ru-RU" sz="1400" b="1" dirty="0">
              <a:latin typeface="Book Antiqua" panose="02040602050305030304" pitchFamily="18" charset="0"/>
            </a:endParaRPr>
          </a:p>
        </p:txBody>
      </p:sp>
      <p:pic>
        <p:nvPicPr>
          <p:cNvPr id="4096" name="Picture 24" descr="C:\Users\Мирослав\Desktop\rub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22" y="1773805"/>
            <a:ext cx="179194" cy="21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2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503" y="4467744"/>
            <a:ext cx="129222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891" y="4362424"/>
            <a:ext cx="129222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2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596" y="2938773"/>
            <a:ext cx="129222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2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541" y="1045823"/>
            <a:ext cx="129222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2" name="TextBox 4101"/>
          <p:cNvSpPr txBox="1"/>
          <p:nvPr/>
        </p:nvSpPr>
        <p:spPr>
          <a:xfrm>
            <a:off x="587537" y="3474203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Book Antiqua" panose="02040602050305030304" pitchFamily="18" charset="0"/>
              </a:rPr>
              <a:t>250 000</a:t>
            </a:r>
            <a:endParaRPr lang="ru-RU" sz="1400" b="1" dirty="0">
              <a:latin typeface="Book Antiqua" panose="02040602050305030304" pitchFamily="18" charset="0"/>
            </a:endParaRPr>
          </a:p>
        </p:txBody>
      </p:sp>
      <p:pic>
        <p:nvPicPr>
          <p:cNvPr id="4103" name="Picture 2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20331"/>
            <a:ext cx="1762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3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808" y="1602342"/>
            <a:ext cx="1762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3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501008"/>
            <a:ext cx="1762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0" name="Picture 3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172" y="4941168"/>
            <a:ext cx="1762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1" name="Picture 3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08" y="5013176"/>
            <a:ext cx="1762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8" name="TextBox 4117"/>
          <p:cNvSpPr txBox="1"/>
          <p:nvPr/>
        </p:nvSpPr>
        <p:spPr>
          <a:xfrm>
            <a:off x="2359012" y="4807340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Book Antiqua" panose="02040602050305030304" pitchFamily="18" charset="0"/>
              </a:rPr>
              <a:t>100 000</a:t>
            </a:r>
            <a:endParaRPr lang="ru-RU" sz="1400" b="1" dirty="0">
              <a:latin typeface="Book Antiqua" panose="02040602050305030304" pitchFamily="18" charset="0"/>
            </a:endParaRPr>
          </a:p>
        </p:txBody>
      </p:sp>
      <p:sp>
        <p:nvSpPr>
          <p:cNvPr id="4119" name="TextBox 4118"/>
          <p:cNvSpPr txBox="1"/>
          <p:nvPr/>
        </p:nvSpPr>
        <p:spPr>
          <a:xfrm>
            <a:off x="6372200" y="4732521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Book Antiqua" panose="02040602050305030304" pitchFamily="18" charset="0"/>
              </a:rPr>
              <a:t>500 000</a:t>
            </a:r>
            <a:endParaRPr lang="ru-RU" sz="1400" b="1" dirty="0">
              <a:latin typeface="Book Antiqua" panose="02040602050305030304" pitchFamily="18" charset="0"/>
            </a:endParaRPr>
          </a:p>
        </p:txBody>
      </p:sp>
      <p:sp>
        <p:nvSpPr>
          <p:cNvPr id="4120" name="TextBox 4119"/>
          <p:cNvSpPr txBox="1"/>
          <p:nvPr/>
        </p:nvSpPr>
        <p:spPr>
          <a:xfrm>
            <a:off x="7991910" y="3265239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Book Antiqua" panose="02040602050305030304" pitchFamily="18" charset="0"/>
              </a:rPr>
              <a:t>50 000</a:t>
            </a:r>
            <a:endParaRPr lang="ru-RU" sz="1400" b="1" dirty="0">
              <a:latin typeface="Book Antiqua" panose="02040602050305030304" pitchFamily="18" charset="0"/>
            </a:endParaRPr>
          </a:p>
        </p:txBody>
      </p:sp>
      <p:sp>
        <p:nvSpPr>
          <p:cNvPr id="4121" name="TextBox 4120"/>
          <p:cNvSpPr txBox="1"/>
          <p:nvPr/>
        </p:nvSpPr>
        <p:spPr>
          <a:xfrm>
            <a:off x="7956376" y="1395376"/>
            <a:ext cx="8050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Book Antiqua" panose="02040602050305030304" pitchFamily="18" charset="0"/>
              </a:rPr>
              <a:t>2 000 000</a:t>
            </a:r>
            <a:endParaRPr lang="ru-RU" sz="1200" b="1" dirty="0">
              <a:latin typeface="Book Antiqua" panose="02040602050305030304" pitchFamily="18" charset="0"/>
            </a:endParaRPr>
          </a:p>
        </p:txBody>
      </p:sp>
      <p:sp>
        <p:nvSpPr>
          <p:cNvPr id="4122" name="Прямоугольник 4121"/>
          <p:cNvSpPr/>
          <p:nvPr/>
        </p:nvSpPr>
        <p:spPr>
          <a:xfrm>
            <a:off x="6798666" y="1862594"/>
            <a:ext cx="45719" cy="21351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90500" dir="21540000" sx="99000" sy="99000" rotWithShape="0">
              <a:schemeClr val="bg1">
                <a:lumMod val="50000"/>
                <a:alpha val="4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0" y="5370711"/>
            <a:ext cx="10985500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3" y="6031309"/>
            <a:ext cx="8905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78692"/>
            <a:ext cx="2968625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81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600" y="3732888"/>
            <a:ext cx="2827843" cy="225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81" y="3744079"/>
            <a:ext cx="279977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188" y="38548"/>
            <a:ext cx="4824536" cy="948256"/>
          </a:xfrm>
          <a:noFill/>
          <a:ln>
            <a:noFill/>
          </a:ln>
          <a:effectLst>
            <a:outerShdw blurRad="50800" dist="38100" dir="2700000" sx="1000" sy="1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ПРОГРАММА ДОХОДНОСТИ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65" y="1340768"/>
            <a:ext cx="3569603" cy="187743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ВКЛАД 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“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РЕНТАБЕЛЬНЫЙ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”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endParaRPr lang="ru-RU" b="1" dirty="0" smtClean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ДЛИТЕЛЬНОСТЬ ИНВЕСТИЦИЙ</a:t>
            </a:r>
          </a:p>
          <a:p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12 МЕСЯЦЕВ</a:t>
            </a:r>
          </a:p>
          <a:p>
            <a:endParaRPr lang="ru-RU" sz="16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ОТ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50 000 Р.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24267" y="1247849"/>
            <a:ext cx="4608511" cy="369331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ВКЛАД 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“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СОЛИДНЫЙ </a:t>
            </a:r>
            <a:r>
              <a:rPr lang="ru-RU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50</a:t>
            </a:r>
            <a:r>
              <a:rPr 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/</a:t>
            </a:r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50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” 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endParaRPr lang="ru-RU" b="1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ПРИБЫЛЬ ОТ УЧАСТИЯ В СОВМЕСТНЫХ 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ПРОЕКТАХ С ДОХОДНОСТЬЮ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ОТ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30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ДО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100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%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ДЕЛИТСЯ 50/50 (КУПЛЯ-ПРОДАЖА КВАРТИР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В НОВОСТРОЙКЕ,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ИЖС, СТРОИТЕЛЬСТВО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КОТТЕДЖНЫХ ПОСЕЛКОВ НА ТЕРРИТОРИИ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ГОРОДА СОЧИ).  УСЛОВИЯ ДЛЯ КАЖДОГО 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ИНВЕСТОРА СОГЛАСОВЫВАЮТСЯ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ИНДИВИДУАЛЬНО 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ДЛИТЕЛЬНОСТЬ ИНВЕСТИЦИЙ</a:t>
            </a:r>
          </a:p>
          <a:p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12 МЕСЯЦЕВ</a:t>
            </a:r>
          </a:p>
          <a:p>
            <a:endParaRPr lang="ru-RU" sz="16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ОТ 500 000 Р. </a:t>
            </a:r>
          </a:p>
        </p:txBody>
      </p:sp>
      <p:sp>
        <p:nvSpPr>
          <p:cNvPr id="29" name="Овал 28"/>
          <p:cNvSpPr/>
          <p:nvPr/>
        </p:nvSpPr>
        <p:spPr>
          <a:xfrm>
            <a:off x="282647" y="260648"/>
            <a:ext cx="536397" cy="504056"/>
          </a:xfrm>
          <a:prstGeom prst="ellipse">
            <a:avLst/>
          </a:prstGeom>
          <a:gradFill>
            <a:gsLst>
              <a:gs pos="27000">
                <a:schemeClr val="bg1">
                  <a:lumMod val="85000"/>
                </a:schemeClr>
              </a:gs>
              <a:gs pos="59000">
                <a:schemeClr val="bg1"/>
              </a:gs>
              <a:gs pos="70000">
                <a:schemeClr val="bg1"/>
              </a:gs>
              <a:gs pos="100000">
                <a:schemeClr val="bg1"/>
              </a:gs>
            </a:gsLst>
            <a:lin ang="3000000" scaled="0"/>
          </a:gradFill>
          <a:ln>
            <a:solidFill>
              <a:srgbClr val="E5E5E3"/>
            </a:solidFill>
          </a:ln>
          <a:effectLst>
            <a:outerShdw blurRad="127000" dist="25400" dir="2100000" sx="105000" sy="105000" algn="ctr" rotWithShape="0">
              <a:srgbClr val="000000">
                <a:alpha val="39000"/>
              </a:srgbClr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4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1287630"/>
            <a:ext cx="45719" cy="444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4168" y="4581128"/>
            <a:ext cx="14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30 - 100%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5887" y="4629370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18%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0" y="5365233"/>
            <a:ext cx="10985500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24" y="6021288"/>
            <a:ext cx="8905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3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5127" y="105902"/>
            <a:ext cx="5532987" cy="813547"/>
          </a:xfrm>
          <a:noFill/>
          <a:ln>
            <a:noFill/>
          </a:ln>
          <a:effectLst>
            <a:outerShdw blurRad="50800" dist="38100" dir="2700000" sx="1000" sy="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КАК МЫ ПОЛУЧАЕМ ДОХОД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934" y="2455462"/>
            <a:ext cx="1840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ДЕВЕЛОПЕРСКИЕ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ПРОЕКТЫ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635" y="4365104"/>
            <a:ext cx="2655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ВЫКУПАЕМ ОБЪЕКТЫ 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НЕЗАВЕРШЕННОГО 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СТРОИТЕЛЬСТВА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5353" y="5188716"/>
            <a:ext cx="28167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ВЫКУПАЕМ ЗАЛОГОВЫЕ И 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АРЕСТОВАННЫЕ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ОБЪЕКТЫ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42" y="2455462"/>
            <a:ext cx="1891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КОММЕРЧЕСКАЯ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НЕДВИЖИМОСТЬ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9778" y="4346520"/>
            <a:ext cx="26917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ВЫКУПАЕМ КВАРТИРЫ И 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ПОМЕЩЕНИЯ 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В СТРОЯЩИХСЯ ДОМАХ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282648" y="260648"/>
            <a:ext cx="536397" cy="504056"/>
          </a:xfrm>
          <a:prstGeom prst="ellipse">
            <a:avLst/>
          </a:prstGeom>
          <a:gradFill>
            <a:gsLst>
              <a:gs pos="27000">
                <a:schemeClr val="bg1">
                  <a:lumMod val="85000"/>
                </a:schemeClr>
              </a:gs>
              <a:gs pos="59000">
                <a:schemeClr val="bg1"/>
              </a:gs>
              <a:gs pos="70000">
                <a:schemeClr val="bg1"/>
              </a:gs>
              <a:gs pos="100000">
                <a:schemeClr val="bg1"/>
              </a:gs>
            </a:gsLst>
            <a:lin ang="3000000" scaled="0"/>
          </a:gradFill>
          <a:ln>
            <a:solidFill>
              <a:srgbClr val="E5E5E3"/>
            </a:solidFill>
          </a:ln>
          <a:effectLst>
            <a:outerShdw blurRad="127000" dist="25400" dir="2100000" sx="105000" sy="105000" algn="ctr" rotWithShape="0">
              <a:srgbClr val="000000">
                <a:alpha val="39000"/>
              </a:srgbClr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5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433" y="1196752"/>
            <a:ext cx="1385938" cy="137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913" y="3140968"/>
            <a:ext cx="138430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599" y="3933054"/>
            <a:ext cx="138430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076" y="1196752"/>
            <a:ext cx="138430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89" y="3140968"/>
            <a:ext cx="138430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 descr="C:\Users\Мирослав\Desktop\pianowork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69" y="1352395"/>
            <a:ext cx="1346466" cy="10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C:\Users\Мирослав\Desktop\fd5b1db82be37c1491b15f9239d94d02-crane-machine-hook-by-vexel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02" y="3349136"/>
            <a:ext cx="961613" cy="96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C:\Users\Мирослав\Desktop\Для презентаций\IMG_3306-26-08-18-21-20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2" t="17314" r="22004" b="18143"/>
          <a:stretch/>
        </p:blipFill>
        <p:spPr bwMode="auto">
          <a:xfrm>
            <a:off x="4223388" y="4160444"/>
            <a:ext cx="800722" cy="8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C:\Users\Мирослав\Desktop\building-cran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64" y="3142007"/>
            <a:ext cx="10477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C:\Users\Мирослав\Desktop\Для презентаций\IMG_3301-26-08-18-21-20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44" t="14864" r="26741" b="19020"/>
          <a:stretch/>
        </p:blipFill>
        <p:spPr bwMode="auto">
          <a:xfrm>
            <a:off x="6977403" y="1421144"/>
            <a:ext cx="632240" cy="87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2403063" y="2060848"/>
            <a:ext cx="1159333" cy="22020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914115" y="2978682"/>
            <a:ext cx="1017484" cy="59433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623749" y="3212976"/>
            <a:ext cx="0" cy="79208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315899" y="2852936"/>
            <a:ext cx="811865" cy="684075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5518385" y="1988840"/>
            <a:ext cx="1133254" cy="29221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0" y="5370711"/>
            <a:ext cx="10985500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31309"/>
            <a:ext cx="8905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731391"/>
            <a:ext cx="2968625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02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6064" y="24605"/>
            <a:ext cx="5145869" cy="841609"/>
          </a:xfrm>
          <a:noFill/>
          <a:ln>
            <a:noFill/>
          </a:ln>
          <a:effectLst>
            <a:outerShdw blurRad="50800" dist="38100" dir="2700000" sx="1000" sy="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ГАРАНТИИ НЕДВИЖИМОСТИ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2167"/>
            <a:ext cx="9144000" cy="369332"/>
          </a:xfrm>
          <a:prstGeom prst="rect">
            <a:avLst/>
          </a:prstGeom>
          <a:effectLst>
            <a:glow>
              <a:schemeClr val="accent1"/>
            </a:glow>
          </a:effectLst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 </a:t>
            </a:r>
            <a:endParaRPr lang="ru-RU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484784"/>
            <a:ext cx="2654894" cy="178510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ОФИЦИАЛЬНЫЙ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ДОГОВОР</a:t>
            </a:r>
          </a:p>
          <a:p>
            <a:endParaRPr lang="ru-RU" b="1" dirty="0" smtClean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СТАНДАРТНЫЙ ДОГОВОР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СООТВЕТСТВУЕТ СТАТЬЯМ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807-812 ГРАЖДАНСКОГО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КОДЕКСА РФ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3472" y="3645024"/>
            <a:ext cx="3142207" cy="1785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ОПЫТ, РЕПУТАЦИЯ 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И АКТИВЫ КОМПАНИИ</a:t>
            </a:r>
          </a:p>
          <a:p>
            <a:endParaRPr lang="ru-RU" b="1" dirty="0" smtClean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ЧАСТЬ АКТИВОВ КОМПАНИИ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НА ВРЕМЯ ИНВЕСТИРОВАНИЯ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ОФОРМЛЯЕТСЯ В КАЧЕСТВЕ 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ЗАЛОГА НА ИНВЕСТОРА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86573" y="1484077"/>
            <a:ext cx="2927404" cy="178510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ОТВЕТСТВЕННОСТЬ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ЗАСТРАХОВАНА</a:t>
            </a:r>
          </a:p>
          <a:p>
            <a:endParaRPr lang="ru-RU" b="1" dirty="0" smtClean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ПРЕДПРИНИМАТЕЛЬСКАЯ 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ДЕЯТЕЛЬНОСТЬ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КОМПАНИИ ЗАСТРАХОВАНА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ОТ БАНКРОТСТВА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7178" name="Picture 10" descr="C:\Users\Мирослав\Desktop\dogovor-1024x74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73" y="3505412"/>
            <a:ext cx="2371670" cy="171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C:\Users\Мирослав\Desktop\e_reputation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94878"/>
            <a:ext cx="2520280" cy="148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C:\Users\Мирослав\Desktop\113519_security_512x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626" y="3552109"/>
            <a:ext cx="1899298" cy="189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Овал 22"/>
          <p:cNvSpPr/>
          <p:nvPr/>
        </p:nvSpPr>
        <p:spPr>
          <a:xfrm>
            <a:off x="270276" y="260648"/>
            <a:ext cx="536397" cy="504056"/>
          </a:xfrm>
          <a:prstGeom prst="ellipse">
            <a:avLst/>
          </a:prstGeom>
          <a:gradFill>
            <a:gsLst>
              <a:gs pos="27000">
                <a:schemeClr val="bg1">
                  <a:lumMod val="85000"/>
                </a:schemeClr>
              </a:gs>
              <a:gs pos="59000">
                <a:schemeClr val="bg1"/>
              </a:gs>
              <a:gs pos="70000">
                <a:schemeClr val="bg1"/>
              </a:gs>
              <a:gs pos="100000">
                <a:schemeClr val="bg1"/>
              </a:gs>
            </a:gsLst>
            <a:lin ang="3000000" scaled="0"/>
          </a:gradFill>
          <a:ln>
            <a:solidFill>
              <a:srgbClr val="E5E5E3"/>
            </a:solidFill>
          </a:ln>
          <a:effectLst>
            <a:outerShdw blurRad="127000" dist="25400" dir="2100000" sx="105000" sy="105000" algn="ctr" rotWithShape="0">
              <a:srgbClr val="000000">
                <a:alpha val="39000"/>
              </a:srgbClr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6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83" y="1569676"/>
            <a:ext cx="49213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522" y="3717032"/>
            <a:ext cx="49213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360" y="1548259"/>
            <a:ext cx="49213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0" y="5370711"/>
            <a:ext cx="10985500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21" y="6047381"/>
            <a:ext cx="8905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97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4680520" cy="936017"/>
          </a:xfrm>
          <a:noFill/>
          <a:ln>
            <a:noFill/>
          </a:ln>
          <a:effectLst>
            <a:outerShdw blurRad="50800" dist="38100" dir="2700000" sx="1000" sy="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КАК СТАТЬ ИНВЕСТОРОМ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2167"/>
            <a:ext cx="9144000" cy="369332"/>
          </a:xfrm>
          <a:prstGeom prst="rect">
            <a:avLst/>
          </a:prstGeom>
          <a:effectLst>
            <a:glow>
              <a:schemeClr val="accent1"/>
            </a:glow>
          </a:effectLst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 </a:t>
            </a:r>
            <a:endParaRPr lang="ru-RU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9052" y="1517645"/>
            <a:ext cx="2580270" cy="95410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ОПРЕДЕЛИТЬСЯ</a:t>
            </a:r>
          </a:p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СО СРОКОМ</a:t>
            </a:r>
          </a:p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И СУММОЙ</a:t>
            </a:r>
          </a:p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ИНВЕСТИЦИИ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4005064"/>
            <a:ext cx="2580270" cy="116955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ЗАКЛЮЧИТЬ</a:t>
            </a:r>
          </a:p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ДОГОВОР</a:t>
            </a:r>
          </a:p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ИНВЕСТИЦИОННОГО</a:t>
            </a:r>
          </a:p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ЗАЙМА</a:t>
            </a:r>
          </a:p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С КОМПАНИЕЙ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4168" y="1526015"/>
            <a:ext cx="2592288" cy="95410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ВНЕСТИ</a:t>
            </a:r>
          </a:p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ДЕНЕЖНЫЕ СРЕДСТВА</a:t>
            </a:r>
          </a:p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НА РАСЧЕТНЫЙ СЧЕТ </a:t>
            </a:r>
          </a:p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КОМПАНИИ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2880" y="4059649"/>
            <a:ext cx="2595584" cy="116955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ПОСЛЕ ВНЕСЕНИЯ</a:t>
            </a:r>
          </a:p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СРЕДСТВ</a:t>
            </a:r>
          </a:p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ДОГОВОР ВСТУПАЕТ</a:t>
            </a:r>
          </a:p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В СИЛУ, А ВЫ</a:t>
            </a:r>
          </a:p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ПОЛУЧАЕТЕ ДОХОД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82647" y="257444"/>
            <a:ext cx="536397" cy="504056"/>
          </a:xfrm>
          <a:prstGeom prst="ellipse">
            <a:avLst/>
          </a:prstGeom>
          <a:gradFill>
            <a:gsLst>
              <a:gs pos="27000">
                <a:schemeClr val="bg1">
                  <a:lumMod val="85000"/>
                </a:schemeClr>
              </a:gs>
              <a:gs pos="59000">
                <a:schemeClr val="bg1"/>
              </a:gs>
              <a:gs pos="70000">
                <a:schemeClr val="bg1"/>
              </a:gs>
              <a:gs pos="100000">
                <a:schemeClr val="bg1"/>
              </a:gs>
            </a:gsLst>
            <a:lin ang="3000000" scaled="0"/>
          </a:gradFill>
          <a:ln>
            <a:solidFill>
              <a:srgbClr val="E5E5E3"/>
            </a:solidFill>
          </a:ln>
          <a:effectLst>
            <a:outerShdw blurRad="127000" dist="25400" dir="2100000" sx="105000" sy="105000" algn="ctr" rotWithShape="0">
              <a:srgbClr val="000000">
                <a:alpha val="39000"/>
              </a:srgbClr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7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155679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95535" y="413085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2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504725" y="160616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3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69942" y="413704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4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55167"/>
            <a:ext cx="45719" cy="1225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305" y="1466318"/>
            <a:ext cx="428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85938"/>
            <a:ext cx="428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529" y="4005064"/>
            <a:ext cx="428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" name="Picture 20" descr="C:\Users\Мирослав\Desktop\Для презентаций\whyeqiware@2x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3" t="7291" r="9612" b="7049"/>
          <a:stretch/>
        </p:blipFill>
        <p:spPr bwMode="auto">
          <a:xfrm>
            <a:off x="2483768" y="819661"/>
            <a:ext cx="4385208" cy="495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0" y="5370711"/>
            <a:ext cx="10985500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63" y="6031309"/>
            <a:ext cx="8905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48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3292" y="94320"/>
            <a:ext cx="2448272" cy="836712"/>
          </a:xfrm>
          <a:noFill/>
          <a:ln>
            <a:noFill/>
          </a:ln>
          <a:effectLst>
            <a:outerShdw blurRad="50800" dist="38100" dir="2700000" sx="1000" sy="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КОНТАКТЫ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2209" y="1572322"/>
            <a:ext cx="3273653" cy="1712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КРАСНОДАРСКИЙ КРАЙ,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ГОРОД-КУРОРТ СОЧИ,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ПЕРЕУЛОК МОРСКОЙ,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2А, ОФИС 303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42209" y="3573016"/>
            <a:ext cx="2016899" cy="20313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+7 (987) 180-48-31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+7 (987)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278-13-82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+7 (919) 690-09-22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endParaRPr lang="ru-RU" b="1" dirty="0" smtClean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endParaRPr lang="ru-RU" b="1" dirty="0" smtClean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endParaRPr lang="ru-RU" b="1" dirty="0" smtClean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endParaRPr lang="ru-RU" b="1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82647" y="260648"/>
            <a:ext cx="536397" cy="504056"/>
          </a:xfrm>
          <a:prstGeom prst="ellipse">
            <a:avLst/>
          </a:prstGeom>
          <a:gradFill>
            <a:gsLst>
              <a:gs pos="27000">
                <a:schemeClr val="bg1">
                  <a:lumMod val="85000"/>
                </a:schemeClr>
              </a:gs>
              <a:gs pos="59000">
                <a:schemeClr val="bg1"/>
              </a:gs>
              <a:gs pos="70000">
                <a:schemeClr val="bg1"/>
              </a:gs>
              <a:gs pos="100000">
                <a:schemeClr val="bg1"/>
              </a:gs>
            </a:gsLst>
            <a:lin ang="3000000" scaled="0"/>
          </a:gradFill>
          <a:ln>
            <a:solidFill>
              <a:srgbClr val="E5E5E3"/>
            </a:solidFill>
          </a:ln>
          <a:effectLst>
            <a:outerShdw blurRad="127000" dist="25400" dir="2100000" sx="105000" sy="105000" algn="ctr" rotWithShape="0">
              <a:srgbClr val="000000">
                <a:alpha val="39000"/>
              </a:srgbClr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8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2209" y="1572322"/>
            <a:ext cx="45719" cy="23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 descr="C:\Users\Мирослав\Desktop\148678133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0" r="14985"/>
          <a:stretch/>
        </p:blipFill>
        <p:spPr bwMode="auto">
          <a:xfrm>
            <a:off x="4932040" y="1026758"/>
            <a:ext cx="375796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0" y="5370711"/>
            <a:ext cx="10985500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21" y="6021288"/>
            <a:ext cx="8905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11020" y="4893657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ООО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 “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Голден Сити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”</a:t>
            </a:r>
            <a:endParaRPr lang="ru-RU" sz="1400" dirty="0" smtClean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ОГРН 1182375061538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ИНН 2366006174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КПП 236601001 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86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85000"/>
          </a:schemeClr>
        </a:solidFill>
        <a:ln>
          <a:noFill/>
        </a:ln>
        <a:effectLst>
          <a:outerShdw blurRad="190500" dir="21540000" sx="99000" sy="99000" rotWithShape="0">
            <a:schemeClr val="bg1">
              <a:lumMod val="50000"/>
              <a:alpha val="46000"/>
            </a:schemeClr>
          </a:outerShdw>
        </a:effectLst>
      </a:spPr>
      <a:bodyPr rtlCol="0" anchor="ctr"/>
      <a:lstStyle>
        <a:defPPr algn="ctr">
          <a:defRPr dirty="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2929</TotalTime>
  <Words>300</Words>
  <Application>Microsoft Office PowerPoint</Application>
  <PresentationFormat>Экран (4:3)</PresentationFormat>
  <Paragraphs>129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ИНВЕСТИЦИИ В НЕДВИЖИМОСТЬ - ЭТО</vt:lpstr>
      <vt:lpstr>МЫ ОБЕСПЕЧИМ ВАШ ДОХОД</vt:lpstr>
      <vt:lpstr>КОЛЛЕКТИВНЫЕ ИНВЕСТИЦИИ</vt:lpstr>
      <vt:lpstr>ПРОГРАММА ДОХОДНОСТИ</vt:lpstr>
      <vt:lpstr>КАК МЫ ПОЛУЧАЕМ ДОХОД</vt:lpstr>
      <vt:lpstr>ГАРАНТИИ НЕДВИЖИМОСТИ</vt:lpstr>
      <vt:lpstr>КАК СТАТЬ ИНВЕСТОРОМ</vt:lpstr>
      <vt:lpstr>КОНТАКТЫ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 love</dc:creator>
  <cp:lastModifiedBy>home love</cp:lastModifiedBy>
  <cp:revision>259</cp:revision>
  <dcterms:created xsi:type="dcterms:W3CDTF">2018-08-26T06:02:17Z</dcterms:created>
  <dcterms:modified xsi:type="dcterms:W3CDTF">2018-09-27T13:03:59Z</dcterms:modified>
</cp:coreProperties>
</file>