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A2F4D"/>
    <a:srgbClr val="1F5480"/>
    <a:srgbClr val="2E2C2D"/>
    <a:srgbClr val="47627F"/>
    <a:srgbClr val="04105A"/>
    <a:srgbClr val="ED613E"/>
    <a:srgbClr val="BF3C48"/>
    <a:srgbClr val="856E45"/>
    <a:srgbClr val="6F267F"/>
    <a:srgbClr val="FECB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1770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2E9AA-38CE-4CAF-B38F-0ED193EC589A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C8EAC-ACE8-4C06-BE8B-980BFEEDD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C8EAC-ACE8-4C06-BE8B-980BFEEDD4E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0A0B-8A52-48AE-84A7-E6931C10C893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9B19-5E2D-473A-BC92-3498C4786FAF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0A6C-21EC-4A37-81CC-FBCC5335F29D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F0B-81DA-4565-B1B3-DA561B1E2163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4B71-10FC-4DDF-A58A-C76614935D96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E1F7-0619-4474-A321-65F55C5F97AE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516D-673E-4521-A1E6-0A7133DFF4F8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1A1E-F4C3-4C6A-BFCB-49C7FE7A0873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CDD3-CDF4-4992-8C55-B7ADD50167C8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C700-5644-430C-ABD8-9107327437CD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27E3-266A-4730-8CAA-88974BBF04D9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A535D-7182-4F33-A16A-C595DF334B0C}" type="datetime1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974" y="1507046"/>
            <a:ext cx="8272631" cy="23876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ООО «Джи Пи ЭС Парковка»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812" y="3894646"/>
            <a:ext cx="4992624" cy="1655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Subtitle here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1194100" y="451821"/>
            <a:ext cx="7616414" cy="6013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marR="0" lvl="0" indent="3587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Адрес предприятия: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г. Челябинск, ул. Троицкая,  1В  офис 217</a:t>
            </a:r>
          </a:p>
          <a:p>
            <a:pPr marL="228600" marR="0" lvl="0" indent="3587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Руководитель: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Нейцель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Виталий Александрович.</a:t>
            </a:r>
          </a:p>
          <a:p>
            <a:pPr marL="228600" marR="0" lvl="0" indent="3587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Сфера деятельности: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Продажа, установка и последующее обслуживание оборудования  ГЛОНАСС и датчиков уровня топлива.</a:t>
            </a:r>
          </a:p>
          <a:p>
            <a:pPr marL="228600" marR="0" lvl="0" indent="3587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бизнес плана: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Получение инвестиций в размере 5 000 000 рублей.</a:t>
            </a:r>
          </a:p>
          <a:p>
            <a:pPr marL="228600" marR="0" lvl="0" indent="3587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проекта: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Организация сетевой компании по всей России.</a:t>
            </a:r>
            <a:endParaRPr kumimoji="0" lang="ru-RU" sz="1400" b="1" i="1" u="sng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3587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Описание  предприятия</a:t>
            </a:r>
          </a:p>
          <a:p>
            <a:pPr marL="228600" marR="0" lvl="0" indent="3587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ООО «Джи Пи ЭС Парковка» организована в  2017 году.                              </a:t>
            </a:r>
          </a:p>
          <a:p>
            <a:pPr marL="228600" marR="0" lvl="0" indent="3587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Адрес предприятия г. Челябинск, ул. Троицкая,  1В  офис 217</a:t>
            </a:r>
          </a:p>
          <a:p>
            <a:pPr marL="228600" marR="0" lvl="0" indent="3587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Руководство компанией осуществляет генеральный директор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Нейцель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Виталий Александрович.  Штат компании составляет коммерческий директор, монтажник, бухгалтер, помощник генерального директора.</a:t>
            </a:r>
          </a:p>
          <a:p>
            <a:pPr marL="228600" marR="0" lvl="0" indent="3587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ООО «Джи Пи ЭС Парковка» имеет положительный опыт участия в тендере на Оказание услуг по сопровождению аппаратно-программного комплекса навигационной системы автотранспорта «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Глонасс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</a:t>
            </a:r>
          </a:p>
          <a:p>
            <a:pPr marL="228600" marR="0" lvl="0" indent="3587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Описание продукта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3587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Компания  занимается продажей, установкой и последующим обслуживанием оборудования  ГЛОНАСС и датчиков уровня топлива.</a:t>
            </a:r>
          </a:p>
          <a:p>
            <a:pPr marL="228600" marR="0" lvl="0" indent="3587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ГЛОНАСС оборудование дает возможность получать информацию о местоположении транспортного средства или любого другого движущегося объекта в любой момент времени, а также исключить нецелевое использование техники, выявить простои, отслеживать скоростной режим, выявлять факты хищения топлива, контролировать заправки и сливы, выявлять приписки пробега.</a:t>
            </a:r>
          </a:p>
          <a:p>
            <a:pPr marL="85725" marR="0" lvl="0" indent="2698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Таким образом, в компании ведется два основных направления:</a:t>
            </a:r>
          </a:p>
          <a:p>
            <a:pPr marL="85725" marR="0" lvl="0" indent="2698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Продажа и установка ГЛОНАСС оборудования</a:t>
            </a:r>
          </a:p>
          <a:p>
            <a:pPr marL="85725" marR="0" lvl="0" indent="2698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Оборудование ГЛОНАСС включает в себя бортовой терминал, который монтируется на технику, и программное обеспечение, с помощью которого диспетчер фиксирует данные о работе транспорта. Бортовые терминалы передают показания на сервер программного обеспечения, где происходит обработка и расчет полученных данных. Полученная информация о расходе топлива, заправках, сливах, перемещении транспортного средства транслируется в режиме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онлайн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всегда доступна для просмотра.</a:t>
            </a:r>
          </a:p>
          <a:p>
            <a:pPr marL="85725" marR="0" lvl="0" indent="2698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совокупности несколько десятков наименований оборудования и различных датчиков.</a:t>
            </a:r>
          </a:p>
          <a:p>
            <a:pPr marL="228600" marR="0" lvl="0" indent="3587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3587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" marR="0" lvl="0" indent="2698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" marR="0" lvl="0" indent="2698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" marR="0" lvl="0" indent="2698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" marR="0" lvl="0" indent="2698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" marR="0" lvl="0" indent="2698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" marR="0" lvl="0" indent="2698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" marR="0" lvl="0" indent="2698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" marR="0" lvl="0" indent="2698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2734" y="387274"/>
            <a:ext cx="7906871" cy="151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>
              <a:lnSpc>
                <a:spcPct val="70000"/>
              </a:lnSpc>
              <a:spcBef>
                <a:spcPts val="1000"/>
              </a:spcBef>
              <a:buNone/>
              <a:tabLst>
                <a:tab pos="85725" algn="l"/>
              </a:tabLst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2. Подключение к системе мониторинга транспорта</a:t>
            </a:r>
          </a:p>
          <a:p>
            <a:pPr indent="360000" algn="just">
              <a:lnSpc>
                <a:spcPct val="70000"/>
              </a:lnSpc>
              <a:spcBef>
                <a:spcPts val="1000"/>
              </a:spcBef>
              <a:buNone/>
              <a:tabLst>
                <a:tab pos="85725" algn="l"/>
              </a:tabLst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Программа, в которой находится вся необходимая информация: контроль местоположения и передвижения объектов; контроль расхода топлива; включения зажигания и отслеживание других параметров работы транспорта. А так же широкие возможности настройки под индивидуальные задачи.</a:t>
            </a:r>
          </a:p>
          <a:p>
            <a:pPr indent="360000" algn="just">
              <a:lnSpc>
                <a:spcPct val="70000"/>
              </a:lnSpc>
              <a:spcBef>
                <a:spcPts val="1000"/>
              </a:spcBef>
              <a:buNone/>
              <a:tabLst>
                <a:tab pos="85725" algn="l"/>
              </a:tabLst>
            </a:pP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Будущим направлением деятельности компании определено установка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</a:rPr>
              <a:t>тахографов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 и продажа каточек водителя и карточек предприятия к ним.</a:t>
            </a:r>
          </a:p>
          <a:p>
            <a:pPr indent="360000" algn="just">
              <a:lnSpc>
                <a:spcPct val="70000"/>
              </a:lnSpc>
              <a:spcBef>
                <a:spcPts val="1000"/>
              </a:spcBef>
              <a:buNone/>
              <a:tabLst>
                <a:tab pos="85725" algn="l"/>
              </a:tabLst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Водителей РФ определённых категорий транспортных средств внесёнными изменениями в </a:t>
            </a:r>
            <a:r>
              <a:rPr lang="ru-RU" sz="1200" dirty="0" err="1" smtClean="0">
                <a:solidFill>
                  <a:schemeClr val="bg2">
                    <a:lumMod val="25000"/>
                  </a:schemeClr>
                </a:solidFill>
              </a:rPr>
              <a:t>КоАП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обязали оснастить ТС специальным оборудованием – </a:t>
            </a:r>
            <a:r>
              <a:rPr lang="ru-RU" sz="1200" dirty="0" err="1" smtClean="0">
                <a:solidFill>
                  <a:schemeClr val="bg2">
                    <a:lumMod val="25000"/>
                  </a:schemeClr>
                </a:solidFill>
              </a:rPr>
              <a:t>тахографом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</p:txBody>
      </p:sp>
      <p:pic>
        <p:nvPicPr>
          <p:cNvPr id="5" name="Picture 2" descr="https://tverigrad.ru/wp-content/uploads/2017/10/12-1.jpg"/>
          <p:cNvPicPr>
            <a:picLocks noChangeAspect="1" noChangeArrowheads="1"/>
          </p:cNvPicPr>
          <p:nvPr/>
        </p:nvPicPr>
        <p:blipFill>
          <a:blip r:embed="rId3" cstate="print">
            <a:lum bright="10000" contrast="-44000"/>
          </a:blip>
          <a:srcRect r="20001" b="9486"/>
          <a:stretch>
            <a:fillRect/>
          </a:stretch>
        </p:blipFill>
        <p:spPr bwMode="auto">
          <a:xfrm flipH="1">
            <a:off x="6218020" y="4650956"/>
            <a:ext cx="2925980" cy="220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039" y="1850315"/>
            <a:ext cx="3689872" cy="167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883972" y="2117521"/>
            <a:ext cx="408790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70000"/>
              </a:lnSpc>
              <a:spcBef>
                <a:spcPts val="1000"/>
              </a:spcBef>
            </a:pPr>
            <a:r>
              <a:rPr lang="ru-RU" sz="1200" dirty="0" err="1" smtClean="0">
                <a:solidFill>
                  <a:schemeClr val="bg2">
                    <a:lumMod val="25000"/>
                  </a:schemeClr>
                </a:solidFill>
              </a:rPr>
              <a:t>Тахограф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- это специализированный прибор для измерения, позволяющий осуществлять контроль транспортного средства во время движения. А именно: сохранение информации о фактах нарушения установленного скоростного режима; отслеживание расстояния и маршрута пройденного пути; контроль над соблюдением водителем требований трудового законодательства, регламентирующего время труда и отдыха.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30767" y="3614569"/>
            <a:ext cx="7487322" cy="2829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360000" algn="just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Карта водителя для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тахографа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— это пластиковый ламинированный документ, содержащий встроенный микро чип, позволяющий идентифицировать личность лица управляющего автотранспортом, порядок осуществления им трудовой деятельности, а также соблюдение им смены режимов труда и отдыха.</a:t>
            </a:r>
          </a:p>
          <a:p>
            <a:pPr marR="0" lvl="0" indent="360000" algn="just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Карта водителя содержит такую информацию: режим работы водителя; показатели скорости во время движения; расстояние, которое было пройдено водителем; время в течение которого транспорт находился в движении; время, в течение которого транспортное средство не использовалось для работы.</a:t>
            </a:r>
          </a:p>
          <a:p>
            <a:pPr lvl="0" indent="360000" algn="just">
              <a:lnSpc>
                <a:spcPct val="70000"/>
              </a:lnSpc>
              <a:spcBef>
                <a:spcPts val="1000"/>
              </a:spcBef>
              <a:defRPr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Карта СКЗИ</a:t>
            </a:r>
          </a:p>
          <a:p>
            <a:pPr lvl="0" indent="360000" algn="just">
              <a:lnSpc>
                <a:spcPct val="70000"/>
              </a:lnSpc>
              <a:spcBef>
                <a:spcPts val="1000"/>
              </a:spcBef>
              <a:defRPr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Пластиковое устройство, содержащее чип для контрольного прибора с блоком СКЗИ, для получения, записи, хранения, обработки информации в </a:t>
            </a:r>
            <a:r>
              <a:rPr lang="ru-RU" sz="1200" dirty="0" err="1" smtClean="0">
                <a:solidFill>
                  <a:schemeClr val="bg2">
                    <a:lumMod val="25000"/>
                  </a:schemeClr>
                </a:solidFill>
              </a:rPr>
              <a:t>тахографе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. Система СКЗИ — это разработка отечественных производителей, которая осуществляет криптографическую защиту информации с помощью специального программного обеспечения и позволяет передавать информацию по средствам сети интернет. Она может использоваться только в устройствах с блоком СКЗИ.</a:t>
            </a:r>
          </a:p>
          <a:p>
            <a:pPr lvl="0" indent="360000" algn="just">
              <a:lnSpc>
                <a:spcPct val="70000"/>
              </a:lnSpc>
              <a:spcBef>
                <a:spcPts val="1000"/>
              </a:spcBef>
              <a:defRPr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Карта ЕСТР</a:t>
            </a:r>
          </a:p>
          <a:p>
            <a:pPr lvl="0" indent="360000" algn="just">
              <a:lnSpc>
                <a:spcPct val="70000"/>
              </a:lnSpc>
              <a:spcBef>
                <a:spcPts val="1000"/>
              </a:spcBef>
              <a:defRPr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Электронная карта </a:t>
            </a:r>
            <a:r>
              <a:rPr lang="ru-RU" sz="1200" dirty="0" err="1" smtClean="0">
                <a:solidFill>
                  <a:schemeClr val="bg2">
                    <a:lumMod val="25000"/>
                  </a:schemeClr>
                </a:solidFill>
              </a:rPr>
              <a:t>тахографа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ЕСТР — это изделие из пластмассы, содержащее чип,  выпущенное для устройств выполняющих требования соглашения ЕСТР. Используемый стандарт шифрования данных соответствует требованиям, указанным в Соглашении ЕСТР.</a:t>
            </a:r>
          </a:p>
          <a:p>
            <a:pPr marR="0" lvl="0" indent="360000" algn="just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360000" algn="just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360000" algn="just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360000" algn="just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360000" algn="just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360000" algn="just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1257300" y="129092"/>
            <a:ext cx="7886700" cy="3905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460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3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Расчет вложений денежных средств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1825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452438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Приобретение рабочего автотранспорта -  600 000 рублей;</a:t>
            </a:r>
          </a:p>
          <a:p>
            <a:pPr marL="228600" marR="0" lvl="0" indent="1825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452438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Приобретение дополнительного оборудования  - 150 000 рублей;</a:t>
            </a:r>
          </a:p>
          <a:p>
            <a:pPr marL="228600" marR="0" lvl="0" indent="1825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452438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Приобретение лицензий СКЗИ -  500 000 рублей;</a:t>
            </a:r>
          </a:p>
          <a:p>
            <a:pPr marL="228600" marR="0" lvl="0" indent="1825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452438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Упаковка бизнеса во </a:t>
            </a:r>
            <a:r>
              <a:rPr kumimoji="0" lang="ru-RU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франчайзинг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- 350 000 рублей;</a:t>
            </a:r>
          </a:p>
          <a:p>
            <a:pPr marL="228600" marR="0" lvl="0" indent="1825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452438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Продвижение компании как сеть  - 1 000 000 рублей;</a:t>
            </a:r>
          </a:p>
          <a:p>
            <a:pPr marL="228600" marR="0" lvl="0" indent="1825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452438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Пополнение оборотных средств для участия в крупных тендерах.</a:t>
            </a:r>
          </a:p>
          <a:p>
            <a:pPr marR="0" lvl="0" indent="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3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проекта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Организация сетевой компании по всей России путем </a:t>
            </a:r>
            <a:r>
              <a:rPr kumimoji="0" lang="ru-RU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франчайзинга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Тем самым повысив лояльность клиентов возможностью выполнять качественный сервис, т.к. ремонт или замена могут быть в другом регионе. Соответственно это даст быстрые инвестиции и возможность участвовать и выигрывать крупные тендеры для сетевых компаний, таких как «МОНЕТКА». Что в свою очередь даст возможность вернуть инвестиции быстро.</a:t>
            </a:r>
          </a:p>
          <a:p>
            <a:pPr marL="268288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Получить лицензию СКЗИ и приобрести дополнительное оборудование;</a:t>
            </a:r>
          </a:p>
          <a:p>
            <a:pPr marL="268288" lvl="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Упаковать бизнес во </a:t>
            </a:r>
            <a:r>
              <a:rPr lang="ru-RU" sz="1200" dirty="0" err="1" smtClean="0">
                <a:solidFill>
                  <a:schemeClr val="bg2">
                    <a:lumMod val="25000"/>
                  </a:schemeClr>
                </a:solidFill>
              </a:rPr>
              <a:t>франчайзинг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и продавать его в регионы с паушальным взносом 300 000 – 500 000 рублей;</a:t>
            </a:r>
          </a:p>
          <a:p>
            <a:pPr marL="268288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Участие в крупных тендерах.</a:t>
            </a:r>
          </a:p>
          <a:p>
            <a:pPr marL="268288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R="0" lvl="0" indent="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9326" y="4149310"/>
            <a:ext cx="297867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182563" algn="just">
              <a:lnSpc>
                <a:spcPct val="90000"/>
              </a:lnSpc>
              <a:spcBef>
                <a:spcPts val="1000"/>
              </a:spcBef>
              <a:defRPr/>
            </a:pPr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28600" lvl="0" indent="39688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200" b="1" i="1" u="sng" dirty="0" smtClean="0">
                <a:solidFill>
                  <a:schemeClr val="bg2">
                    <a:lumMod val="25000"/>
                  </a:schemeClr>
                </a:solidFill>
              </a:rPr>
              <a:t>План маркетинга</a:t>
            </a:r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28600" lvl="0" indent="39688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Направления привлечения клиентов:</a:t>
            </a:r>
          </a:p>
          <a:p>
            <a:pPr marL="228600" lvl="0" indent="182563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Интернет - контекстная реклама в поисковых системах </a:t>
            </a:r>
            <a:r>
              <a:rPr lang="ru-RU" sz="1200" dirty="0" err="1" smtClean="0">
                <a:solidFill>
                  <a:schemeClr val="bg2">
                    <a:lumMod val="25000"/>
                  </a:schemeClr>
                </a:solidFill>
              </a:rPr>
              <a:t>Гугл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ru-RU" sz="1200" dirty="0" err="1" smtClean="0">
                <a:solidFill>
                  <a:schemeClr val="bg2">
                    <a:lumMod val="25000"/>
                  </a:schemeClr>
                </a:solidFill>
              </a:rPr>
              <a:t>Яндекс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marL="228600" lvl="0" indent="182563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Организация выставок, встреч и </a:t>
            </a:r>
            <a:r>
              <a:rPr lang="ru-RU" sz="1200" dirty="0" err="1" smtClean="0">
                <a:solidFill>
                  <a:schemeClr val="bg2">
                    <a:lumMod val="25000"/>
                  </a:schemeClr>
                </a:solidFill>
              </a:rPr>
              <a:t>т.д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marL="228600" lvl="0" indent="182563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Холодный выход на предприятия;</a:t>
            </a:r>
          </a:p>
          <a:p>
            <a:pPr marL="228600" lvl="0" indent="182563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Коммерческие и государственные тендеры.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 descr="ÐÐ°ÑÑÐ¸Ð½ÐºÐ¸ Ð¿Ð¾ Ð·Ð°Ð¿ÑÐ¾ÑÑ Ð³Ð»Ð¾Ð½Ð°ÑÑ Ð¾Ð±Ð¾ÑÑÐ´Ð¾Ð²Ð°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499" y="4070906"/>
            <a:ext cx="4635501" cy="2787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989648" y="129093"/>
            <a:ext cx="7886700" cy="5939044"/>
          </a:xfrm>
          <a:prstGeom prst="rect">
            <a:avLst/>
          </a:prstGeom>
        </p:spPr>
        <p:txBody>
          <a:bodyPr/>
          <a:lstStyle/>
          <a:p>
            <a:pPr marL="182563" marR="0" lvl="0" indent="1730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Финансовый план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563" marR="0" lvl="0" indent="1730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Продажа нового оборудования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94099" y="1312433"/>
          <a:ext cx="3689874" cy="37381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2525"/>
                <a:gridCol w="927349"/>
              </a:tblGrid>
              <a:tr h="22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Продажа оборудования/установка</a:t>
                      </a: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</a:tr>
              <a:tr h="25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Общая выручка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2200000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продаж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80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3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объектов в месяц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0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потенциальных сделок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267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2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Цена </a:t>
                      </a:r>
                      <a:r>
                        <a:rPr lang="ru-RU" sz="1200" dirty="0" err="1"/>
                        <a:t>лида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264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Конверсия в сделку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220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Конверсия в продажу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220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</a:t>
                      </a:r>
                      <a:r>
                        <a:rPr lang="ru-RU" sz="1200" dirty="0" err="1"/>
                        <a:t>лидов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667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2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Средний чек продажи оборудования с установкой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27500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215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Себестоимость (</a:t>
                      </a:r>
                      <a:r>
                        <a:rPr lang="ru-RU" sz="1200" dirty="0" err="1"/>
                        <a:t>Direct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cost</a:t>
                      </a:r>
                      <a:r>
                        <a:rPr lang="ru-RU" sz="1200" dirty="0"/>
                        <a:t>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991000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0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Стоимость оборудования НДС 20%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770000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215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Стоимость установки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176000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216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ЗП Инженера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40000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22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Доставка груза в месяц НДС 20%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2307" y="1126641"/>
          <a:ext cx="3980328" cy="53402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14808"/>
                <a:gridCol w="765520"/>
              </a:tblGrid>
              <a:tr h="339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Продажа оборудования/установка</a:t>
                      </a: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Коммерческие/Маркетинговые расходы (COCA)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445790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Реклама в интернете НДС 20%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200000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Зарплата </a:t>
                      </a:r>
                      <a:r>
                        <a:rPr lang="ru-RU" sz="1200" dirty="0" err="1" smtClean="0"/>
                        <a:t>маркетолога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10000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90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</a:t>
                      </a:r>
                      <a:r>
                        <a:rPr lang="ru-RU" sz="1200" dirty="0" smtClean="0"/>
                        <a:t>бслуживания </a:t>
                      </a:r>
                      <a:r>
                        <a:rPr lang="ru-RU" sz="1200" dirty="0"/>
                        <a:t>сайта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790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ЗП отдела продаж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220000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Оклад коммерческого директора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10000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Веб</a:t>
                      </a:r>
                      <a:r>
                        <a:rPr lang="ru-RU" sz="1200" dirty="0"/>
                        <a:t> сервисы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Административные расходы (G&amp;A)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100400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Аренда офиса/бокса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15000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Связь, Интернет НДС 20%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Зарплата Офисных сотрудников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20000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Найм</a:t>
                      </a:r>
                      <a:r>
                        <a:rPr lang="ru-RU" sz="1200" dirty="0"/>
                        <a:t> персонала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2500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Офисные расходы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Бухгалтерия и юридическое обслуживание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7000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РКО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1900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ЗП Ген. Директора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50000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Налоги доходы минус расходы 20%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132562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НДС 20%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201000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Итого расходы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1537190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95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Чистая прибыль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329248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  <a:tr h="195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</a:endParaRPr>
                    </a:p>
                  </a:txBody>
                  <a:tcPr marL="32388" marR="32388" marT="0" marB="0" anchor="ctr"/>
                </a:tc>
              </a:tr>
              <a:tr h="18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Рентабельность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14,97%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8" marR="32388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>
          <a:xfrm>
            <a:off x="1085850" y="225911"/>
            <a:ext cx="7620000" cy="614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Абонентское обслуживание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9178" y="6010400"/>
            <a:ext cx="6653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подключенных объектов на данный момент – 200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20322" y="626544"/>
          <a:ext cx="7594896" cy="31632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53956"/>
                <a:gridCol w="968188"/>
                <a:gridCol w="968188"/>
                <a:gridCol w="968188"/>
                <a:gridCol w="968188"/>
                <a:gridCol w="968188"/>
              </a:tblGrid>
              <a:tr h="2770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Абонентская плата с объекта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 месяц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 месяц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 месяц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4 месяц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 месяц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</a:tr>
              <a:tr h="2008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Общая выручка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154000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238000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322000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406000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490000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</a:tr>
              <a:tr h="215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</a:tr>
              <a:tr h="204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Средний чек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350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350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350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350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350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</a:tr>
              <a:tr h="215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объектов в месяц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440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680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1 160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1 400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</a:tr>
              <a:tr h="1936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6-10 в месяц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1640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1880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2120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2360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2600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</a:tr>
              <a:tr h="20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11-14 в месяц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2840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3080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3320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3560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</a:tr>
              <a:tr h="215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</a:tr>
              <a:tr h="215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Себестоимость (</a:t>
                      </a:r>
                      <a:r>
                        <a:rPr lang="ru-RU" sz="1200" dirty="0" err="1"/>
                        <a:t>Direct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cost</a:t>
                      </a:r>
                      <a:r>
                        <a:rPr lang="ru-RU" sz="1200" dirty="0"/>
                        <a:t>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-87800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-116600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-145400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-174200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-203000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</a:tr>
              <a:tr h="204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</a:tr>
              <a:tr h="2259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Трафик </a:t>
                      </a:r>
                      <a:r>
                        <a:rPr lang="ru-RU" sz="1200" dirty="0"/>
                        <a:t>на </a:t>
                      </a:r>
                      <a:r>
                        <a:rPr lang="ru-RU" sz="1200" dirty="0" err="1"/>
                        <a:t>симках</a:t>
                      </a:r>
                      <a:r>
                        <a:rPr lang="ru-RU" sz="1200" dirty="0"/>
                        <a:t> НДС 20%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-17600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-27200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-36800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-46400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-56000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</a:tr>
              <a:tr h="1936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Стоимость </a:t>
                      </a:r>
                      <a:r>
                        <a:rPr lang="ru-RU" sz="1200" dirty="0"/>
                        <a:t>сервиса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-35200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-54400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-73600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-92800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-112000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</a:tr>
              <a:tr h="1892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Тех. поддержка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-35000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-35000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-35000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-35000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-35000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</a:tr>
              <a:tr h="1849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Валовая прибыль (Маржа)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66200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121400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176600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231800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287000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</a:tr>
              <a:tr h="1913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Моржинальность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43%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51%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55%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57%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59%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31078" y="4161454"/>
          <a:ext cx="7584138" cy="14650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75473"/>
                <a:gridCol w="961733"/>
                <a:gridCol w="961733"/>
                <a:gridCol w="961733"/>
                <a:gridCol w="961733"/>
                <a:gridCol w="961733"/>
              </a:tblGrid>
              <a:tr h="270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Налоги Доходы минус расходы 20%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13240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24280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35320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46360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57400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ctr"/>
                </a:tc>
              </a:tr>
              <a:tr h="204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Итого расходы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-74560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-92320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-110080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-127840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-145600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</a:tr>
              <a:tr h="189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</a:tr>
              <a:tr h="17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Прибыль чистая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79440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145680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211920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278160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344400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</a:tr>
              <a:tr h="191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</a:tr>
              <a:tr h="165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Рентабельность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51,58%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61,21%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65,81%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68,51%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70,29%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05" marR="67105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>
          <a:xfrm>
            <a:off x="1231749" y="602429"/>
            <a:ext cx="7620000" cy="3614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Таблица возврата инвестиций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68186" y="1258347"/>
          <a:ext cx="7820812" cy="17145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58082"/>
                <a:gridCol w="1172546"/>
                <a:gridCol w="1172546"/>
                <a:gridCol w="1172546"/>
                <a:gridCol w="1172546"/>
                <a:gridCol w="1172546"/>
              </a:tblGrid>
              <a:tr h="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Ваша прибыль с обговоренного момента</a:t>
                      </a:r>
                      <a:endParaRPr lang="ru-RU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 месяц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 месяц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 месяц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 месяц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 месяц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</a:tr>
              <a:tr h="3033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р.204 344,00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р.237 464,00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р.270 584,00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р.303 704,00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р.336 824,00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</a:tr>
              <a:tr h="30331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6месяц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7месяц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8месяц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9месяц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10месяц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</a:tr>
              <a:tr h="303318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р.369 944,00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р.403 064,00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р.436 184,00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р.469 304,00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р.502 424,00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</a:tr>
              <a:tr h="303318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11 месяц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12 месяц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13 месяц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14 месяц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15 месяц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</a:tr>
              <a:tr h="30331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535544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568664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601784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149124,8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157524,8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4" marR="67304" marT="0" marB="0" anchor="ctr"/>
                </a:tc>
              </a:tr>
            </a:tbl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1117600" y="3741738"/>
            <a:ext cx="7607300" cy="165576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R="0" lvl="0" indent="355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Варианты участия</a:t>
            </a:r>
          </a:p>
          <a:p>
            <a:pPr marR="0" lvl="0" indent="355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Покупка доли 25% за 5 млн. руб. Возврат вложений с оговоренного момента по 50% от прибыли до полного возврата. После 25% от прибыли.</a:t>
            </a:r>
          </a:p>
          <a:p>
            <a:pPr marR="0" lvl="0" indent="355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Покупка доли 10% за 2 млн. руб. Возврат вложений с оговоренного момента по 50% от прибыли до полного возврата. После 10% от прибыли.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755</Words>
  <Application>Microsoft Office PowerPoint</Application>
  <PresentationFormat>Экран (4:3)</PresentationFormat>
  <Paragraphs>311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ООО «Джи Пи ЭС Парковка»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Kent</cp:lastModifiedBy>
  <cp:revision>48</cp:revision>
  <dcterms:created xsi:type="dcterms:W3CDTF">2018-09-04T12:10:47Z</dcterms:created>
  <dcterms:modified xsi:type="dcterms:W3CDTF">2019-03-19T06:50:40Z</dcterms:modified>
</cp:coreProperties>
</file>