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/>
    <p:restoredTop sz="94605"/>
  </p:normalViewPr>
  <p:slideViewPr>
    <p:cSldViewPr>
      <p:cViewPr>
        <p:scale>
          <a:sx n="100" d="100"/>
          <a:sy n="100" d="100"/>
        </p:scale>
        <p:origin x="-426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83709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491693/pet-care-united-states-market-valu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57158" y="642924"/>
            <a:ext cx="8520600" cy="95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latin typeface="Roboto"/>
                <a:ea typeface="Roboto"/>
                <a:cs typeface="Roboto"/>
                <a:sym typeface="Roboto"/>
              </a:rPr>
              <a:t>СОЗДАНИЕ ЗАВОДА ДЕРЕВЯННОГО ДОМОСТРОЕНИЯ ПО ТЕХНОЛОГИИ </a:t>
            </a:r>
            <a:endParaRPr sz="2000" b="1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Рисунок 4" descr="logo-mnm.jpg"/>
          <p:cNvPicPr>
            <a:picLocks noChangeAspect="1"/>
          </p:cNvPicPr>
          <p:nvPr/>
        </p:nvPicPr>
        <p:blipFill>
          <a:blip r:embed="rId3"/>
          <a:srcRect l="19685" t="16406" r="20275" b="15624"/>
          <a:stretch>
            <a:fillRect/>
          </a:stretch>
        </p:blipFill>
        <p:spPr>
          <a:xfrm>
            <a:off x="2285984" y="1571618"/>
            <a:ext cx="4357718" cy="2071702"/>
          </a:xfrm>
          <a:prstGeom prst="rect">
            <a:avLst/>
          </a:prstGeom>
        </p:spPr>
      </p:pic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57158" y="364332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latin typeface="Roboto"/>
                <a:ea typeface="Roboto"/>
                <a:cs typeface="Roboto"/>
                <a:sym typeface="Roboto"/>
              </a:rPr>
              <a:t>Ищем инвестиции </a:t>
            </a:r>
            <a:r>
              <a:rPr lang="ru" sz="2400" dirty="0" smtClean="0"/>
              <a:t>300 000 </a:t>
            </a:r>
            <a:r>
              <a:rPr lang="ru" sz="2400" dirty="0"/>
              <a:t>000₽</a:t>
            </a:r>
            <a:r>
              <a:rPr lang="ru" sz="2400" b="1" dirty="0"/>
              <a:t> 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3"/>
          <p:cNvSpPr txBox="1"/>
          <p:nvPr/>
        </p:nvSpPr>
        <p:spPr>
          <a:xfrm>
            <a:off x="323528" y="574550"/>
            <a:ext cx="84588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 dirty="0" smtClean="0">
                <a:solidFill>
                  <a:srgbClr val="E06666"/>
                </a:solidFill>
              </a:rPr>
              <a:t>Метрики</a:t>
            </a:r>
            <a:endParaRPr sz="3000" b="1" dirty="0">
              <a:solidFill>
                <a:srgbClr val="E06666"/>
              </a:solidFill>
            </a:endParaRPr>
          </a:p>
        </p:txBody>
      </p:sp>
      <p:pic>
        <p:nvPicPr>
          <p:cNvPr id="5122" name="Picture 2" descr="http://skrinshoter.ru/i/280918/yDgLfSZq.png"/>
          <p:cNvPicPr>
            <a:picLocks noChangeAspect="1" noChangeArrowheads="1"/>
          </p:cNvPicPr>
          <p:nvPr/>
        </p:nvPicPr>
        <p:blipFill>
          <a:blip r:embed="rId2"/>
          <a:srcRect t="2187" r="1209"/>
          <a:stretch>
            <a:fillRect/>
          </a:stretch>
        </p:blipFill>
        <p:spPr bwMode="auto">
          <a:xfrm>
            <a:off x="1000100" y="1214428"/>
            <a:ext cx="7000924" cy="3195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78475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9350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649425" y="2928940"/>
            <a:ext cx="1972500" cy="181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Рогальников В.И.</a:t>
            </a:r>
            <a:r>
              <a:rPr lang="ru" dirty="0" smtClean="0"/>
              <a:t>, </a:t>
            </a:r>
            <a:r>
              <a:rPr lang="ru" dirty="0"/>
              <a:t>CEO</a:t>
            </a:r>
            <a:endParaRPr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 smtClean="0"/>
              <a:t>13 лет в науке (АН СССР), 13 лет Министр природных ресурсов Пермского края, с 2008 в ООО «ДЛПК</a:t>
            </a:r>
            <a:endParaRPr sz="1200" dirty="0"/>
          </a:p>
        </p:txBody>
      </p:sp>
      <p:sp>
        <p:nvSpPr>
          <p:cNvPr id="135" name="Shape 135"/>
          <p:cNvSpPr txBox="1"/>
          <p:nvPr/>
        </p:nvSpPr>
        <p:spPr>
          <a:xfrm>
            <a:off x="3541700" y="2928940"/>
            <a:ext cx="1972500" cy="1614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Кольцов А.В.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Зам. </a:t>
            </a:r>
            <a:r>
              <a:rPr lang="en-US" dirty="0" smtClean="0"/>
              <a:t>CEO</a:t>
            </a:r>
            <a:r>
              <a:rPr lang="ru-RU" dirty="0" smtClean="0"/>
              <a:t> по </a:t>
            </a:r>
            <a:r>
              <a:rPr lang="ru-RU" dirty="0" err="1" smtClean="0"/>
              <a:t>лесообеспечению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40 </a:t>
            </a:r>
            <a:r>
              <a:rPr lang="ru-RU" sz="1200" dirty="0" smtClean="0"/>
              <a:t>лет в отрасли от мастера леса до зам директора объединения «</a:t>
            </a:r>
            <a:r>
              <a:rPr lang="ru-RU" sz="1200" dirty="0" err="1" smtClean="0"/>
              <a:t>Пермлеспром</a:t>
            </a:r>
            <a:r>
              <a:rPr lang="ru-RU" sz="1200" dirty="0" smtClean="0"/>
              <a:t>»</a:t>
            </a:r>
            <a:endParaRPr sz="1200" dirty="0"/>
          </a:p>
        </p:txBody>
      </p:sp>
      <p:sp>
        <p:nvSpPr>
          <p:cNvPr id="136" name="Shape 136"/>
          <p:cNvSpPr txBox="1"/>
          <p:nvPr/>
        </p:nvSpPr>
        <p:spPr>
          <a:xfrm>
            <a:off x="6500826" y="2928940"/>
            <a:ext cx="2132100" cy="11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Землянников М.Б.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/>
              <a:t>Учредитель ООО «ЛЕСНОЙ АЛЬЯНС» и ООО «ДЛПК»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ru" dirty="0"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925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2950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42709087_538973916527817_857856594241650688_n.jpg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3990" t="11111" b="18182"/>
          <a:stretch>
            <a:fillRect/>
          </a:stretch>
        </p:blipFill>
        <p:spPr>
          <a:xfrm>
            <a:off x="6572264" y="357172"/>
            <a:ext cx="1718967" cy="2357454"/>
          </a:xfrm>
          <a:prstGeom prst="rect">
            <a:avLst/>
          </a:prstGeom>
        </p:spPr>
      </p:pic>
      <p:pic>
        <p:nvPicPr>
          <p:cNvPr id="10" name="Рисунок 9" descr="ВЛ.Ив..png"/>
          <p:cNvPicPr>
            <a:picLocks noChangeAspect="1"/>
          </p:cNvPicPr>
          <p:nvPr/>
        </p:nvPicPr>
        <p:blipFill>
          <a:blip r:embed="rId5"/>
          <a:srcRect l="4041"/>
          <a:stretch>
            <a:fillRect/>
          </a:stretch>
        </p:blipFill>
        <p:spPr>
          <a:xfrm>
            <a:off x="785786" y="357172"/>
            <a:ext cx="1696414" cy="2357454"/>
          </a:xfrm>
          <a:prstGeom prst="rect">
            <a:avLst/>
          </a:prstGeom>
        </p:spPr>
      </p:pic>
      <p:pic>
        <p:nvPicPr>
          <p:cNvPr id="11" name="Рисунок 10" descr="42714065_306940213451843_1472702577370988544_n.jpg"/>
          <p:cNvPicPr>
            <a:picLocks noChangeAspect="1"/>
          </p:cNvPicPr>
          <p:nvPr/>
        </p:nvPicPr>
        <p:blipFill>
          <a:blip r:embed="rId6"/>
          <a:srcRect l="39063" t="19654" r="25781" b="21619"/>
          <a:stretch>
            <a:fillRect/>
          </a:stretch>
        </p:blipFill>
        <p:spPr>
          <a:xfrm rot="5400000">
            <a:off x="3357553" y="571486"/>
            <a:ext cx="2357455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571472" y="571486"/>
            <a:ext cx="7858180" cy="2500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Browallia New" pitchFamily="34" charset="-34"/>
              </a:rPr>
              <a:t>ИЩЕМ 300 МЛН. РУБЛЕЙ</a:t>
            </a:r>
          </a:p>
          <a:p>
            <a:pPr lvl="0" algn="ctr"/>
            <a:endParaRPr lang="ru-RU" sz="2400" dirty="0" smtClean="0"/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В случае заемных средств – кредит на срок не менее 3-х лет при ставке 15% годовых;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/>
              <a:t>В случае Стратегического Партнера – доля в совместном бизнесе – до 50% в зависимости от стоимости инвестиций</a:t>
            </a:r>
            <a:endParaRPr lang="ru-RU" sz="2000" dirty="0"/>
          </a:p>
        </p:txBody>
      </p:sp>
      <p:sp>
        <p:nvSpPr>
          <p:cNvPr id="144" name="Shape 144"/>
          <p:cNvSpPr txBox="1"/>
          <p:nvPr/>
        </p:nvSpPr>
        <p:spPr>
          <a:xfrm>
            <a:off x="782575" y="3231950"/>
            <a:ext cx="4052400" cy="15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/>
              <a:t>Владимир Рогальников</a:t>
            </a:r>
            <a:endParaRPr sz="24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/>
              <a:t>+7 </a:t>
            </a:r>
            <a:r>
              <a:rPr lang="ru" sz="2400" dirty="0" smtClean="0"/>
              <a:t>982-242-86-96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pdk-ermak@mail.ru</a:t>
            </a:r>
            <a:endParaRPr sz="24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57158" y="785800"/>
            <a:ext cx="8458800" cy="1643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Мировой технологический тренд  в строительстве жилья: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/>
              <a:t>Переход от кирпича и бетона к деревянному домостроению;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/>
              <a:t>Перевод деревянного домостроения на индустриальную основу за счет использования деревянных конструкций с высокой степенью заводской готовности.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57158" y="2214560"/>
            <a:ext cx="8458800" cy="2500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68300" algn="ctr">
              <a:buSzPts val="2200"/>
            </a:pPr>
            <a:r>
              <a:rPr lang="ru" sz="1800" b="1" dirty="0" smtClean="0">
                <a:solidFill>
                  <a:srgbClr val="C00000"/>
                </a:solidFill>
              </a:rPr>
              <a:t>Потребность:</a:t>
            </a:r>
            <a:r>
              <a:rPr lang="ru" sz="1800" dirty="0" smtClean="0">
                <a:solidFill>
                  <a:srgbClr val="C00000"/>
                </a:solidFill>
              </a:rPr>
              <a:t> </a:t>
            </a:r>
          </a:p>
          <a:p>
            <a:pPr marL="457200" indent="-368300" algn="ctr">
              <a:buSzPts val="2200"/>
            </a:pPr>
            <a:endParaRPr lang="ru-RU" sz="1800" dirty="0" smtClean="0">
              <a:solidFill>
                <a:srgbClr val="C00000"/>
              </a:solidFill>
            </a:endParaRPr>
          </a:p>
          <a:p>
            <a:pPr marL="457200" lvl="0" indent="-368300">
              <a:buSzPts val="2200"/>
              <a:buChar char="●"/>
            </a:pPr>
            <a:r>
              <a:rPr lang="ru-RU" sz="1800" dirty="0" smtClean="0"/>
              <a:t>В России необходимо ежегодно вводить до 10-15 млн. кв. метров жилья, причем 80% это социальное жилье и оно должно быть по доступной цене</a:t>
            </a:r>
            <a:r>
              <a:rPr lang="ru" sz="2200" dirty="0" smtClean="0"/>
              <a:t>;</a:t>
            </a:r>
          </a:p>
          <a:p>
            <a:pPr marL="457200" lvl="0" indent="-368300">
              <a:buSzPts val="2200"/>
              <a:buChar char="●"/>
            </a:pPr>
            <a:r>
              <a:rPr lang="ru-RU" sz="1800" dirty="0" smtClean="0"/>
              <a:t>В Пермском крае рынок социального деревянного жилья оценивается на ближайшие 10 лет в 250-300 тысяч кв. м. ежегодно. </a:t>
            </a: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15150" y="959574"/>
            <a:ext cx="8513700" cy="969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1800" dirty="0" smtClean="0"/>
              <a:t>Целью Проекта является создание нового производства по выпуску комплектов деревянных домов, изготовленных в заводских условиях с использованием технологии МНМ + РНЕ. </a:t>
            </a:r>
            <a:endParaRPr lang="ru-RU" sz="1800" dirty="0"/>
          </a:p>
        </p:txBody>
      </p:sp>
      <p:sp>
        <p:nvSpPr>
          <p:cNvPr id="69" name="Shape 69"/>
          <p:cNvSpPr txBox="1"/>
          <p:nvPr/>
        </p:nvSpPr>
        <p:spPr>
          <a:xfrm>
            <a:off x="428596" y="2071684"/>
            <a:ext cx="7875000" cy="2500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>
              <a:lnSpc>
                <a:spcPct val="115000"/>
              </a:lnSpc>
              <a:buSzPts val="2000"/>
              <a:buChar char="●"/>
            </a:pPr>
            <a:r>
              <a:rPr lang="ru-RU" sz="1800" dirty="0" smtClean="0"/>
              <a:t>Завод деревянного домостроения производительностью 300 домов в год (30 000 м2) планируется создать в г. Добрянка Пермского края (60 км от г. Перми). </a:t>
            </a:r>
            <a:endParaRPr sz="1800" dirty="0"/>
          </a:p>
          <a:p>
            <a:pPr marL="457200" lvl="0" indent="-355600">
              <a:lnSpc>
                <a:spcPct val="115000"/>
              </a:lnSpc>
              <a:buSzPts val="2000"/>
              <a:buChar char="●"/>
            </a:pPr>
            <a:r>
              <a:rPr lang="ru-RU" sz="1800" dirty="0" smtClean="0"/>
              <a:t>Дом площадью до 100 м2 собирается из домокомплектов высокой заводской готовности всего за 2-3 дня на готовом фундаменте. </a:t>
            </a:r>
          </a:p>
          <a:p>
            <a:pPr marL="457200" lvl="0" indent="-355600">
              <a:lnSpc>
                <a:spcPct val="115000"/>
              </a:lnSpc>
              <a:buSzPts val="2000"/>
              <a:buChar char="●"/>
            </a:pPr>
            <a:r>
              <a:rPr lang="ru-RU" sz="1800" dirty="0" smtClean="0"/>
              <a:t>Масштабирование бизнеса планируется за счет создания новых таких заводов.</a:t>
            </a:r>
          </a:p>
          <a:p>
            <a:pPr marL="457200" lvl="0" indent="-355600">
              <a:lnSpc>
                <a:spcPct val="115000"/>
              </a:lnSpc>
              <a:buSzPts val="2000"/>
              <a:buChar char="●"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42600" y="856400"/>
            <a:ext cx="8458800" cy="307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solidFill>
                  <a:srgbClr val="E06666"/>
                </a:solidFill>
              </a:rPr>
              <a:t>Потенциальный потребитель: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2000" b="1" dirty="0" smtClean="0">
              <a:solidFill>
                <a:srgbClr val="E06666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" sz="2000" dirty="0" smtClean="0"/>
              <a:t> професиональный участник рынка строительства жилья – строительная организация – застройщик с объемом производства не менее 10 000 м2;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" sz="2000" dirty="0" smtClean="0"/>
              <a:t> индивидуальный заказчик элитного жилья (до 10% объемов производства)</a:t>
            </a:r>
            <a:endParaRPr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342600" y="574550"/>
            <a:ext cx="84588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E06666"/>
                </a:solidFill>
              </a:rPr>
              <a:t>Как это работает?</a:t>
            </a:r>
            <a:endParaRPr sz="2400" b="1" dirty="0">
              <a:solidFill>
                <a:srgbClr val="E06666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357158" y="1214428"/>
            <a:ext cx="8458800" cy="318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>
              <a:buSzPts val="2200"/>
              <a:buChar char="●"/>
            </a:pPr>
            <a:r>
              <a:rPr lang="ru-RU" sz="2200" dirty="0" smtClean="0"/>
              <a:t>С 4 крупными строительными организациями («</a:t>
            </a:r>
            <a:r>
              <a:rPr lang="ru-RU" sz="2200" dirty="0" err="1" smtClean="0"/>
              <a:t>Герметик-Пермь</a:t>
            </a:r>
            <a:r>
              <a:rPr lang="ru-RU" sz="2200" dirty="0" smtClean="0"/>
              <a:t>», «</a:t>
            </a:r>
            <a:r>
              <a:rPr lang="ru-RU" sz="2200" dirty="0" err="1" smtClean="0"/>
              <a:t>Вуден</a:t>
            </a:r>
            <a:r>
              <a:rPr lang="ru-RU" sz="2200" dirty="0" smtClean="0"/>
              <a:t> Хаус», ДГ Групп </a:t>
            </a:r>
            <a:r>
              <a:rPr lang="ru-RU" sz="2200" dirty="0" err="1" smtClean="0"/>
              <a:t>Иншаат</a:t>
            </a:r>
            <a:r>
              <a:rPr lang="ru-RU" sz="2200" dirty="0" smtClean="0"/>
              <a:t> АС, ДГ Групп ММС) заключены предварительные договоры поставок на весь объем производимой продукции;</a:t>
            </a:r>
            <a:endParaRPr sz="2200"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-RU" sz="2200" dirty="0" smtClean="0"/>
              <a:t>Для индивидуальных заказчиков планируется создать проектно-конструкторское бюро, которое будет разрабатывать проект дома по пожеланиям заказчика, на основании которого на заводе будут изготовляться индивидуальные строительные конструкции.</a:t>
            </a:r>
            <a:endParaRPr sz="2200" dirty="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ts val="2200"/>
            </a:pPr>
            <a:endParaRPr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124850" y="665825"/>
            <a:ext cx="8530800" cy="19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 dirty="0" smtClean="0">
                <a:solidFill>
                  <a:srgbClr val="E06666"/>
                </a:solidFill>
              </a:rPr>
              <a:t>1 298 000 ₽</a:t>
            </a:r>
            <a:endParaRPr sz="4800" b="1" dirty="0">
              <a:solidFill>
                <a:srgbClr val="E0666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З</a:t>
            </a:r>
            <a:r>
              <a:rPr lang="ru" sz="3000" dirty="0" smtClean="0"/>
              <a:t>а один стандартный домокомплект</a:t>
            </a:r>
            <a:endParaRPr sz="3000" dirty="0"/>
          </a:p>
        </p:txBody>
      </p:sp>
      <p:sp>
        <p:nvSpPr>
          <p:cNvPr id="87" name="Shape 87"/>
          <p:cNvSpPr txBox="1"/>
          <p:nvPr/>
        </p:nvSpPr>
        <p:spPr>
          <a:xfrm>
            <a:off x="714348" y="2428874"/>
            <a:ext cx="7249500" cy="2000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 dirty="0" smtClean="0"/>
              <a:t>590 000 </a:t>
            </a:r>
            <a:r>
              <a:rPr lang="ru" sz="2400" dirty="0"/>
              <a:t>рублей себестоимость</a:t>
            </a:r>
            <a:endParaRPr sz="2400" dirty="0"/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 dirty="0" smtClean="0"/>
              <a:t>140 000 </a:t>
            </a:r>
            <a:r>
              <a:rPr lang="ru" sz="2400" dirty="0"/>
              <a:t>рублей </a:t>
            </a:r>
            <a:r>
              <a:rPr lang="ru" sz="2400" dirty="0" smtClean="0"/>
              <a:t>амортизация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 dirty="0" smtClean="0"/>
              <a:t>38 000 </a:t>
            </a:r>
            <a:r>
              <a:rPr lang="ru" sz="2400" dirty="0"/>
              <a:t>рублей </a:t>
            </a:r>
            <a:r>
              <a:rPr lang="ru" sz="2400" dirty="0" smtClean="0"/>
              <a:t>налоги и обслуживание кредита</a:t>
            </a:r>
            <a:endParaRPr sz="2400" dirty="0"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 dirty="0" smtClean="0"/>
              <a:t>530 000 </a:t>
            </a:r>
            <a:r>
              <a:rPr lang="ru" sz="2400" dirty="0"/>
              <a:t>рублей </a:t>
            </a:r>
            <a:r>
              <a:rPr lang="ru" sz="2400" dirty="0" smtClean="0"/>
              <a:t>чистая прибыль</a:t>
            </a: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2513476" y="509079"/>
            <a:ext cx="6048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PAM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643174" y="357172"/>
            <a:ext cx="3764400" cy="8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" sz="4800" b="1" dirty="0" smtClean="0">
                <a:solidFill>
                  <a:srgbClr val="434343"/>
                </a:solidFill>
              </a:rPr>
              <a:t>7 млрд</a:t>
            </a:r>
            <a:r>
              <a:rPr lang="ru" sz="4800" dirty="0" smtClean="0">
                <a:solidFill>
                  <a:srgbClr val="434343"/>
                </a:solidFill>
              </a:rPr>
              <a:t> ₽</a:t>
            </a:r>
            <a:r>
              <a:rPr lang="ru" sz="4800" b="1" dirty="0" smtClean="0">
                <a:solidFill>
                  <a:srgbClr val="434343"/>
                </a:solidFill>
              </a:rPr>
              <a:t> *</a:t>
            </a:r>
            <a:endParaRPr sz="4800" b="1" dirty="0">
              <a:solidFill>
                <a:srgbClr val="434343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714348" y="1214428"/>
            <a:ext cx="7429552" cy="11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 smtClean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Российский рынок </a:t>
            </a:r>
            <a:r>
              <a:rPr lang="ru" sz="24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рынок </a:t>
            </a:r>
            <a:r>
              <a:rPr lang="ru" sz="2400" dirty="0" smtClean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деревянных домов по пилотной программе субсидирования кредитов на покупку домов заводского изготовления</a:t>
            </a:r>
            <a:endParaRPr sz="24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423100" y="2399375"/>
            <a:ext cx="40311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dirty="0" smtClean="0">
                <a:solidFill>
                  <a:srgbClr val="434343"/>
                </a:solidFill>
              </a:rPr>
              <a:t>₽20 </a:t>
            </a:r>
            <a:r>
              <a:rPr lang="ru" sz="3600" dirty="0">
                <a:solidFill>
                  <a:srgbClr val="434343"/>
                </a:solidFill>
              </a:rPr>
              <a:t>млрд</a:t>
            </a:r>
            <a:r>
              <a:rPr lang="ru" sz="3600" dirty="0" smtClean="0">
                <a:solidFill>
                  <a:srgbClr val="434343"/>
                </a:solidFill>
              </a:rPr>
              <a:t>* </a:t>
            </a:r>
            <a:endParaRPr sz="3600" dirty="0">
              <a:solidFill>
                <a:srgbClr val="434343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704875" y="4169663"/>
            <a:ext cx="80403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" dirty="0"/>
              <a:t>* 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https://realty.rbc.ru/news/5abcc00b9a79479947ba5525 </a:t>
            </a:r>
            <a:r>
              <a:rPr lang="ru" u="sng" dirty="0" smtClean="0">
                <a:solidFill>
                  <a:schemeClr val="hlink"/>
                </a:solidFill>
                <a:hlinkClick r:id="rId3"/>
              </a:rPr>
              <a:t>/</a:t>
            </a:r>
            <a:endParaRPr dirty="0"/>
          </a:p>
        </p:txBody>
      </p:sp>
      <p:sp>
        <p:nvSpPr>
          <p:cNvPr id="97" name="Shape 97"/>
          <p:cNvSpPr txBox="1"/>
          <p:nvPr/>
        </p:nvSpPr>
        <p:spPr>
          <a:xfrm>
            <a:off x="1707175" y="3205025"/>
            <a:ext cx="60357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достижимый рынок в течение 3 лет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761250" y="1484975"/>
            <a:ext cx="7621500" cy="31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 smtClean="0">
                <a:solidFill>
                  <a:schemeClr val="dk1"/>
                </a:solidFill>
              </a:rPr>
              <a:t>Сущесивующие компании, имеющие собственные заводы по производству комлектов деревянных домов с выручкой более 200 000 рублей в год (ООО «Вудвиль», ООО «Гудвуд, ООО «СТОД», ООО «Хольц Хаус», АО «Сокольский ДОК»)</a:t>
            </a:r>
            <a:endParaRPr sz="2400" dirty="0">
              <a:solidFill>
                <a:srgbClr val="666666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 smtClean="0">
                <a:solidFill>
                  <a:schemeClr val="dk1"/>
                </a:solidFill>
              </a:rPr>
              <a:t>Аналоги</a:t>
            </a:r>
            <a:r>
              <a:rPr lang="ru" sz="2400" dirty="0">
                <a:solidFill>
                  <a:schemeClr val="dk1"/>
                </a:solidFill>
              </a:rPr>
              <a:t>:</a:t>
            </a:r>
            <a:br>
              <a:rPr lang="ru" sz="2400" dirty="0">
                <a:solidFill>
                  <a:schemeClr val="dk1"/>
                </a:solidFill>
              </a:rPr>
            </a:br>
            <a:r>
              <a:rPr lang="ru" sz="2400" dirty="0" smtClean="0">
                <a:solidFill>
                  <a:schemeClr val="tx1"/>
                </a:solidFill>
              </a:rPr>
              <a:t>комплекты домов из массива древесины: бревно, брус, клееный брус</a:t>
            </a:r>
            <a:endParaRPr sz="2400"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342600" y="574550"/>
            <a:ext cx="84588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 dirty="0">
                <a:solidFill>
                  <a:srgbClr val="E06666"/>
                </a:solidFill>
              </a:rPr>
              <a:t>Конкуренты</a:t>
            </a:r>
            <a:endParaRPr sz="3000" b="1" dirty="0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770975" y="3876925"/>
            <a:ext cx="7691350" cy="936000"/>
            <a:chOff x="770975" y="3876925"/>
            <a:chExt cx="7691350" cy="936000"/>
          </a:xfrm>
        </p:grpSpPr>
        <p:sp>
          <p:nvSpPr>
            <p:cNvPr id="108" name="Shape 108"/>
            <p:cNvSpPr/>
            <p:nvPr/>
          </p:nvSpPr>
          <p:spPr>
            <a:xfrm>
              <a:off x="770975" y="3876925"/>
              <a:ext cx="936000" cy="936000"/>
            </a:xfrm>
            <a:prstGeom prst="ellipse">
              <a:avLst/>
            </a:prstGeom>
            <a:noFill/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" dirty="0" smtClean="0"/>
                <a:t>Декабрь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dirty="0" smtClean="0"/>
                <a:t>2018</a:t>
              </a:r>
              <a:endParaRPr dirty="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2459813" y="3876925"/>
              <a:ext cx="936000" cy="936000"/>
            </a:xfrm>
            <a:prstGeom prst="ellipse">
              <a:avLst/>
            </a:prstGeom>
            <a:noFill/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 dirty="0" smtClean="0"/>
                <a:t>Июнь</a:t>
              </a:r>
              <a:r>
                <a:rPr lang="ru" dirty="0" smtClean="0"/>
                <a:t> 2019</a:t>
              </a:r>
              <a:endParaRPr dirty="0"/>
            </a:p>
          </p:txBody>
        </p:sp>
        <p:sp>
          <p:nvSpPr>
            <p:cNvPr id="110" name="Shape 110"/>
            <p:cNvSpPr/>
            <p:nvPr/>
          </p:nvSpPr>
          <p:spPr>
            <a:xfrm>
              <a:off x="4148650" y="3876925"/>
              <a:ext cx="936000" cy="936000"/>
            </a:xfrm>
            <a:prstGeom prst="ellipse">
              <a:avLst/>
            </a:prstGeom>
            <a:noFill/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 dirty="0" smtClean="0"/>
                <a:t>Декабрь</a:t>
              </a:r>
              <a:r>
                <a:rPr lang="ru" dirty="0" smtClean="0"/>
                <a:t>2019</a:t>
              </a:r>
              <a:endParaRPr dirty="0"/>
            </a:p>
          </p:txBody>
        </p:sp>
        <p:sp>
          <p:nvSpPr>
            <p:cNvPr id="111" name="Shape 111"/>
            <p:cNvSpPr/>
            <p:nvPr/>
          </p:nvSpPr>
          <p:spPr>
            <a:xfrm>
              <a:off x="5909075" y="3876925"/>
              <a:ext cx="936000" cy="936000"/>
            </a:xfrm>
            <a:prstGeom prst="ellipse">
              <a:avLst/>
            </a:prstGeom>
            <a:noFill/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 dirty="0" smtClean="0"/>
                <a:t>Декабрь</a:t>
              </a:r>
              <a:r>
                <a:rPr lang="ru" dirty="0" smtClean="0"/>
                <a:t> 2020</a:t>
              </a:r>
              <a:endParaRPr dirty="0"/>
            </a:p>
          </p:txBody>
        </p:sp>
        <p:sp>
          <p:nvSpPr>
            <p:cNvPr id="112" name="Shape 112"/>
            <p:cNvSpPr/>
            <p:nvPr/>
          </p:nvSpPr>
          <p:spPr>
            <a:xfrm>
              <a:off x="7526325" y="3876925"/>
              <a:ext cx="936000" cy="936000"/>
            </a:xfrm>
            <a:prstGeom prst="ellipse">
              <a:avLst/>
            </a:prstGeom>
            <a:noFill/>
            <a:ln w="28575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 dirty="0" smtClean="0"/>
                <a:t>Декабрь </a:t>
              </a:r>
              <a:r>
                <a:rPr lang="ru" dirty="0" smtClean="0"/>
                <a:t>2021</a:t>
              </a:r>
              <a:endParaRPr dirty="0"/>
            </a:p>
          </p:txBody>
        </p:sp>
      </p:grpSp>
      <p:cxnSp>
        <p:nvCxnSpPr>
          <p:cNvPr id="113" name="Shape 113"/>
          <p:cNvCxnSpPr>
            <a:endCxn id="108" idx="0"/>
          </p:cNvCxnSpPr>
          <p:nvPr/>
        </p:nvCxnSpPr>
        <p:spPr>
          <a:xfrm>
            <a:off x="1238975" y="3447325"/>
            <a:ext cx="0" cy="4296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4" name="Shape 114"/>
          <p:cNvCxnSpPr/>
          <p:nvPr/>
        </p:nvCxnSpPr>
        <p:spPr>
          <a:xfrm>
            <a:off x="2936100" y="3138975"/>
            <a:ext cx="0" cy="7380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>
            <a:off x="4633175" y="2775500"/>
            <a:ext cx="0" cy="11013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6385325" y="2489150"/>
            <a:ext cx="0" cy="13878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7" name="Shape 117"/>
          <p:cNvCxnSpPr/>
          <p:nvPr/>
        </p:nvCxnSpPr>
        <p:spPr>
          <a:xfrm>
            <a:off x="7986075" y="2037625"/>
            <a:ext cx="16500" cy="18393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18" name="Shape 118"/>
          <p:cNvSpPr txBox="1"/>
          <p:nvPr/>
        </p:nvSpPr>
        <p:spPr>
          <a:xfrm>
            <a:off x="655175" y="2819575"/>
            <a:ext cx="11676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/>
              <a:t>Старт</a:t>
            </a:r>
            <a:endParaRPr sz="1800" dirty="0"/>
          </a:p>
        </p:txBody>
      </p:sp>
      <p:sp>
        <p:nvSpPr>
          <p:cNvPr id="119" name="Shape 119"/>
          <p:cNvSpPr txBox="1"/>
          <p:nvPr/>
        </p:nvSpPr>
        <p:spPr>
          <a:xfrm>
            <a:off x="3682175" y="1837550"/>
            <a:ext cx="1902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/>
              <a:t>115 домов</a:t>
            </a:r>
            <a:r>
              <a:rPr lang="ru" sz="1800" dirty="0"/>
              <a:t/>
            </a:r>
            <a:br>
              <a:rPr lang="ru" sz="1800" dirty="0"/>
            </a:br>
            <a:r>
              <a:rPr lang="ru" sz="1800" dirty="0" smtClean="0">
                <a:solidFill>
                  <a:srgbClr val="434343"/>
                </a:solidFill>
              </a:rPr>
              <a:t>₽</a:t>
            </a:r>
            <a:r>
              <a:rPr lang="ru" sz="1800" dirty="0" smtClean="0"/>
              <a:t>149,3 </a:t>
            </a:r>
            <a:r>
              <a:rPr lang="ru" sz="1800" dirty="0"/>
              <a:t>млн</a:t>
            </a:r>
            <a:endParaRPr sz="1800" dirty="0"/>
          </a:p>
        </p:txBody>
      </p:sp>
      <p:sp>
        <p:nvSpPr>
          <p:cNvPr id="120" name="Shape 120"/>
          <p:cNvSpPr txBox="1"/>
          <p:nvPr/>
        </p:nvSpPr>
        <p:spPr>
          <a:xfrm>
            <a:off x="2000232" y="2285998"/>
            <a:ext cx="1739653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/>
              <a:t>Запуск завода</a:t>
            </a:r>
            <a:endParaRPr sz="1800" dirty="0"/>
          </a:p>
        </p:txBody>
      </p:sp>
      <p:sp>
        <p:nvSpPr>
          <p:cNvPr id="121" name="Shape 121"/>
          <p:cNvSpPr txBox="1"/>
          <p:nvPr/>
        </p:nvSpPr>
        <p:spPr>
          <a:xfrm>
            <a:off x="5434325" y="1473175"/>
            <a:ext cx="1902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/>
              <a:t>300 домов</a:t>
            </a:r>
            <a:r>
              <a:rPr lang="ru" sz="1800" dirty="0"/>
              <a:t/>
            </a:r>
            <a:br>
              <a:rPr lang="ru" sz="1800" dirty="0"/>
            </a:br>
            <a:r>
              <a:rPr lang="ru" sz="1800" dirty="0" smtClean="0">
                <a:solidFill>
                  <a:srgbClr val="434343"/>
                </a:solidFill>
              </a:rPr>
              <a:t>₽</a:t>
            </a:r>
            <a:r>
              <a:rPr lang="ru" sz="1800" dirty="0" smtClean="0"/>
              <a:t>337,5 </a:t>
            </a:r>
            <a:r>
              <a:rPr lang="ru" sz="1800" dirty="0"/>
              <a:t>млн</a:t>
            </a:r>
            <a:endParaRPr sz="1800" dirty="0"/>
          </a:p>
        </p:txBody>
      </p:sp>
      <p:sp>
        <p:nvSpPr>
          <p:cNvPr id="122" name="Shape 122"/>
          <p:cNvSpPr txBox="1"/>
          <p:nvPr/>
        </p:nvSpPr>
        <p:spPr>
          <a:xfrm>
            <a:off x="7007625" y="1031750"/>
            <a:ext cx="19734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 smtClean="0"/>
              <a:t>300 домов</a:t>
            </a:r>
            <a:r>
              <a:rPr lang="ru" sz="1800" dirty="0"/>
              <a:t/>
            </a:r>
            <a:br>
              <a:rPr lang="ru" sz="1800" dirty="0"/>
            </a:br>
            <a:r>
              <a:rPr lang="ru" sz="1800" dirty="0" smtClean="0">
                <a:solidFill>
                  <a:srgbClr val="434343"/>
                </a:solidFill>
              </a:rPr>
              <a:t>₽</a:t>
            </a:r>
            <a:r>
              <a:rPr lang="ru" sz="1800" dirty="0" smtClean="0"/>
              <a:t>337,5 млн</a:t>
            </a:r>
            <a:endParaRPr sz="1800" dirty="0"/>
          </a:p>
        </p:txBody>
      </p:sp>
      <p:sp>
        <p:nvSpPr>
          <p:cNvPr id="124" name="Shape 124"/>
          <p:cNvSpPr txBox="1"/>
          <p:nvPr/>
        </p:nvSpPr>
        <p:spPr>
          <a:xfrm>
            <a:off x="142844" y="1714494"/>
            <a:ext cx="2143140" cy="57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" dirty="0" smtClean="0">
                <a:solidFill>
                  <a:srgbClr val="FF0000"/>
                </a:solidFill>
              </a:rPr>
              <a:t>Кредит </a:t>
            </a:r>
          </a:p>
          <a:p>
            <a:pPr lvl="0" algn="ctr"/>
            <a:r>
              <a:rPr lang="ru" dirty="0" smtClean="0">
                <a:solidFill>
                  <a:srgbClr val="FF0000"/>
                </a:solidFill>
              </a:rPr>
              <a:t>- ₽ 300 млн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1785918" y="571486"/>
            <a:ext cx="2786082" cy="908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" sz="1600" dirty="0" smtClean="0">
              <a:solidFill>
                <a:srgbClr val="6AA84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solidFill>
                  <a:srgbClr val="FF0000"/>
                </a:solidFill>
              </a:rPr>
              <a:t>Остаток кредита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solidFill>
                  <a:srgbClr val="FF0000"/>
                </a:solidFill>
              </a:rPr>
              <a:t>- ₽ 233,3 </a:t>
            </a:r>
            <a:r>
              <a:rPr lang="ru" dirty="0">
                <a:solidFill>
                  <a:srgbClr val="FF0000"/>
                </a:solidFill>
              </a:rPr>
              <a:t>млн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3929058" y="214296"/>
            <a:ext cx="2714643" cy="83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" sz="1600" dirty="0" smtClean="0">
              <a:solidFill>
                <a:srgbClr val="6AA84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solidFill>
                  <a:srgbClr val="FF0000"/>
                </a:solidFill>
              </a:rPr>
              <a:t>Остаток кредита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solidFill>
                  <a:srgbClr val="FF0000"/>
                </a:solidFill>
              </a:rPr>
              <a:t>- ₽ 65 </a:t>
            </a:r>
            <a:r>
              <a:rPr lang="ru" dirty="0">
                <a:solidFill>
                  <a:srgbClr val="FF0000"/>
                </a:solidFill>
              </a:rPr>
              <a:t>млн</a:t>
            </a:r>
            <a:endParaRPr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6AA84F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15074" y="214296"/>
            <a:ext cx="2714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" b="1" dirty="0" smtClean="0">
                <a:solidFill>
                  <a:srgbClr val="6AA84F"/>
                </a:solidFill>
              </a:rPr>
              <a:t>Нарастающий денежный поток  + ₽125 млн</a:t>
            </a:r>
            <a:endParaRPr lang="ru-RU" b="1" dirty="0"/>
          </a:p>
        </p:txBody>
      </p:sp>
      <p:cxnSp>
        <p:nvCxnSpPr>
          <p:cNvPr id="52" name="Прямая со стрелкой 51"/>
          <p:cNvCxnSpPr>
            <a:stCxn id="46" idx="2"/>
          </p:cNvCxnSpPr>
          <p:nvPr/>
        </p:nvCxnSpPr>
        <p:spPr>
          <a:xfrm>
            <a:off x="7572396" y="737516"/>
            <a:ext cx="71438" cy="33403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429256" y="1071552"/>
            <a:ext cx="357190" cy="500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500430" y="1500180"/>
            <a:ext cx="50006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118" idx="0"/>
          </p:cNvCxnSpPr>
          <p:nvPr/>
        </p:nvCxnSpPr>
        <p:spPr>
          <a:xfrm>
            <a:off x="1214414" y="2357436"/>
            <a:ext cx="24561" cy="4621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513</Words>
  <Application>Microsoft Macintosh PowerPoint</Application>
  <PresentationFormat>Экран (16:9)</PresentationFormat>
  <Paragraphs>73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Simple Light</vt:lpstr>
      <vt:lpstr>СОЗДАНИЕ ЗАВОДА ДЕРЕВЯННОГО ДОМОСТРОЕНИЯ ПО ТЕХНОЛОГИИ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Lovely Pets</dc:title>
  <dc:creator>Локальный пользователь</dc:creator>
  <cp:lastModifiedBy>Владимир Иванович</cp:lastModifiedBy>
  <cp:revision>54</cp:revision>
  <dcterms:modified xsi:type="dcterms:W3CDTF">2018-11-06T10:18:51Z</dcterms:modified>
</cp:coreProperties>
</file>