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0"/>
  </p:notesMasterIdLst>
  <p:sldIdLst>
    <p:sldId id="276" r:id="rId2"/>
    <p:sldId id="277" r:id="rId3"/>
    <p:sldId id="270" r:id="rId4"/>
    <p:sldId id="269" r:id="rId5"/>
    <p:sldId id="271" r:id="rId6"/>
    <p:sldId id="273" r:id="rId7"/>
    <p:sldId id="274" r:id="rId8"/>
    <p:sldId id="268" r:id="rId9"/>
  </p:sldIdLst>
  <p:sldSz cx="9144000" cy="6858000" type="screen4x3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5501" autoAdjust="0"/>
  </p:normalViewPr>
  <p:slideViewPr>
    <p:cSldViewPr snapToGrid="0">
      <p:cViewPr varScale="1">
        <p:scale>
          <a:sx n="88" d="100"/>
          <a:sy n="88" d="100"/>
        </p:scale>
        <p:origin x="1334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1696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3D3AF5-405A-416E-8C24-060AEAAAAD34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35350" y="850900"/>
            <a:ext cx="3055938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201" y="3271103"/>
            <a:ext cx="7942238" cy="267645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741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1696" y="645741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56163-5894-4076-BA4C-81027222DD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342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56163-5894-4076-BA4C-81027222DD6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498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BD4BE-B5F8-4345-A233-778C6CD1AFE0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4BAD-9308-4F8B-8DCE-8D283807135E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518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BD4BE-B5F8-4345-A233-778C6CD1AFE0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4BAD-9308-4F8B-8DCE-8D28380713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565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398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BD4BE-B5F8-4345-A233-778C6CD1AFE0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4BAD-9308-4F8B-8DCE-8D28380713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648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BD4BE-B5F8-4345-A233-778C6CD1AFE0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4BAD-9308-4F8B-8DCE-8D28380713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785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BD4BE-B5F8-4345-A233-778C6CD1AFE0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4BAD-9308-4F8B-8DCE-8D283807135E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32930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BD4BE-B5F8-4345-A233-778C6CD1AFE0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4BAD-9308-4F8B-8DCE-8D28380713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270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BD4BE-B5F8-4345-A233-778C6CD1AFE0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4BAD-9308-4F8B-8DCE-8D28380713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74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BD4BE-B5F8-4345-A233-778C6CD1AFE0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4BAD-9308-4F8B-8DCE-8D28380713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760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BD4BE-B5F8-4345-A233-778C6CD1AFE0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4BAD-9308-4F8B-8DCE-8D28380713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451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9B6BD4BE-B5F8-4345-A233-778C6CD1AFE0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3434BAD-9308-4F8B-8DCE-8D28380713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629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BD4BE-B5F8-4345-A233-778C6CD1AFE0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4BAD-9308-4F8B-8DCE-8D28380713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347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B6BD4BE-B5F8-4345-A233-778C6CD1AFE0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3434BAD-9308-4F8B-8DCE-8D283807135E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4427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1006"/>
            <a:ext cx="9151760" cy="601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56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комобиль для лесозаготовок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05097"/>
            <a:ext cx="9165512" cy="5155474"/>
          </a:xfrm>
        </p:spPr>
      </p:pic>
    </p:spTree>
    <p:extLst>
      <p:ext uri="{BB962C8B-B14F-4D97-AF65-F5344CB8AC3E}">
        <p14:creationId xmlns:p14="http://schemas.microsoft.com/office/powerpoint/2010/main" val="313500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20581" y="947912"/>
            <a:ext cx="9144000" cy="1536737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2"/>
          </a:p>
        </p:txBody>
      </p:sp>
      <p:sp>
        <p:nvSpPr>
          <p:cNvPr id="6" name="Прямоугольник 5"/>
          <p:cNvSpPr/>
          <p:nvPr/>
        </p:nvSpPr>
        <p:spPr>
          <a:xfrm>
            <a:off x="0" y="3128001"/>
            <a:ext cx="9144000" cy="1536737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2"/>
          </a:p>
        </p:txBody>
      </p:sp>
      <p:sp>
        <p:nvSpPr>
          <p:cNvPr id="5" name="TextBox 4"/>
          <p:cNvSpPr txBox="1"/>
          <p:nvPr/>
        </p:nvSpPr>
        <p:spPr>
          <a:xfrm>
            <a:off x="-20581" y="360290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u="sng" dirty="0" smtClean="0"/>
              <a:t>ООО «ТК «</a:t>
            </a:r>
            <a:r>
              <a:rPr lang="en-US" sz="2800" b="1" i="1" u="sng" dirty="0" smtClean="0"/>
              <a:t>U-</a:t>
            </a:r>
            <a:r>
              <a:rPr lang="ru-RU" sz="2800" b="1" i="1" u="sng" dirty="0" smtClean="0"/>
              <a:t>Транс»</a:t>
            </a:r>
          </a:p>
          <a:p>
            <a:pPr algn="ctr"/>
            <a:r>
              <a:rPr lang="ru-RU" sz="1200" i="1" dirty="0" smtClean="0"/>
              <a:t>(наименование предприятия)</a:t>
            </a:r>
            <a:endParaRPr lang="ru-RU" sz="12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-20581" y="947912"/>
            <a:ext cx="916458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u="sng" dirty="0" smtClean="0"/>
              <a:t>Оказание услуг по производству маневровой работы с использованием локомобилей типа </a:t>
            </a:r>
            <a:r>
              <a:rPr lang="en-US" sz="2800" b="1" i="1" u="sng" dirty="0" smtClean="0"/>
              <a:t>Unimog-400</a:t>
            </a:r>
            <a:endParaRPr lang="ru-RU" sz="2800" b="1" i="1" u="sng" dirty="0" smtClean="0"/>
          </a:p>
          <a:p>
            <a:pPr algn="ctr"/>
            <a:r>
              <a:rPr lang="ru-RU" sz="1200" i="1" dirty="0" smtClean="0"/>
              <a:t>(наименование инвестиционного проекта)</a:t>
            </a:r>
            <a:endParaRPr lang="ru-RU" sz="12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4613363" y="5213611"/>
            <a:ext cx="45306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u="sng" dirty="0" smtClean="0"/>
              <a:t>Контактное лицо по проекту:</a:t>
            </a:r>
            <a:endParaRPr lang="ru-RU" dirty="0" smtClean="0"/>
          </a:p>
          <a:p>
            <a:r>
              <a:rPr lang="ru-RU" sz="1200" i="1" u="sng" dirty="0" smtClean="0"/>
              <a:t>Юровских Василий Иванович, +79097017111</a:t>
            </a:r>
            <a:endParaRPr lang="ru-RU" sz="1200" i="1" dirty="0"/>
          </a:p>
        </p:txBody>
      </p:sp>
    </p:spTree>
    <p:extLst>
      <p:ext uri="{BB962C8B-B14F-4D97-AF65-F5344CB8AC3E}">
        <p14:creationId xmlns:p14="http://schemas.microsoft.com/office/powerpoint/2010/main" val="203506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1" y="405717"/>
            <a:ext cx="9144000" cy="581723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2"/>
          </a:p>
        </p:txBody>
      </p:sp>
      <p:sp>
        <p:nvSpPr>
          <p:cNvPr id="31" name="TextBox 30"/>
          <p:cNvSpPr txBox="1"/>
          <p:nvPr/>
        </p:nvSpPr>
        <p:spPr>
          <a:xfrm>
            <a:off x="2" y="458773"/>
            <a:ext cx="9123418" cy="502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64" dirty="0"/>
              <a:t>Характеристика и показатели деятельности предприятия</a:t>
            </a:r>
          </a:p>
        </p:txBody>
      </p:sp>
      <p:sp>
        <p:nvSpPr>
          <p:cNvPr id="69" name="Shape 69"/>
          <p:cNvSpPr/>
          <p:nvPr/>
        </p:nvSpPr>
        <p:spPr>
          <a:xfrm>
            <a:off x="286011" y="1067975"/>
            <a:ext cx="8635241" cy="5115554"/>
          </a:xfrm>
          <a:prstGeom prst="rect">
            <a:avLst/>
          </a:prstGeom>
          <a:ln w="12700">
            <a:solidFill/>
            <a:miter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712"/>
          </a:p>
        </p:txBody>
      </p:sp>
      <p:grpSp>
        <p:nvGrpSpPr>
          <p:cNvPr id="72" name="Group 72"/>
          <p:cNvGrpSpPr/>
          <p:nvPr/>
        </p:nvGrpSpPr>
        <p:grpSpPr>
          <a:xfrm>
            <a:off x="356966" y="1237588"/>
            <a:ext cx="4173219" cy="2164091"/>
            <a:chOff x="0" y="0"/>
            <a:chExt cx="4386950" cy="1000486"/>
          </a:xfrm>
        </p:grpSpPr>
        <p:sp>
          <p:nvSpPr>
            <p:cNvPr id="70" name="Shape 70"/>
            <p:cNvSpPr/>
            <p:nvPr/>
          </p:nvSpPr>
          <p:spPr>
            <a:xfrm>
              <a:off x="0" y="0"/>
              <a:ext cx="4386950" cy="1000486"/>
            </a:xfrm>
            <a:prstGeom prst="roundRect">
              <a:avLst>
                <a:gd name="adj" fmla="val 6901"/>
              </a:avLst>
            </a:prstGeom>
            <a:solidFill>
              <a:srgbClr val="FFFFFF"/>
            </a:solidFill>
            <a:ln w="63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ctr">
                <a:defRPr sz="1400" i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ru-RU" sz="1332" dirty="0" smtClean="0"/>
                <a:t> </a:t>
              </a:r>
              <a:endParaRPr sz="1332" dirty="0"/>
            </a:p>
          </p:txBody>
        </p:sp>
        <p:sp>
          <p:nvSpPr>
            <p:cNvPr id="71" name="Shape 71"/>
            <p:cNvSpPr/>
            <p:nvPr/>
          </p:nvSpPr>
          <p:spPr>
            <a:xfrm>
              <a:off x="15606" y="15606"/>
              <a:ext cx="4355737" cy="8121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3491" tIns="43491" rIns="43491" bIns="43491" numCol="1" anchor="t">
              <a:spAutoFit/>
            </a:bodyPr>
            <a:lstStyle/>
            <a:p>
              <a:pPr lvl="0" algn="ctr"/>
              <a:r>
                <a:rPr sz="1712" b="1" i="1" dirty="0" err="1">
                  <a:latin typeface="Calibri"/>
                  <a:ea typeface="Calibri"/>
                  <a:cs typeface="Calibri"/>
                  <a:sym typeface="Calibri"/>
                </a:rPr>
                <a:t>Сектор</a:t>
              </a:r>
              <a:r>
                <a:rPr sz="1712" b="1" i="1" dirty="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sz="1712" b="1" i="1" dirty="0" err="1" smtClean="0">
                  <a:latin typeface="Calibri"/>
                  <a:ea typeface="Calibri"/>
                  <a:cs typeface="Calibri"/>
                  <a:sym typeface="Calibri"/>
                </a:rPr>
                <a:t>экономики</a:t>
              </a:r>
              <a:r>
                <a:rPr lang="ru-RU" sz="1712" b="1" i="1" dirty="0" smtClean="0">
                  <a:latin typeface="Calibri"/>
                  <a:ea typeface="Calibri"/>
                  <a:cs typeface="Calibri"/>
                  <a:sym typeface="Calibri"/>
                </a:rPr>
                <a:t>:</a:t>
              </a:r>
              <a:r>
                <a:rPr sz="1712" b="1" i="1" dirty="0" smtClean="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ru-RU" sz="1712" i="1" dirty="0" smtClean="0">
                  <a:latin typeface="Calibri"/>
                  <a:ea typeface="Calibri"/>
                  <a:cs typeface="Calibri"/>
                  <a:sym typeface="Calibri"/>
                </a:rPr>
                <a:t>Железнодорожный транспорт</a:t>
              </a:r>
              <a:endParaRPr lang="ru-RU" sz="1712" i="1" dirty="0"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ctr"/>
              <a:endParaRPr lang="ru-RU" sz="1712" b="1" i="1" dirty="0" smtClean="0">
                <a:ea typeface="Calibri"/>
                <a:cs typeface="Calibri"/>
                <a:sym typeface="Calibri"/>
              </a:endParaRPr>
            </a:p>
            <a:p>
              <a:pPr lvl="0" algn="ctr"/>
              <a:r>
                <a:rPr lang="ru-RU" sz="1712" b="1" i="1" dirty="0" smtClean="0">
                  <a:ea typeface="Calibri"/>
                  <a:cs typeface="Calibri"/>
                  <a:sym typeface="Calibri"/>
                </a:rPr>
                <a:t>Наименование </a:t>
              </a:r>
              <a:r>
                <a:rPr lang="ru-RU" sz="1712" b="1" i="1" dirty="0">
                  <a:ea typeface="Calibri"/>
                  <a:cs typeface="Calibri"/>
                  <a:sym typeface="Calibri"/>
                </a:rPr>
                <a:t>продукции:</a:t>
              </a:r>
              <a:endParaRPr sz="1712" dirty="0"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ctr"/>
              <a:r>
                <a:rPr lang="ru-RU" sz="1332" i="1" dirty="0" smtClean="0">
                  <a:latin typeface="Calibri"/>
                  <a:ea typeface="Calibri"/>
                  <a:cs typeface="Calibri"/>
                  <a:sym typeface="Calibri"/>
                </a:rPr>
                <a:t>Оказание промышленным предприятиям и предприятиям ОАО «РЖД» услуг по производству маневровой работы.</a:t>
              </a:r>
              <a:endParaRPr sz="1332" i="1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73" name="Table 73"/>
          <p:cNvGraphicFramePr/>
          <p:nvPr>
            <p:extLst>
              <p:ext uri="{D42A27DB-BD31-4B8C-83A1-F6EECF244321}">
                <p14:modId xmlns:p14="http://schemas.microsoft.com/office/powerpoint/2010/main" val="1075889951"/>
              </p:ext>
            </p:extLst>
          </p:nvPr>
        </p:nvGraphicFramePr>
        <p:xfrm>
          <a:off x="337783" y="3508076"/>
          <a:ext cx="4173213" cy="2659502"/>
        </p:xfrm>
        <a:graphic>
          <a:graphicData uri="http://schemas.openxmlformats.org/drawingml/2006/table">
            <a:tbl>
              <a:tblPr/>
              <a:tblGrid>
                <a:gridCol w="1989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79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6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1513">
                <a:tc>
                  <a:txBody>
                    <a:bodyPr/>
                    <a:lstStyle/>
                    <a:p>
                      <a:pPr lvl="0" algn="ctr">
                        <a:lnSpc>
                          <a:spcPts val="1300"/>
                        </a:lnSpc>
                        <a:defRPr sz="1800" b="0" i="0"/>
                      </a:pPr>
                      <a:r>
                        <a:rPr sz="1500" i="1" dirty="0" err="1">
                          <a:sym typeface="Helvetica"/>
                        </a:rPr>
                        <a:t>Показатель</a:t>
                      </a:r>
                      <a:endParaRPr sz="1500" i="1" dirty="0">
                        <a:sym typeface="Helvetica"/>
                      </a:endParaRPr>
                    </a:p>
                  </a:txBody>
                  <a:tcPr marL="43493" marR="43493" marT="43493" marB="43493" anchor="ctr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300"/>
                        </a:lnSpc>
                        <a:defRPr sz="1800" b="0" i="0"/>
                      </a:pPr>
                      <a:r>
                        <a:rPr sz="1500" i="1" dirty="0" err="1">
                          <a:sym typeface="Helvetica"/>
                        </a:rPr>
                        <a:t>Значение</a:t>
                      </a:r>
                      <a:r>
                        <a:rPr sz="1500" i="1" dirty="0">
                          <a:sym typeface="Helvetica"/>
                        </a:rPr>
                        <a:t> в </a:t>
                      </a:r>
                      <a:r>
                        <a:rPr sz="1500" i="1" dirty="0" err="1">
                          <a:sym typeface="Helvetica"/>
                        </a:rPr>
                        <a:t>отчетном</a:t>
                      </a:r>
                      <a:r>
                        <a:rPr sz="1500" i="1" dirty="0">
                          <a:sym typeface="Helvetica"/>
                        </a:rPr>
                        <a:t> </a:t>
                      </a:r>
                      <a:r>
                        <a:rPr sz="1500" i="1" dirty="0" err="1">
                          <a:sym typeface="Helvetica"/>
                        </a:rPr>
                        <a:t>периоде</a:t>
                      </a:r>
                      <a:endParaRPr sz="1500" i="1" dirty="0">
                        <a:sym typeface="Helvetica"/>
                      </a:endParaRPr>
                    </a:p>
                  </a:txBody>
                  <a:tcPr marL="43493" marR="43493" marT="43493" marB="43493" anchor="ctr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300"/>
                        </a:lnSpc>
                        <a:defRPr sz="1800" b="0" i="0"/>
                      </a:pPr>
                      <a:r>
                        <a:rPr sz="1500" i="1" dirty="0" err="1">
                          <a:sym typeface="Helvetica"/>
                        </a:rPr>
                        <a:t>Динамика</a:t>
                      </a:r>
                      <a:endParaRPr sz="1500" i="1" dirty="0">
                        <a:sym typeface="Helvetica"/>
                      </a:endParaRPr>
                    </a:p>
                  </a:txBody>
                  <a:tcPr marL="43493" marR="43493" marT="43493" marB="43493" anchor="ctr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910">
                <a:tc>
                  <a:txBody>
                    <a:bodyPr/>
                    <a:lstStyle/>
                    <a:p>
                      <a:pPr lvl="0" algn="l">
                        <a:lnSpc>
                          <a:spcPts val="1500"/>
                        </a:lnSpc>
                        <a:defRPr sz="1800" b="0" i="0"/>
                      </a:pPr>
                      <a:r>
                        <a:rPr sz="1500" i="1" dirty="0" err="1">
                          <a:sym typeface="Helvetica"/>
                        </a:rPr>
                        <a:t>Выручка</a:t>
                      </a:r>
                      <a:r>
                        <a:rPr sz="1500" i="1" dirty="0">
                          <a:sym typeface="Helvetica"/>
                        </a:rPr>
                        <a:t> </a:t>
                      </a:r>
                      <a:r>
                        <a:rPr sz="1500" i="1" dirty="0" err="1">
                          <a:sym typeface="Helvetica"/>
                        </a:rPr>
                        <a:t>от</a:t>
                      </a:r>
                      <a:r>
                        <a:rPr sz="1500" i="1" dirty="0">
                          <a:sym typeface="Helvetica"/>
                        </a:rPr>
                        <a:t> </a:t>
                      </a:r>
                      <a:r>
                        <a:rPr sz="1500" i="1" dirty="0" err="1">
                          <a:sym typeface="Helvetica"/>
                        </a:rPr>
                        <a:t>реализации</a:t>
                      </a:r>
                      <a:r>
                        <a:rPr sz="1500" i="1" dirty="0">
                          <a:sym typeface="Helvetica"/>
                        </a:rPr>
                        <a:t>, </a:t>
                      </a:r>
                      <a:r>
                        <a:rPr sz="1500" i="1" dirty="0" err="1">
                          <a:sym typeface="Helvetica"/>
                        </a:rPr>
                        <a:t>млн</a:t>
                      </a:r>
                      <a:r>
                        <a:rPr sz="1500" i="1" dirty="0">
                          <a:sym typeface="Helvetica"/>
                        </a:rPr>
                        <a:t>. </a:t>
                      </a:r>
                      <a:r>
                        <a:rPr sz="1500" i="1" dirty="0" err="1">
                          <a:sym typeface="Helvetica"/>
                        </a:rPr>
                        <a:t>руб</a:t>
                      </a:r>
                      <a:r>
                        <a:rPr sz="1500" i="1" dirty="0">
                          <a:sym typeface="Helvetica"/>
                        </a:rPr>
                        <a:t>.</a:t>
                      </a:r>
                    </a:p>
                  </a:txBody>
                  <a:tcPr marL="43493" marR="43493" marT="43493" marB="43493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500"/>
                        </a:lnSpc>
                        <a:spcBef>
                          <a:spcPts val="600"/>
                        </a:spcBef>
                        <a:defRPr sz="1800" b="0" i="0"/>
                      </a:pPr>
                      <a:endParaRPr sz="1500" dirty="0">
                        <a:sym typeface="Helvetica"/>
                      </a:endParaRPr>
                    </a:p>
                  </a:txBody>
                  <a:tcPr marL="43493" marR="43493" marT="43493" marB="43493" anchor="ctr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500"/>
                        </a:lnSpc>
                        <a:spcBef>
                          <a:spcPts val="600"/>
                        </a:spcBef>
                        <a:defRPr sz="1800" b="0" i="0"/>
                      </a:pPr>
                      <a:r>
                        <a:rPr lang="ru-RU" sz="1500" dirty="0" smtClean="0">
                          <a:sym typeface="Helvetica"/>
                        </a:rPr>
                        <a:t>21,28</a:t>
                      </a:r>
                      <a:endParaRPr sz="1500" dirty="0">
                        <a:sym typeface="Helvetica"/>
                      </a:endParaRPr>
                    </a:p>
                  </a:txBody>
                  <a:tcPr marL="43493" marR="43493" marT="43493" marB="43493" anchor="ctr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2910">
                <a:tc>
                  <a:txBody>
                    <a:bodyPr/>
                    <a:lstStyle/>
                    <a:p>
                      <a:pPr lvl="0" algn="l">
                        <a:lnSpc>
                          <a:spcPts val="1500"/>
                        </a:lnSpc>
                        <a:spcBef>
                          <a:spcPts val="600"/>
                        </a:spcBef>
                        <a:defRPr sz="1800" b="0" i="0"/>
                      </a:pPr>
                      <a:r>
                        <a:rPr sz="1500" i="1" dirty="0" err="1">
                          <a:sym typeface="Helvetica"/>
                        </a:rPr>
                        <a:t>Прибыль</a:t>
                      </a:r>
                      <a:r>
                        <a:rPr sz="1500" i="1" dirty="0">
                          <a:sym typeface="Helvetica"/>
                        </a:rPr>
                        <a:t>, </a:t>
                      </a:r>
                      <a:r>
                        <a:rPr sz="1500" i="1" dirty="0" err="1">
                          <a:sym typeface="Helvetica"/>
                        </a:rPr>
                        <a:t>млн</a:t>
                      </a:r>
                      <a:r>
                        <a:rPr sz="1500" i="1" dirty="0">
                          <a:sym typeface="Helvetica"/>
                        </a:rPr>
                        <a:t>. </a:t>
                      </a:r>
                      <a:r>
                        <a:rPr sz="1500" i="1" dirty="0" err="1">
                          <a:sym typeface="Helvetica"/>
                        </a:rPr>
                        <a:t>руб</a:t>
                      </a:r>
                      <a:r>
                        <a:rPr sz="1500" i="1" dirty="0">
                          <a:sym typeface="Helvetica"/>
                        </a:rPr>
                        <a:t>.</a:t>
                      </a:r>
                    </a:p>
                  </a:txBody>
                  <a:tcPr marL="43493" marR="43493" marT="43493" marB="43493" anchor="ctr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500"/>
                        </a:lnSpc>
                        <a:spcBef>
                          <a:spcPts val="600"/>
                        </a:spcBef>
                        <a:defRPr sz="1800" b="0" i="0"/>
                      </a:pPr>
                      <a:endParaRPr sz="1500" dirty="0">
                        <a:sym typeface="Helvetica"/>
                      </a:endParaRPr>
                    </a:p>
                  </a:txBody>
                  <a:tcPr marL="43493" marR="43493" marT="43493" marB="43493" anchor="ctr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500"/>
                        </a:lnSpc>
                        <a:spcBef>
                          <a:spcPts val="600"/>
                        </a:spcBef>
                        <a:defRPr sz="1800" b="0" i="0"/>
                      </a:pPr>
                      <a:r>
                        <a:rPr lang="ru-RU" sz="1500" dirty="0" smtClean="0">
                          <a:sym typeface="Helvetica"/>
                        </a:rPr>
                        <a:t>8,28</a:t>
                      </a:r>
                      <a:endParaRPr sz="1500" dirty="0">
                        <a:sym typeface="Helvetica"/>
                      </a:endParaRPr>
                    </a:p>
                  </a:txBody>
                  <a:tcPr marL="43493" marR="43493" marT="43493" marB="43493" anchor="ctr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910">
                <a:tc>
                  <a:txBody>
                    <a:bodyPr/>
                    <a:lstStyle/>
                    <a:p>
                      <a:pPr lvl="0" algn="l">
                        <a:lnSpc>
                          <a:spcPts val="1500"/>
                        </a:lnSpc>
                        <a:spcBef>
                          <a:spcPts val="600"/>
                        </a:spcBef>
                        <a:defRPr sz="1800" b="0" i="0"/>
                      </a:pPr>
                      <a:r>
                        <a:rPr sz="1500" i="1">
                          <a:sym typeface="Helvetica"/>
                        </a:rPr>
                        <a:t>Рентабельность активов, %</a:t>
                      </a:r>
                    </a:p>
                  </a:txBody>
                  <a:tcPr marL="43493" marR="43493" marT="43493" marB="43493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500"/>
                        </a:lnSpc>
                        <a:spcBef>
                          <a:spcPts val="600"/>
                        </a:spcBef>
                        <a:defRPr sz="1800" b="0" i="0"/>
                      </a:pPr>
                      <a:endParaRPr sz="1500">
                        <a:sym typeface="Helvetica"/>
                      </a:endParaRPr>
                    </a:p>
                  </a:txBody>
                  <a:tcPr marL="43493" marR="43493" marT="43493" marB="43493" anchor="ctr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500"/>
                        </a:lnSpc>
                        <a:spcBef>
                          <a:spcPts val="600"/>
                        </a:spcBef>
                        <a:defRPr sz="1800" b="0" i="0"/>
                      </a:pPr>
                      <a:r>
                        <a:rPr lang="ru-RU" sz="1500" dirty="0" smtClean="0">
                          <a:sym typeface="Helvetica"/>
                        </a:rPr>
                        <a:t>40%</a:t>
                      </a:r>
                      <a:endParaRPr sz="1500" dirty="0">
                        <a:sym typeface="Helvetica"/>
                      </a:endParaRPr>
                    </a:p>
                  </a:txBody>
                  <a:tcPr marL="43493" marR="43493" marT="43493" marB="43493" anchor="ctr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0642">
                <a:tc>
                  <a:txBody>
                    <a:bodyPr/>
                    <a:lstStyle/>
                    <a:p>
                      <a:pPr lvl="0" algn="l">
                        <a:lnSpc>
                          <a:spcPts val="1500"/>
                        </a:lnSpc>
                        <a:spcBef>
                          <a:spcPts val="600"/>
                        </a:spcBef>
                        <a:defRPr sz="1800" b="0" i="0"/>
                      </a:pPr>
                      <a:r>
                        <a:rPr sz="1500" i="1">
                          <a:sym typeface="Helvetica"/>
                        </a:rPr>
                        <a:t>Среднесписочная численность работников, чел.</a:t>
                      </a:r>
                    </a:p>
                  </a:txBody>
                  <a:tcPr marL="43493" marR="43493" marT="43493" marB="43493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500"/>
                        </a:lnSpc>
                        <a:spcBef>
                          <a:spcPts val="600"/>
                        </a:spcBef>
                        <a:defRPr sz="1800" b="0" i="0"/>
                      </a:pPr>
                      <a:endParaRPr sz="1500">
                        <a:sym typeface="Helvetica"/>
                      </a:endParaRPr>
                    </a:p>
                  </a:txBody>
                  <a:tcPr marL="43493" marR="43493" marT="43493" marB="43493" anchor="ctr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500"/>
                        </a:lnSpc>
                        <a:spcBef>
                          <a:spcPts val="600"/>
                        </a:spcBef>
                        <a:defRPr sz="1800" b="0" i="0"/>
                      </a:pPr>
                      <a:r>
                        <a:rPr lang="ru-RU" sz="1500" dirty="0" smtClean="0">
                          <a:sym typeface="Helvetica"/>
                        </a:rPr>
                        <a:t>90</a:t>
                      </a:r>
                      <a:endParaRPr sz="1500" dirty="0">
                        <a:sym typeface="Helvetica"/>
                      </a:endParaRPr>
                    </a:p>
                  </a:txBody>
                  <a:tcPr marL="43493" marR="43493" marT="43493" marB="43493" anchor="ctr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76" name="Group 76"/>
          <p:cNvGrpSpPr/>
          <p:nvPr/>
        </p:nvGrpSpPr>
        <p:grpSpPr>
          <a:xfrm>
            <a:off x="4639108" y="3301172"/>
            <a:ext cx="4173218" cy="2842016"/>
            <a:chOff x="-39916" y="-6741"/>
            <a:chExt cx="4386949" cy="1284960"/>
          </a:xfrm>
        </p:grpSpPr>
        <p:sp>
          <p:nvSpPr>
            <p:cNvPr id="74" name="Shape 74"/>
            <p:cNvSpPr/>
            <p:nvPr/>
          </p:nvSpPr>
          <p:spPr>
            <a:xfrm>
              <a:off x="-39916" y="-6741"/>
              <a:ext cx="4386949" cy="1284960"/>
            </a:xfrm>
            <a:prstGeom prst="roundRect">
              <a:avLst>
                <a:gd name="adj" fmla="val 3776"/>
              </a:avLst>
            </a:prstGeom>
            <a:solidFill>
              <a:srgbClr val="FFFFFF"/>
            </a:solidFill>
            <a:ln w="63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ctr">
                <a:defRPr sz="1400" b="1" i="1">
                  <a:latin typeface="Calibri"/>
                  <a:ea typeface="Calibri"/>
                  <a:cs typeface="Calibri"/>
                  <a:sym typeface="Calibri"/>
                </a:defRPr>
              </a:pPr>
              <a:endParaRPr sz="1332"/>
            </a:p>
          </p:txBody>
        </p:sp>
        <p:sp>
          <p:nvSpPr>
            <p:cNvPr id="75" name="Shape 75"/>
            <p:cNvSpPr/>
            <p:nvPr/>
          </p:nvSpPr>
          <p:spPr>
            <a:xfrm>
              <a:off x="96" y="6818"/>
              <a:ext cx="4346936" cy="12442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3491" tIns="43491" rIns="43491" bIns="43491" numCol="1" anchor="t">
              <a:spAutoFit/>
            </a:bodyPr>
            <a:lstStyle/>
            <a:p>
              <a:pPr lvl="0" algn="ctr"/>
              <a:r>
                <a:rPr sz="1712" b="1" i="1" dirty="0" err="1">
                  <a:latin typeface="Calibri"/>
                  <a:ea typeface="Calibri"/>
                  <a:cs typeface="Calibri"/>
                  <a:sym typeface="Calibri"/>
                </a:rPr>
                <a:t>Характеристика</a:t>
              </a:r>
              <a:r>
                <a:rPr sz="1712" b="1" i="1" dirty="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sz="1712" b="1" i="1" dirty="0" err="1" smtClean="0">
                  <a:latin typeface="Calibri"/>
                  <a:ea typeface="Calibri"/>
                  <a:cs typeface="Calibri"/>
                  <a:sym typeface="Calibri"/>
                </a:rPr>
                <a:t>рынка</a:t>
              </a:r>
              <a:r>
                <a:rPr lang="ru-RU" sz="1712" b="1" i="1" dirty="0" smtClean="0">
                  <a:latin typeface="Calibri"/>
                  <a:ea typeface="Calibri"/>
                  <a:cs typeface="Calibri"/>
                  <a:sym typeface="Calibri"/>
                </a:rPr>
                <a:t>:</a:t>
              </a:r>
              <a:endParaRPr lang="ru-RU" sz="1712" b="1" i="1" dirty="0"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just"/>
              <a:r>
                <a:rPr lang="ru-RU" sz="1200" i="1" dirty="0" smtClean="0">
                  <a:latin typeface="Calibri"/>
                  <a:ea typeface="Calibri"/>
                  <a:cs typeface="Calibri"/>
                  <a:sym typeface="Calibri"/>
                </a:rPr>
                <a:t>     Локомобиль – новая техника, которая к сожалению до сих пор не используется на нашем рынке. </a:t>
              </a:r>
              <a:r>
                <a:rPr lang="ru-RU" sz="1200" i="1" dirty="0">
                  <a:latin typeface="Calibri"/>
                  <a:ea typeface="Calibri"/>
                  <a:cs typeface="Calibri"/>
                </a:rPr>
                <a:t>Основной количественный (около 75%  различных предприятий) потребитель на услуги маневровых локомотивов предполагает для себя маневровую работу с несколькими десятками единиц подвижного состава на несколько часов в сутках. Покупать и содержать для таких работ достаточно мощные маневровые  тепловозы экономически невыгодно. Но и ОАО «РЖД» не в состоянии своевременно и качественно оказать данные услуги. Отсутствует «средний» и «малый» класс локомотивного маневрового парка, способного индивидуально, «точечно», быстро и эффективно оказать услугу</a:t>
              </a:r>
              <a:r>
                <a:rPr lang="ru-RU" sz="1200" dirty="0"/>
                <a:t>. </a:t>
              </a:r>
              <a:endParaRPr sz="1200" i="1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878289" y="21378"/>
            <a:ext cx="3245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Типовой макет презентации</a:t>
            </a:r>
          </a:p>
        </p:txBody>
      </p:sp>
      <p:grpSp>
        <p:nvGrpSpPr>
          <p:cNvPr id="16" name="Group 72"/>
          <p:cNvGrpSpPr/>
          <p:nvPr/>
        </p:nvGrpSpPr>
        <p:grpSpPr>
          <a:xfrm>
            <a:off x="4639108" y="2328280"/>
            <a:ext cx="4173219" cy="931636"/>
            <a:chOff x="0" y="-8994"/>
            <a:chExt cx="4386950" cy="459248"/>
          </a:xfrm>
        </p:grpSpPr>
        <p:sp>
          <p:nvSpPr>
            <p:cNvPr id="17" name="Shape 70"/>
            <p:cNvSpPr/>
            <p:nvPr/>
          </p:nvSpPr>
          <p:spPr>
            <a:xfrm>
              <a:off x="0" y="-8994"/>
              <a:ext cx="4386950" cy="459248"/>
            </a:xfrm>
            <a:prstGeom prst="roundRect">
              <a:avLst>
                <a:gd name="adj" fmla="val 6901"/>
              </a:avLst>
            </a:prstGeom>
            <a:solidFill>
              <a:srgbClr val="FFFFFF"/>
            </a:solidFill>
            <a:ln w="63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ctr">
                <a:defRPr sz="1400" i="1">
                  <a:latin typeface="Calibri"/>
                  <a:ea typeface="Calibri"/>
                  <a:cs typeface="Calibri"/>
                  <a:sym typeface="Calibri"/>
                </a:defRPr>
              </a:pPr>
              <a:endParaRPr sz="1332"/>
            </a:p>
          </p:txBody>
        </p:sp>
        <p:sp>
          <p:nvSpPr>
            <p:cNvPr id="18" name="Shape 71"/>
            <p:cNvSpPr/>
            <p:nvPr/>
          </p:nvSpPr>
          <p:spPr>
            <a:xfrm>
              <a:off x="15606" y="15606"/>
              <a:ext cx="4355737" cy="3467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3491" tIns="43491" rIns="43491" bIns="43491" numCol="1" anchor="t">
              <a:spAutoFit/>
            </a:bodyPr>
            <a:lstStyle/>
            <a:p>
              <a:pPr lvl="0" algn="ctr"/>
              <a:r>
                <a:rPr lang="ru-RU" sz="1600" b="1" i="1" dirty="0" smtClean="0">
                  <a:latin typeface="Calibri"/>
                  <a:ea typeface="Calibri"/>
                  <a:cs typeface="Calibri"/>
                  <a:sym typeface="Calibri"/>
                </a:rPr>
                <a:t>Время</a:t>
              </a:r>
              <a:r>
                <a:rPr lang="ru-RU" b="1" i="1" dirty="0" smtClean="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ru-RU" sz="1600" b="1" i="1" dirty="0" smtClean="0">
                  <a:latin typeface="Calibri"/>
                  <a:ea typeface="Calibri"/>
                  <a:cs typeface="Calibri"/>
                  <a:sym typeface="Calibri"/>
                </a:rPr>
                <a:t>работы</a:t>
              </a:r>
              <a:r>
                <a:rPr lang="ru-RU" b="1" i="1" dirty="0" smtClean="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ru-RU" sz="1600" b="1" i="1" dirty="0" smtClean="0">
                  <a:latin typeface="Calibri"/>
                  <a:ea typeface="Calibri"/>
                  <a:cs typeface="Calibri"/>
                  <a:sym typeface="Calibri"/>
                </a:rPr>
                <a:t>на</a:t>
              </a:r>
              <a:r>
                <a:rPr lang="ru-RU" b="1" i="1" dirty="0" smtClean="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ru-RU" sz="1600" b="1" i="1" dirty="0" smtClean="0">
                  <a:latin typeface="Calibri"/>
                  <a:ea typeface="Calibri"/>
                  <a:cs typeface="Calibri"/>
                  <a:sym typeface="Calibri"/>
                </a:rPr>
                <a:t>рынке</a:t>
              </a:r>
              <a:r>
                <a:rPr lang="ru-RU" b="1" i="1" dirty="0" smtClean="0">
                  <a:latin typeface="Calibri"/>
                  <a:ea typeface="Calibri"/>
                  <a:cs typeface="Calibri"/>
                  <a:sym typeface="Calibri"/>
                </a:rPr>
                <a:t>: </a:t>
              </a:r>
              <a:r>
                <a:rPr lang="ru-RU" sz="1600" i="1" dirty="0" smtClean="0">
                  <a:latin typeface="Calibri"/>
                  <a:ea typeface="Calibri"/>
                  <a:cs typeface="Calibri"/>
                  <a:sym typeface="Calibri"/>
                </a:rPr>
                <a:t>12 лет</a:t>
              </a:r>
            </a:p>
            <a:p>
              <a:pPr lvl="0" algn="ctr"/>
              <a:endParaRPr lang="ru-RU" sz="600" i="1" dirty="0"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ctr"/>
              <a:r>
                <a:rPr lang="ru-RU" sz="1600" b="1" i="1" dirty="0" smtClean="0">
                  <a:ea typeface="Calibri"/>
                  <a:cs typeface="Calibri"/>
                  <a:sym typeface="Calibri"/>
                </a:rPr>
                <a:t>Доля рынка: </a:t>
              </a:r>
              <a:r>
                <a:rPr lang="ru-RU" sz="1600" i="1" dirty="0" smtClean="0">
                  <a:latin typeface="Calibri"/>
                  <a:ea typeface="Calibri"/>
                  <a:cs typeface="Calibri"/>
                  <a:sym typeface="Calibri"/>
                </a:rPr>
                <a:t>5</a:t>
              </a:r>
              <a:r>
                <a:rPr lang="ru-RU" sz="1600" i="1" dirty="0" smtClean="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ru-RU" sz="1600" i="1" dirty="0" smtClean="0">
                  <a:latin typeface="Calibri"/>
                  <a:ea typeface="Calibri"/>
                  <a:cs typeface="Calibri"/>
                  <a:sym typeface="Calibri"/>
                </a:rPr>
                <a:t>%  </a:t>
              </a:r>
              <a:endParaRPr sz="1600" i="1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Shape 70"/>
          <p:cNvSpPr/>
          <p:nvPr/>
        </p:nvSpPr>
        <p:spPr>
          <a:xfrm>
            <a:off x="4653229" y="1110731"/>
            <a:ext cx="4173219" cy="1150313"/>
          </a:xfrm>
          <a:prstGeom prst="roundRect">
            <a:avLst>
              <a:gd name="adj" fmla="val 6901"/>
            </a:avLst>
          </a:prstGeom>
          <a:solidFill>
            <a:srgbClr val="FFFFFF"/>
          </a:solidFill>
          <a:ln w="635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lang="ru-RU" sz="600" b="1" i="1" dirty="0">
              <a:latin typeface="Calibri"/>
              <a:ea typeface="Calibri"/>
              <a:cs typeface="Calibri"/>
            </a:endParaRPr>
          </a:p>
          <a:p>
            <a:r>
              <a:rPr lang="ru-RU" sz="1600" b="1" i="1" dirty="0" smtClean="0">
                <a:latin typeface="Calibri"/>
                <a:ea typeface="Calibri"/>
                <a:cs typeface="Calibri"/>
              </a:rPr>
              <a:t>Срок </a:t>
            </a:r>
            <a:r>
              <a:rPr lang="ru-RU" sz="1600" b="1" i="1" dirty="0">
                <a:latin typeface="Calibri"/>
                <a:ea typeface="Calibri"/>
                <a:cs typeface="Calibri"/>
              </a:rPr>
              <a:t>существования </a:t>
            </a:r>
            <a:r>
              <a:rPr lang="ru-RU" sz="1600" b="1" i="1" dirty="0" smtClean="0">
                <a:latin typeface="Calibri"/>
                <a:ea typeface="Calibri"/>
                <a:cs typeface="Calibri"/>
              </a:rPr>
              <a:t>компании 7 </a:t>
            </a:r>
            <a:r>
              <a:rPr lang="ru-RU" sz="1600" i="1" dirty="0" smtClean="0">
                <a:latin typeface="Calibri"/>
                <a:ea typeface="Calibri"/>
                <a:cs typeface="Calibri"/>
              </a:rPr>
              <a:t>лет</a:t>
            </a:r>
          </a:p>
          <a:p>
            <a:r>
              <a:rPr lang="ru-RU" sz="1600" b="1" i="1" dirty="0" smtClean="0">
                <a:latin typeface="Calibri"/>
                <a:ea typeface="Calibri"/>
                <a:cs typeface="Calibri"/>
              </a:rPr>
              <a:t/>
            </a:r>
            <a:br>
              <a:rPr lang="ru-RU" sz="1600" b="1" i="1" dirty="0" smtClean="0">
                <a:latin typeface="Calibri"/>
                <a:ea typeface="Calibri"/>
                <a:cs typeface="Calibri"/>
              </a:rPr>
            </a:br>
            <a:r>
              <a:rPr lang="ru-RU" sz="1600" b="1" i="1" dirty="0" smtClean="0">
                <a:latin typeface="Calibri"/>
                <a:ea typeface="Calibri"/>
                <a:cs typeface="Calibri"/>
              </a:rPr>
              <a:t> </a:t>
            </a:r>
            <a:r>
              <a:rPr lang="ru-RU" sz="1600" b="1" i="1" dirty="0">
                <a:latin typeface="Calibri"/>
                <a:ea typeface="Calibri"/>
                <a:cs typeface="Calibri"/>
              </a:rPr>
              <a:t>С</a:t>
            </a:r>
            <a:r>
              <a:rPr lang="ru-RU" sz="1600" b="1" i="1" dirty="0" smtClean="0">
                <a:latin typeface="Calibri"/>
                <a:ea typeface="Calibri"/>
                <a:cs typeface="Calibri"/>
              </a:rPr>
              <a:t>труктура </a:t>
            </a:r>
            <a:r>
              <a:rPr lang="ru-RU" sz="1600" b="1" i="1" dirty="0">
                <a:latin typeface="Calibri"/>
                <a:ea typeface="Calibri"/>
                <a:cs typeface="Calibri"/>
              </a:rPr>
              <a:t>коммерческой </a:t>
            </a:r>
            <a:r>
              <a:rPr lang="ru-RU" sz="1600" b="1" i="1" dirty="0" smtClean="0">
                <a:latin typeface="Calibri"/>
                <a:ea typeface="Calibri"/>
                <a:cs typeface="Calibri"/>
              </a:rPr>
              <a:t>организации единственный учредитель и руководитель</a:t>
            </a:r>
            <a:endParaRPr lang="ru-RU" sz="1600" b="1" i="1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979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1" y="405717"/>
            <a:ext cx="9144000" cy="581723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2"/>
          </a:p>
        </p:txBody>
      </p:sp>
      <p:sp>
        <p:nvSpPr>
          <p:cNvPr id="31" name="TextBox 30"/>
          <p:cNvSpPr txBox="1"/>
          <p:nvPr/>
        </p:nvSpPr>
        <p:spPr>
          <a:xfrm>
            <a:off x="2" y="458773"/>
            <a:ext cx="9123418" cy="502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64" dirty="0" smtClean="0"/>
              <a:t>Характеристика инвестиционного проекта</a:t>
            </a:r>
            <a:endParaRPr lang="ru-RU" sz="2664" dirty="0"/>
          </a:p>
        </p:txBody>
      </p:sp>
      <p:sp>
        <p:nvSpPr>
          <p:cNvPr id="69" name="Shape 69"/>
          <p:cNvSpPr/>
          <p:nvPr/>
        </p:nvSpPr>
        <p:spPr>
          <a:xfrm>
            <a:off x="67800" y="1067975"/>
            <a:ext cx="8941118" cy="5115554"/>
          </a:xfrm>
          <a:prstGeom prst="rect">
            <a:avLst/>
          </a:prstGeom>
          <a:ln w="12700">
            <a:solidFill/>
            <a:miter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712"/>
          </a:p>
        </p:txBody>
      </p:sp>
      <p:sp>
        <p:nvSpPr>
          <p:cNvPr id="15" name="TextBox 14"/>
          <p:cNvSpPr txBox="1"/>
          <p:nvPr/>
        </p:nvSpPr>
        <p:spPr>
          <a:xfrm>
            <a:off x="5878289" y="21378"/>
            <a:ext cx="3245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Типовой макет презентации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237307" y="1167785"/>
            <a:ext cx="4306274" cy="4934983"/>
          </a:xfrm>
          <a:prstGeom prst="roundRect">
            <a:avLst>
              <a:gd name="adj" fmla="val 629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0" rtlCol="0" anchor="t"/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</a:rPr>
              <a:t>Содержание, описание, идея: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322118" y="1587344"/>
            <a:ext cx="4145973" cy="978976"/>
          </a:xfrm>
          <a:prstGeom prst="roundRect">
            <a:avLst>
              <a:gd name="adj" fmla="val 6901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1600" b="1" i="1" dirty="0" smtClean="0">
                <a:solidFill>
                  <a:schemeClr val="tx1"/>
                </a:solidFill>
              </a:rPr>
              <a:t>Наименование, краткое описание проекта: </a:t>
            </a:r>
            <a:r>
              <a:rPr lang="ru-RU" sz="1400" b="1" i="1" dirty="0" smtClean="0">
                <a:solidFill>
                  <a:schemeClr val="tx1"/>
                </a:solidFill>
              </a:rPr>
              <a:t>«</a:t>
            </a:r>
            <a:r>
              <a:rPr lang="ru-RU" sz="1400" b="1" dirty="0" smtClean="0"/>
              <a:t>Оказание </a:t>
            </a:r>
            <a:r>
              <a:rPr lang="ru-RU" sz="1400" b="1" dirty="0"/>
              <a:t>услуг по производству маневровой работы с использованием локомобилей типа </a:t>
            </a:r>
            <a:r>
              <a:rPr lang="en-US" sz="1400" b="1" dirty="0" smtClean="0"/>
              <a:t>Unimog-400</a:t>
            </a:r>
            <a:r>
              <a:rPr lang="ru-RU" sz="1400" b="1" dirty="0" smtClean="0"/>
              <a:t>»</a:t>
            </a:r>
            <a:endParaRPr lang="ru-RU" sz="1400" b="1" dirty="0"/>
          </a:p>
          <a:p>
            <a:pPr algn="ctr"/>
            <a:endParaRPr lang="ru-RU" sz="1400" i="1" dirty="0">
              <a:solidFill>
                <a:schemeClr val="tx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22117" y="2693895"/>
            <a:ext cx="4145973" cy="3239314"/>
          </a:xfrm>
          <a:prstGeom prst="roundRect">
            <a:avLst>
              <a:gd name="adj" fmla="val 69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algn="ctr">
              <a:lnSpc>
                <a:spcPts val="1500"/>
              </a:lnSpc>
            </a:pPr>
            <a:r>
              <a:rPr lang="ru-RU" sz="1600" b="1" i="1" dirty="0" smtClean="0">
                <a:solidFill>
                  <a:schemeClr val="tx1"/>
                </a:solidFill>
              </a:rPr>
              <a:t>Преимущества проекта*</a:t>
            </a:r>
          </a:p>
          <a:p>
            <a:pPr>
              <a:lnSpc>
                <a:spcPts val="1200"/>
              </a:lnSpc>
            </a:pPr>
            <a:r>
              <a:rPr lang="ru-RU" sz="1200" i="1" dirty="0" smtClean="0">
                <a:solidFill>
                  <a:schemeClr val="tx1"/>
                </a:solidFill>
              </a:rPr>
              <a:t>1) Стоимость обслуживания локомобиля во много раз ниже чем тепловоза! Нет необходимости содержать локомотивное депо, значительная экономия на ГСМ!</a:t>
            </a:r>
          </a:p>
          <a:p>
            <a:pPr>
              <a:lnSpc>
                <a:spcPts val="1200"/>
              </a:lnSpc>
            </a:pPr>
            <a:r>
              <a:rPr lang="ru-RU" sz="1200" i="1" dirty="0" smtClean="0">
                <a:solidFill>
                  <a:schemeClr val="tx1"/>
                </a:solidFill>
              </a:rPr>
              <a:t>2) Возможность передвигаться по дорогам общего пользования, позволяет оперативно доставить локомобиль на предприятие Клиента, что значительно сократит расходы по простоям вагонов на грузовых позициях. Как следствие - сокращение оборота вагона при тотальном дефиците.</a:t>
            </a:r>
          </a:p>
          <a:p>
            <a:pPr>
              <a:lnSpc>
                <a:spcPts val="1200"/>
              </a:lnSpc>
            </a:pPr>
            <a:r>
              <a:rPr lang="ru-RU" sz="1200" i="1" dirty="0">
                <a:solidFill>
                  <a:schemeClr val="tx1"/>
                </a:solidFill>
              </a:rPr>
              <a:t>3</a:t>
            </a:r>
            <a:r>
              <a:rPr lang="ru-RU" sz="1200" i="1" dirty="0" smtClean="0">
                <a:solidFill>
                  <a:schemeClr val="tx1"/>
                </a:solidFill>
              </a:rPr>
              <a:t>) Снижение стоимости подачи – уборки вагонов на подъездные пути Клиентов.</a:t>
            </a:r>
          </a:p>
          <a:p>
            <a:pPr>
              <a:lnSpc>
                <a:spcPts val="1200"/>
              </a:lnSpc>
            </a:pPr>
            <a:r>
              <a:rPr lang="ru-RU" sz="1200" i="1" dirty="0" smtClean="0">
                <a:solidFill>
                  <a:schemeClr val="tx1"/>
                </a:solidFill>
              </a:rPr>
              <a:t>4) Возможность Клиенту получить услугу точно в срок, на выгодных условиях.</a:t>
            </a:r>
          </a:p>
          <a:p>
            <a:pPr>
              <a:lnSpc>
                <a:spcPts val="1200"/>
              </a:lnSpc>
            </a:pPr>
            <a:r>
              <a:rPr lang="ru-RU" sz="1200" i="1" dirty="0" smtClean="0">
                <a:solidFill>
                  <a:schemeClr val="tx1"/>
                </a:solidFill>
              </a:rPr>
              <a:t>5) Для РЖД – эффективное использование собственных маневровых локомотивов. Нет необходимости использовать большей локомотив, для подачи-уборки малой партии вагонов.</a:t>
            </a:r>
            <a:br>
              <a:rPr lang="ru-RU" sz="1200" i="1" dirty="0" smtClean="0">
                <a:solidFill>
                  <a:schemeClr val="tx1"/>
                </a:solidFill>
              </a:rPr>
            </a:br>
            <a:r>
              <a:rPr lang="ru-RU" sz="1200" i="1" dirty="0" smtClean="0">
                <a:solidFill>
                  <a:schemeClr val="tx1"/>
                </a:solidFill>
              </a:rPr>
              <a:t>6) Высокая надежность новой техники – гарантия качества оказываемых услуг.</a:t>
            </a:r>
            <a:endParaRPr lang="ru-RU" sz="1100" i="1" dirty="0">
              <a:solidFill>
                <a:schemeClr val="tx1"/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4619517" y="1164481"/>
            <a:ext cx="4306274" cy="4934983"/>
          </a:xfrm>
          <a:prstGeom prst="roundRect">
            <a:avLst>
              <a:gd name="adj" fmla="val 629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0" rtlCol="0" anchor="t"/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</a:rPr>
              <a:t>Сбыт: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4688262" y="1490354"/>
            <a:ext cx="4154402" cy="1938731"/>
          </a:xfrm>
          <a:prstGeom prst="roundRect">
            <a:avLst>
              <a:gd name="adj" fmla="val 69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600" b="1" i="1" u="sng" dirty="0" smtClean="0">
                <a:solidFill>
                  <a:schemeClr val="tx1"/>
                </a:solidFill>
              </a:rPr>
              <a:t>Потенциальные    потребители    товаров  (работ, услуг) - промышленные и торговые предприятия, использующие железнодорожный транспорт</a:t>
            </a:r>
            <a:r>
              <a:rPr lang="ru-RU" sz="1600" b="1" i="1" u="sng" dirty="0">
                <a:solidFill>
                  <a:schemeClr val="tx1"/>
                </a:solidFill>
              </a:rPr>
              <a:t>,</a:t>
            </a:r>
            <a:r>
              <a:rPr lang="ru-RU" sz="1600" b="1" i="1" u="sng" dirty="0" smtClean="0">
                <a:solidFill>
                  <a:schemeClr val="tx1"/>
                </a:solidFill>
              </a:rPr>
              <a:t> вагоноремонтные депо, карьеры, лесопромышленные предприятия, ППЖТ и т.д., а также ОАО «РЖД»</a:t>
            </a:r>
          </a:p>
          <a:p>
            <a:pPr algn="ctr">
              <a:lnSpc>
                <a:spcPct val="150000"/>
              </a:lnSpc>
            </a:pPr>
            <a:endParaRPr lang="ru-RU" sz="1400" i="1" dirty="0">
              <a:solidFill>
                <a:schemeClr val="tx1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-6383" y="6373860"/>
            <a:ext cx="902851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000"/>
              </a:lnSpc>
            </a:pPr>
            <a:r>
              <a:rPr lang="ru-RU" sz="1000" dirty="0">
                <a:solidFill>
                  <a:schemeClr val="bg1"/>
                </a:solidFill>
              </a:rPr>
              <a:t>* Могут указываться актуальность и преимущества продукции, планируемой к выпуску в рамках инвестиционного проекта, основные конкурентные преимущества и иные отличительные особенности проекта.</a:t>
            </a:r>
          </a:p>
          <a:p>
            <a:pPr>
              <a:lnSpc>
                <a:spcPts val="1000"/>
              </a:lnSpc>
            </a:pP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4695453" y="4301521"/>
            <a:ext cx="4154402" cy="1716467"/>
          </a:xfrm>
          <a:prstGeom prst="roundRect">
            <a:avLst>
              <a:gd name="adj" fmla="val 69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150000"/>
              </a:lnSpc>
            </a:pPr>
            <a:r>
              <a:rPr lang="ru-RU" sz="1600" b="1" i="1" u="sng" dirty="0" smtClean="0">
                <a:solidFill>
                  <a:schemeClr val="tx1"/>
                </a:solidFill>
              </a:rPr>
              <a:t>Предприятия-партнеры, заключенные договоры</a:t>
            </a:r>
            <a:r>
              <a:rPr lang="ru-RU" sz="1400" b="1" i="1" u="sng" dirty="0" smtClean="0">
                <a:solidFill>
                  <a:schemeClr val="tx1"/>
                </a:solidFill>
              </a:rPr>
              <a:t>:</a:t>
            </a:r>
            <a:br>
              <a:rPr lang="ru-RU" sz="1400" b="1" i="1" u="sng" dirty="0" smtClean="0">
                <a:solidFill>
                  <a:schemeClr val="tx1"/>
                </a:solidFill>
              </a:rPr>
            </a:br>
            <a:r>
              <a:rPr lang="ru-RU" sz="1400" b="1" i="1" u="sng" dirty="0" smtClean="0">
                <a:solidFill>
                  <a:schemeClr val="tx1"/>
                </a:solidFill>
              </a:rPr>
              <a:t>Заключенных договоров нет, т.к. нет пока и самой техники.</a:t>
            </a:r>
            <a:endParaRPr lang="ru-RU" sz="1400" i="1" dirty="0">
              <a:solidFill>
                <a:schemeClr val="tx1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4688262" y="3525591"/>
            <a:ext cx="4136586" cy="679424"/>
          </a:xfrm>
          <a:prstGeom prst="roundRect">
            <a:avLst>
              <a:gd name="adj" fmla="val 69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600" b="1" i="1" u="sng" dirty="0" smtClean="0">
                <a:solidFill>
                  <a:schemeClr val="tx1"/>
                </a:solidFill>
              </a:rPr>
              <a:t>Объем среднегодового спроса:</a:t>
            </a:r>
          </a:p>
          <a:p>
            <a:pPr algn="ctr"/>
            <a:r>
              <a:rPr lang="ru-RU" sz="1400" b="1" i="1" u="sng" dirty="0" smtClean="0">
                <a:solidFill>
                  <a:schemeClr val="tx1"/>
                </a:solidFill>
              </a:rPr>
              <a:t>Более 100 локомобилей в постоянной эксплуатации по Свердловской ЖД.</a:t>
            </a:r>
            <a:endParaRPr lang="ru-RU" sz="14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59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1" y="405717"/>
            <a:ext cx="9144000" cy="581723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2"/>
          </a:p>
        </p:txBody>
      </p:sp>
      <p:sp>
        <p:nvSpPr>
          <p:cNvPr id="31" name="TextBox 30"/>
          <p:cNvSpPr txBox="1"/>
          <p:nvPr/>
        </p:nvSpPr>
        <p:spPr>
          <a:xfrm>
            <a:off x="2" y="458773"/>
            <a:ext cx="9123418" cy="502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64" dirty="0" smtClean="0"/>
              <a:t>Показатели инвестиционного проекта</a:t>
            </a:r>
            <a:endParaRPr lang="ru-RU" sz="2664" dirty="0"/>
          </a:p>
        </p:txBody>
      </p:sp>
      <p:sp>
        <p:nvSpPr>
          <p:cNvPr id="15" name="TextBox 14"/>
          <p:cNvSpPr txBox="1"/>
          <p:nvPr/>
        </p:nvSpPr>
        <p:spPr>
          <a:xfrm>
            <a:off x="5878289" y="21378"/>
            <a:ext cx="3245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Типовой макет презентации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5315" y="1153595"/>
            <a:ext cx="3276600" cy="9539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ts val="1900"/>
              </a:lnSpc>
            </a:pPr>
            <a:r>
              <a:rPr lang="ru-RU" dirty="0" smtClean="0"/>
              <a:t>Место реализации проекта: Свердловская область</a:t>
            </a:r>
          </a:p>
          <a:p>
            <a:pPr algn="ctr">
              <a:lnSpc>
                <a:spcPts val="1500"/>
              </a:lnSpc>
            </a:pPr>
            <a:r>
              <a:rPr lang="ru-RU" sz="1050" dirty="0" smtClean="0"/>
              <a:t>(</a:t>
            </a:r>
            <a:r>
              <a:rPr lang="ru-RU" sz="1050" i="1" dirty="0" smtClean="0"/>
              <a:t>наименование муниципального образования</a:t>
            </a:r>
            <a:r>
              <a:rPr lang="ru-RU" sz="1050" dirty="0" smtClean="0"/>
              <a:t>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419006" y="1153594"/>
            <a:ext cx="2774965" cy="9486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spcBef>
                <a:spcPts val="1200"/>
              </a:spcBef>
            </a:pPr>
            <a:r>
              <a:rPr lang="ru-RU" dirty="0" smtClean="0"/>
              <a:t>Срок реализации проекта:</a:t>
            </a:r>
          </a:p>
          <a:p>
            <a:pPr algn="ctr">
              <a:spcBef>
                <a:spcPts val="1200"/>
              </a:spcBef>
            </a:pPr>
            <a:r>
              <a:rPr lang="ru-RU" dirty="0" smtClean="0"/>
              <a:t>2019 г.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269573" y="1153595"/>
            <a:ext cx="2777645" cy="9486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ts val="1900"/>
              </a:lnSpc>
            </a:pPr>
            <a:r>
              <a:rPr lang="ru-RU" dirty="0" smtClean="0"/>
              <a:t>Стадия реализации проекта: </a:t>
            </a:r>
            <a:r>
              <a:rPr lang="ru-RU" dirty="0" err="1" smtClean="0"/>
              <a:t>Прединвестиционный</a:t>
            </a:r>
            <a:r>
              <a:rPr lang="ru-RU" baseline="20000" dirty="0" smtClean="0"/>
              <a:t>*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527928" y="2301038"/>
            <a:ext cx="5494199" cy="3954289"/>
          </a:xfrm>
          <a:prstGeom prst="roundRect">
            <a:avLst>
              <a:gd name="adj" fmla="val 3042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0" rtlCol="0" anchor="t"/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</a:rPr>
              <a:t>Экономические показатели проекта:</a:t>
            </a:r>
          </a:p>
          <a:p>
            <a:pPr algn="ctr"/>
            <a:endParaRPr lang="ru-RU" sz="1400" b="1" i="1" dirty="0" smtClean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endParaRPr lang="ru-RU" sz="1400" i="1" dirty="0" smtClean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endParaRPr lang="ru-RU" sz="1400" i="1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endParaRPr lang="ru-RU" sz="1400" i="1" dirty="0" smtClean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endParaRPr lang="ru-RU" sz="1400" i="1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endParaRPr lang="ru-RU" sz="1400" i="1" dirty="0" smtClean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endParaRPr lang="ru-RU" sz="1400" i="1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endParaRPr lang="ru-RU" sz="1400" i="1" dirty="0" smtClean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endParaRPr lang="ru-RU" sz="1400" i="1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endParaRPr lang="ru-RU" sz="1400" i="1" dirty="0" smtClean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endParaRPr lang="ru-RU" sz="1400" i="1" dirty="0" smtClean="0">
              <a:solidFill>
                <a:schemeClr val="tx1"/>
              </a:solidFill>
            </a:endParaRPr>
          </a:p>
          <a:p>
            <a:pPr algn="ctr">
              <a:spcBef>
                <a:spcPts val="900"/>
              </a:spcBef>
            </a:pPr>
            <a:r>
              <a:rPr lang="ru-RU" b="1" i="1" dirty="0" smtClean="0">
                <a:solidFill>
                  <a:schemeClr val="tx1"/>
                </a:solidFill>
              </a:rPr>
              <a:t>Срок окупаемости ─  5 лет</a:t>
            </a:r>
          </a:p>
          <a:p>
            <a:endParaRPr lang="ru-RU" sz="1400" i="1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14215" y="2789298"/>
            <a:ext cx="1415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Показатель:</a:t>
            </a:r>
            <a:endParaRPr lang="ru-RU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5854081" y="2696379"/>
            <a:ext cx="1230713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ru-RU" sz="1400" dirty="0" smtClean="0"/>
              <a:t>Значение до реализации проекта:</a:t>
            </a:r>
            <a:endParaRPr lang="ru-RU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7585187" y="2685943"/>
            <a:ext cx="1418582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ru-RU" sz="1400" dirty="0" smtClean="0"/>
              <a:t>Значение после реализации проекта:</a:t>
            </a:r>
            <a:endParaRPr lang="ru-RU" sz="1400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694829" y="3282670"/>
            <a:ext cx="1853916" cy="425312"/>
          </a:xfrm>
          <a:prstGeom prst="roundRect">
            <a:avLst>
              <a:gd name="adj" fmla="val 69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</a:rPr>
              <a:t>Мощность (объем производства)</a:t>
            </a:r>
            <a:endParaRPr lang="ru-RU" sz="1400" i="1" dirty="0">
              <a:solidFill>
                <a:schemeClr val="tx1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899452" y="3289140"/>
            <a:ext cx="1139973" cy="445451"/>
          </a:xfrm>
          <a:prstGeom prst="roundRect">
            <a:avLst>
              <a:gd name="adj" fmla="val 69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1300"/>
              </a:lnSpc>
            </a:pPr>
            <a:r>
              <a:rPr lang="ru-RU" sz="1100" i="1" dirty="0" smtClean="0">
                <a:solidFill>
                  <a:schemeClr val="tx1"/>
                </a:solidFill>
              </a:rPr>
              <a:t>0</a:t>
            </a:r>
            <a:endParaRPr lang="ru-RU" sz="1100" i="1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683952" y="3292146"/>
            <a:ext cx="1161136" cy="439440"/>
          </a:xfrm>
          <a:prstGeom prst="roundRect">
            <a:avLst>
              <a:gd name="adj" fmla="val 69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1300"/>
              </a:lnSpc>
            </a:pPr>
            <a:r>
              <a:rPr lang="ru-RU" sz="1100" i="1" dirty="0" smtClean="0">
                <a:solidFill>
                  <a:schemeClr val="tx1"/>
                </a:solidFill>
              </a:rPr>
              <a:t>6080 </a:t>
            </a:r>
            <a:r>
              <a:rPr lang="ru-RU" sz="1100" i="1" dirty="0" err="1" smtClean="0">
                <a:solidFill>
                  <a:schemeClr val="tx1"/>
                </a:solidFill>
              </a:rPr>
              <a:t>локомотиво</a:t>
            </a:r>
            <a:r>
              <a:rPr lang="ru-RU" sz="1100" i="1" dirty="0" smtClean="0">
                <a:solidFill>
                  <a:schemeClr val="tx1"/>
                </a:solidFill>
              </a:rPr>
              <a:t>-часов в месяц</a:t>
            </a:r>
            <a:endParaRPr lang="ru-RU" sz="1100" i="1" dirty="0">
              <a:solidFill>
                <a:schemeClr val="tx1"/>
              </a:solidFill>
            </a:endParaRPr>
          </a:p>
        </p:txBody>
      </p:sp>
      <p:sp>
        <p:nvSpPr>
          <p:cNvPr id="25" name="Штриховая стрелка вправо 24"/>
          <p:cNvSpPr/>
          <p:nvPr/>
        </p:nvSpPr>
        <p:spPr>
          <a:xfrm>
            <a:off x="7205037" y="3401577"/>
            <a:ext cx="313302" cy="199010"/>
          </a:xfrm>
          <a:prstGeom prst="stripedRightArrow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695329" y="3928623"/>
            <a:ext cx="1853416" cy="425312"/>
          </a:xfrm>
          <a:prstGeom prst="roundRect">
            <a:avLst>
              <a:gd name="adj" fmla="val 69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1100"/>
              </a:lnSpc>
            </a:pPr>
            <a:r>
              <a:rPr lang="ru-RU" sz="1400" i="1" dirty="0" smtClean="0">
                <a:solidFill>
                  <a:schemeClr val="tx1"/>
                </a:solidFill>
              </a:rPr>
              <a:t>Выручка от реализации</a:t>
            </a:r>
            <a:endParaRPr lang="ru-RU" sz="1400" i="1" dirty="0">
              <a:solidFill>
                <a:schemeClr val="tx1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5893302" y="3920234"/>
            <a:ext cx="1134695" cy="445451"/>
          </a:xfrm>
          <a:prstGeom prst="roundRect">
            <a:avLst>
              <a:gd name="adj" fmla="val 69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1300"/>
              </a:lnSpc>
            </a:pPr>
            <a:r>
              <a:rPr lang="ru-RU" sz="1100" i="1" dirty="0" smtClean="0">
                <a:solidFill>
                  <a:schemeClr val="tx1"/>
                </a:solidFill>
              </a:rPr>
              <a:t>0</a:t>
            </a:r>
            <a:endParaRPr lang="ru-RU" sz="1100" i="1" dirty="0">
              <a:solidFill>
                <a:schemeClr val="tx1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695380" y="3926245"/>
            <a:ext cx="1149708" cy="439440"/>
          </a:xfrm>
          <a:prstGeom prst="roundRect">
            <a:avLst>
              <a:gd name="adj" fmla="val 69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1300"/>
              </a:lnSpc>
            </a:pPr>
            <a:r>
              <a:rPr lang="ru-RU" sz="1100" i="1" dirty="0" smtClean="0">
                <a:solidFill>
                  <a:schemeClr val="tx1"/>
                </a:solidFill>
              </a:rPr>
              <a:t>21 280 тыс. руб./мес.</a:t>
            </a:r>
            <a:endParaRPr lang="ru-RU" sz="1100" i="1" dirty="0">
              <a:solidFill>
                <a:schemeClr val="tx1"/>
              </a:solidFill>
            </a:endParaRPr>
          </a:p>
        </p:txBody>
      </p:sp>
      <p:sp>
        <p:nvSpPr>
          <p:cNvPr id="29" name="Штриховая стрелка вправо 28"/>
          <p:cNvSpPr/>
          <p:nvPr/>
        </p:nvSpPr>
        <p:spPr>
          <a:xfrm>
            <a:off x="7205037" y="4041774"/>
            <a:ext cx="313302" cy="199010"/>
          </a:xfrm>
          <a:prstGeom prst="stripedRightArrow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3694829" y="4617358"/>
            <a:ext cx="1853916" cy="425312"/>
          </a:xfrm>
          <a:prstGeom prst="roundRect">
            <a:avLst>
              <a:gd name="adj" fmla="val 69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1100"/>
              </a:lnSpc>
            </a:pPr>
            <a:r>
              <a:rPr lang="ru-RU" sz="1400" i="1" dirty="0" smtClean="0">
                <a:solidFill>
                  <a:schemeClr val="tx1"/>
                </a:solidFill>
              </a:rPr>
              <a:t>Прибыль</a:t>
            </a:r>
            <a:endParaRPr lang="ru-RU" sz="1400" i="1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885751" y="4599222"/>
            <a:ext cx="1142246" cy="445451"/>
          </a:xfrm>
          <a:prstGeom prst="roundRect">
            <a:avLst>
              <a:gd name="adj" fmla="val 69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1300"/>
              </a:lnSpc>
            </a:pPr>
            <a:r>
              <a:rPr lang="ru-RU" sz="1100" i="1" dirty="0" smtClean="0">
                <a:solidFill>
                  <a:schemeClr val="tx1"/>
                </a:solidFill>
              </a:rPr>
              <a:t>0</a:t>
            </a:r>
            <a:endParaRPr lang="ru-RU" sz="1100" i="1" dirty="0">
              <a:solidFill>
                <a:schemeClr val="tx1"/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7695380" y="4602704"/>
            <a:ext cx="1149708" cy="439440"/>
          </a:xfrm>
          <a:prstGeom prst="roundRect">
            <a:avLst>
              <a:gd name="adj" fmla="val 69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1300"/>
              </a:lnSpc>
            </a:pPr>
            <a:r>
              <a:rPr lang="ru-RU" sz="1100" i="1" dirty="0" smtClean="0">
                <a:solidFill>
                  <a:schemeClr val="tx1"/>
                </a:solidFill>
              </a:rPr>
              <a:t>8280 тыс. руб./мес.</a:t>
            </a:r>
            <a:endParaRPr lang="ru-RU" sz="1100" i="1" dirty="0">
              <a:solidFill>
                <a:schemeClr val="tx1"/>
              </a:solidFill>
            </a:endParaRPr>
          </a:p>
        </p:txBody>
      </p:sp>
      <p:sp>
        <p:nvSpPr>
          <p:cNvPr id="37" name="Штриховая стрелка вправо 36"/>
          <p:cNvSpPr/>
          <p:nvPr/>
        </p:nvSpPr>
        <p:spPr>
          <a:xfrm>
            <a:off x="7205037" y="4730509"/>
            <a:ext cx="313302" cy="199010"/>
          </a:xfrm>
          <a:prstGeom prst="stripedRightArrow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694830" y="5239541"/>
            <a:ext cx="1853915" cy="425312"/>
          </a:xfrm>
          <a:prstGeom prst="roundRect">
            <a:avLst>
              <a:gd name="adj" fmla="val 69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1100"/>
              </a:lnSpc>
            </a:pPr>
            <a:r>
              <a:rPr lang="ru-RU" sz="1400" i="1" dirty="0" smtClean="0">
                <a:solidFill>
                  <a:schemeClr val="tx1"/>
                </a:solidFill>
              </a:rPr>
              <a:t>Рентабельность</a:t>
            </a:r>
            <a:endParaRPr lang="ru-RU" sz="1400" i="1" dirty="0">
              <a:solidFill>
                <a:schemeClr val="tx1"/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5878289" y="5236828"/>
            <a:ext cx="1161136" cy="445451"/>
          </a:xfrm>
          <a:prstGeom prst="roundRect">
            <a:avLst>
              <a:gd name="adj" fmla="val 69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1300"/>
              </a:lnSpc>
            </a:pPr>
            <a:r>
              <a:rPr lang="ru-RU" sz="1100" i="1" dirty="0" smtClean="0">
                <a:solidFill>
                  <a:schemeClr val="tx1"/>
                </a:solidFill>
              </a:rPr>
              <a:t>0</a:t>
            </a:r>
            <a:endParaRPr lang="ru-RU" sz="1100" i="1" dirty="0">
              <a:solidFill>
                <a:schemeClr val="tx1"/>
              </a:solidFill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7695380" y="5239834"/>
            <a:ext cx="1149707" cy="439440"/>
          </a:xfrm>
          <a:prstGeom prst="roundRect">
            <a:avLst>
              <a:gd name="adj" fmla="val 69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1300"/>
              </a:lnSpc>
            </a:pPr>
            <a:r>
              <a:rPr lang="ru-RU" sz="1100" i="1" dirty="0" smtClean="0">
                <a:solidFill>
                  <a:schemeClr val="tx1"/>
                </a:solidFill>
              </a:rPr>
              <a:t>40%</a:t>
            </a:r>
            <a:endParaRPr lang="ru-RU" sz="1100" i="1" dirty="0">
              <a:solidFill>
                <a:schemeClr val="tx1"/>
              </a:solidFill>
            </a:endParaRPr>
          </a:p>
        </p:txBody>
      </p:sp>
      <p:sp>
        <p:nvSpPr>
          <p:cNvPr id="47" name="Штриховая стрелка вправо 46"/>
          <p:cNvSpPr/>
          <p:nvPr/>
        </p:nvSpPr>
        <p:spPr>
          <a:xfrm>
            <a:off x="7205037" y="5349662"/>
            <a:ext cx="313302" cy="199010"/>
          </a:xfrm>
          <a:prstGeom prst="stripedRightArrow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65315" y="2287863"/>
            <a:ext cx="3353691" cy="3967464"/>
          </a:xfrm>
          <a:prstGeom prst="roundRect">
            <a:avLst>
              <a:gd name="adj" fmla="val 3042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0" rtlCol="0" anchor="t"/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</a:rPr>
              <a:t>Мощностные характеристики проекта:</a:t>
            </a: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132890" y="4379973"/>
            <a:ext cx="3218539" cy="1813009"/>
          </a:xfrm>
          <a:prstGeom prst="roundRect">
            <a:avLst>
              <a:gd name="adj" fmla="val 6901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rIns="0" rtlCol="0" anchor="t"/>
          <a:lstStyle/>
          <a:p>
            <a:pPr algn="ctr">
              <a:spcAft>
                <a:spcPts val="1200"/>
              </a:spcAft>
            </a:pPr>
            <a:r>
              <a:rPr lang="ru-RU" sz="1400" i="1" u="sng" dirty="0" smtClean="0">
                <a:solidFill>
                  <a:schemeClr val="tx1"/>
                </a:solidFill>
              </a:rPr>
              <a:t>Социальные результаты:</a:t>
            </a:r>
          </a:p>
          <a:p>
            <a:r>
              <a:rPr lang="ru-RU" sz="1100" i="1" dirty="0" smtClean="0">
                <a:solidFill>
                  <a:schemeClr val="tx1"/>
                </a:solidFill>
              </a:rPr>
              <a:t> </a:t>
            </a:r>
            <a:r>
              <a:rPr lang="ru-RU" sz="1400" i="1" dirty="0" smtClean="0">
                <a:solidFill>
                  <a:schemeClr val="tx1"/>
                </a:solidFill>
              </a:rPr>
              <a:t>Создание постоянных рабочих мест:</a:t>
            </a:r>
          </a:p>
          <a:p>
            <a:pPr algn="r"/>
            <a:r>
              <a:rPr lang="ru-RU" sz="1400" i="1" dirty="0" smtClean="0">
                <a:solidFill>
                  <a:schemeClr val="tx1"/>
                </a:solidFill>
              </a:rPr>
              <a:t> 90 ед.</a:t>
            </a:r>
          </a:p>
          <a:p>
            <a:r>
              <a:rPr lang="ru-RU" sz="1400" i="1" dirty="0" smtClean="0">
                <a:solidFill>
                  <a:schemeClr val="tx1"/>
                </a:solidFill>
              </a:rPr>
              <a:t> Возведение объектов инфраструктуры </a:t>
            </a:r>
            <a:r>
              <a:rPr lang="ru-RU" sz="1400" i="1" baseline="20000" dirty="0" smtClean="0">
                <a:solidFill>
                  <a:schemeClr val="tx1"/>
                </a:solidFill>
              </a:rPr>
              <a:t>**</a:t>
            </a:r>
            <a:r>
              <a:rPr lang="ru-RU" sz="1400" i="1" dirty="0" smtClean="0">
                <a:solidFill>
                  <a:schemeClr val="tx1"/>
                </a:solidFill>
              </a:rPr>
              <a:t>: На первом этапе, приобретение 10 единиц ликвидной техники.</a:t>
            </a:r>
            <a:endParaRPr lang="ru-RU" sz="1400" i="1" dirty="0">
              <a:solidFill>
                <a:schemeClr val="tx1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123375" y="2990602"/>
            <a:ext cx="3218539" cy="556462"/>
          </a:xfrm>
          <a:prstGeom prst="roundRect">
            <a:avLst>
              <a:gd name="adj" fmla="val 69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>
              <a:lnSpc>
                <a:spcPts val="1300"/>
              </a:lnSpc>
            </a:pPr>
            <a:r>
              <a:rPr lang="ru-RU" sz="1400" i="1" dirty="0" smtClean="0">
                <a:solidFill>
                  <a:schemeClr val="tx1"/>
                </a:solidFill>
              </a:rPr>
              <a:t>Объем производства:</a:t>
            </a:r>
          </a:p>
          <a:p>
            <a:pPr algn="r">
              <a:lnSpc>
                <a:spcPts val="1300"/>
              </a:lnSpc>
            </a:pPr>
            <a:r>
              <a:rPr lang="ru-RU" sz="1400" i="1" dirty="0" smtClean="0">
                <a:solidFill>
                  <a:schemeClr val="tx1"/>
                </a:solidFill>
              </a:rPr>
              <a:t>10 локомобилей.</a:t>
            </a:r>
            <a:endParaRPr lang="ru-RU" sz="1400" i="1" dirty="0">
              <a:solidFill>
                <a:schemeClr val="tx1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123375" y="3615777"/>
            <a:ext cx="3218539" cy="682248"/>
          </a:xfrm>
          <a:prstGeom prst="roundRect">
            <a:avLst>
              <a:gd name="adj" fmla="val 69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>
              <a:lnSpc>
                <a:spcPts val="1300"/>
              </a:lnSpc>
            </a:pPr>
            <a:r>
              <a:rPr lang="ru-RU" sz="1400" i="1" dirty="0" smtClean="0">
                <a:solidFill>
                  <a:schemeClr val="tx1"/>
                </a:solidFill>
              </a:rPr>
              <a:t>Срок выхода на проектную мощность:</a:t>
            </a:r>
          </a:p>
          <a:p>
            <a:pPr algn="r"/>
            <a:r>
              <a:rPr lang="ru-RU" sz="1400" i="1" dirty="0" smtClean="0">
                <a:solidFill>
                  <a:schemeClr val="tx1"/>
                </a:solidFill>
              </a:rPr>
              <a:t>3 месяца</a:t>
            </a:r>
            <a:endParaRPr lang="ru-RU" sz="1400" i="1" dirty="0">
              <a:solidFill>
                <a:schemeClr val="tx1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-6383" y="6435645"/>
            <a:ext cx="9028511" cy="350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000"/>
              </a:lnSpc>
            </a:pPr>
            <a:r>
              <a:rPr lang="ru-RU" sz="1000" dirty="0">
                <a:solidFill>
                  <a:schemeClr val="bg1"/>
                </a:solidFill>
              </a:rPr>
              <a:t>* Указывается: </a:t>
            </a:r>
            <a:r>
              <a:rPr lang="ru-RU" sz="1000" dirty="0" err="1">
                <a:solidFill>
                  <a:schemeClr val="bg1"/>
                </a:solidFill>
              </a:rPr>
              <a:t>прединвестиционный</a:t>
            </a:r>
            <a:r>
              <a:rPr lang="ru-RU" sz="1000" dirty="0">
                <a:solidFill>
                  <a:schemeClr val="bg1"/>
                </a:solidFill>
              </a:rPr>
              <a:t>, инвестиционный или эксплуатационный этапы</a:t>
            </a:r>
          </a:p>
          <a:p>
            <a:pPr>
              <a:lnSpc>
                <a:spcPts val="1000"/>
              </a:lnSpc>
            </a:pPr>
            <a:r>
              <a:rPr lang="ru-RU" sz="1000" dirty="0">
                <a:solidFill>
                  <a:schemeClr val="bg1"/>
                </a:solidFill>
              </a:rPr>
              <a:t>** Указываются наименование и количественные показатели возведения объектов инфраструктуры. Например, протяженность дорог, газопровода и пр.</a:t>
            </a:r>
          </a:p>
        </p:txBody>
      </p:sp>
    </p:spTree>
    <p:extLst>
      <p:ext uri="{BB962C8B-B14F-4D97-AF65-F5344CB8AC3E}">
        <p14:creationId xmlns:p14="http://schemas.microsoft.com/office/powerpoint/2010/main" val="345763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Скругленный прямоугольник 26"/>
          <p:cNvSpPr/>
          <p:nvPr/>
        </p:nvSpPr>
        <p:spPr>
          <a:xfrm>
            <a:off x="3870536" y="1143061"/>
            <a:ext cx="5229742" cy="3251170"/>
          </a:xfrm>
          <a:prstGeom prst="roundRect">
            <a:avLst>
              <a:gd name="adj" fmla="val 3042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0" rtlCol="0" anchor="t"/>
          <a:lstStyle/>
          <a:p>
            <a:pPr algn="ctr"/>
            <a:endParaRPr lang="ru-RU" sz="2000" b="1" i="1" dirty="0" smtClean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3897595" y="3074838"/>
            <a:ext cx="5124533" cy="1245060"/>
          </a:xfrm>
          <a:prstGeom prst="roundRect">
            <a:avLst>
              <a:gd name="adj" fmla="val 6901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rIns="0" rtlCol="0" anchor="t"/>
          <a:lstStyle/>
          <a:p>
            <a:pPr algn="ctr">
              <a:spcAft>
                <a:spcPts val="1200"/>
              </a:spcAft>
            </a:pPr>
            <a:endParaRPr lang="ru-RU" sz="1400" i="1" dirty="0">
              <a:solidFill>
                <a:schemeClr val="tx1"/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3897595" y="1733165"/>
            <a:ext cx="5124533" cy="1245060"/>
          </a:xfrm>
          <a:prstGeom prst="roundRect">
            <a:avLst>
              <a:gd name="adj" fmla="val 6901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rIns="0" rtlCol="0" anchor="t"/>
          <a:lstStyle/>
          <a:p>
            <a:pPr algn="ctr">
              <a:spcAft>
                <a:spcPts val="1200"/>
              </a:spcAft>
            </a:pPr>
            <a:endParaRPr lang="ru-RU" sz="1400" i="1" dirty="0">
              <a:solidFill>
                <a:schemeClr val="tx1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81120" y="1143061"/>
            <a:ext cx="3714298" cy="3251170"/>
          </a:xfrm>
          <a:prstGeom prst="roundRect">
            <a:avLst>
              <a:gd name="adj" fmla="val 3042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0" rtlCol="0" anchor="t"/>
          <a:lstStyle/>
          <a:p>
            <a:pPr algn="ctr"/>
            <a:endParaRPr lang="ru-RU" sz="2000" b="1" i="1" dirty="0" smtClean="0">
              <a:solidFill>
                <a:schemeClr val="tx1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52724" y="1898533"/>
            <a:ext cx="3580542" cy="1813009"/>
          </a:xfrm>
          <a:prstGeom prst="roundRect">
            <a:avLst>
              <a:gd name="adj" fmla="val 6901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rIns="0" rtlCol="0" anchor="t"/>
          <a:lstStyle/>
          <a:p>
            <a:pPr algn="ctr">
              <a:spcAft>
                <a:spcPts val="1200"/>
              </a:spcAft>
            </a:pPr>
            <a:endParaRPr lang="ru-RU" sz="1400" i="1" dirty="0">
              <a:solidFill>
                <a:schemeClr val="tx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" y="405717"/>
            <a:ext cx="9144000" cy="581723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2"/>
          </a:p>
        </p:txBody>
      </p:sp>
      <p:sp>
        <p:nvSpPr>
          <p:cNvPr id="31" name="TextBox 30"/>
          <p:cNvSpPr txBox="1"/>
          <p:nvPr/>
        </p:nvSpPr>
        <p:spPr>
          <a:xfrm>
            <a:off x="2" y="458773"/>
            <a:ext cx="9123418" cy="502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64" dirty="0" smtClean="0"/>
              <a:t>Финансирование инвестиционного проекта</a:t>
            </a:r>
            <a:endParaRPr lang="ru-RU" sz="2664" dirty="0"/>
          </a:p>
        </p:txBody>
      </p:sp>
      <p:sp>
        <p:nvSpPr>
          <p:cNvPr id="15" name="TextBox 14"/>
          <p:cNvSpPr txBox="1"/>
          <p:nvPr/>
        </p:nvSpPr>
        <p:spPr>
          <a:xfrm>
            <a:off x="5878289" y="21378"/>
            <a:ext cx="3245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Типовой макет презентации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30626" y="2633225"/>
            <a:ext cx="2095094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ru-RU" sz="2400" b="1" dirty="0" smtClean="0"/>
              <a:t>323 </a:t>
            </a:r>
            <a:r>
              <a:rPr lang="ru-RU" sz="2400" dirty="0" smtClean="0">
                <a:solidFill>
                  <a:srgbClr val="595959"/>
                </a:solidFill>
              </a:rPr>
              <a:t>млн. руб.</a:t>
            </a:r>
            <a:endParaRPr lang="ru-RU" sz="2400" dirty="0">
              <a:solidFill>
                <a:srgbClr val="595959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8373" y="1195627"/>
            <a:ext cx="36770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Общая стоимость проекта:</a:t>
            </a:r>
            <a:endParaRPr lang="ru-RU" b="1" dirty="0"/>
          </a:p>
        </p:txBody>
      </p:sp>
      <p:pic>
        <p:nvPicPr>
          <p:cNvPr id="10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73" y="2335629"/>
            <a:ext cx="1145757" cy="114575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870534" y="1186644"/>
            <a:ext cx="52528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Источники финансирования: </a:t>
            </a:r>
            <a:endParaRPr lang="ru-RU" b="1" dirty="0"/>
          </a:p>
        </p:txBody>
      </p:sp>
      <p:pic>
        <p:nvPicPr>
          <p:cNvPr id="12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322" y="1780228"/>
            <a:ext cx="980806" cy="911236"/>
          </a:xfrm>
          <a:prstGeom prst="rect">
            <a:avLst/>
          </a:prstGeom>
        </p:spPr>
      </p:pic>
      <p:pic>
        <p:nvPicPr>
          <p:cNvPr id="14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44" y="3179054"/>
            <a:ext cx="983362" cy="983362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-6383" y="6435645"/>
            <a:ext cx="9028511" cy="220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000"/>
              </a:lnSpc>
            </a:pPr>
            <a:r>
              <a:rPr lang="ru-RU" sz="1000" dirty="0">
                <a:solidFill>
                  <a:schemeClr val="bg1"/>
                </a:solidFill>
              </a:rPr>
              <a:t>* </a:t>
            </a:r>
            <a:r>
              <a:rPr lang="ru-RU" sz="1000" dirty="0" smtClean="0">
                <a:solidFill>
                  <a:schemeClr val="bg1"/>
                </a:solidFill>
              </a:rPr>
              <a:t>Указывается сумма: для собственных -  с учетом уже вложенных собственных средств, для заемных – с учетом уже полученных займов.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91702" y="1780228"/>
            <a:ext cx="3059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Собственные средства*: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25720" y="3181783"/>
            <a:ext cx="3059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Заемные средства*: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43672" y="2197857"/>
            <a:ext cx="2095094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ru-RU" sz="2400" b="1" dirty="0" smtClean="0"/>
              <a:t>3 </a:t>
            </a:r>
            <a:r>
              <a:rPr lang="ru-RU" sz="2400" dirty="0" smtClean="0">
                <a:solidFill>
                  <a:srgbClr val="595959"/>
                </a:solidFill>
              </a:rPr>
              <a:t>млн. руб.</a:t>
            </a:r>
          </a:p>
          <a:p>
            <a:pPr algn="r"/>
            <a:r>
              <a:rPr lang="ru-RU" sz="2400" dirty="0" smtClean="0">
                <a:solidFill>
                  <a:srgbClr val="595959"/>
                </a:solidFill>
              </a:rPr>
              <a:t>(1%)</a:t>
            </a:r>
            <a:endParaRPr lang="ru-RU" sz="2400" dirty="0">
              <a:solidFill>
                <a:srgbClr val="595959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43672" y="3519486"/>
            <a:ext cx="2095094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ru-RU" sz="2400" b="1" dirty="0" smtClean="0"/>
              <a:t>320 </a:t>
            </a:r>
            <a:r>
              <a:rPr lang="ru-RU" sz="2400" dirty="0" smtClean="0">
                <a:solidFill>
                  <a:srgbClr val="595959"/>
                </a:solidFill>
              </a:rPr>
              <a:t>млн. руб.</a:t>
            </a:r>
          </a:p>
          <a:p>
            <a:pPr algn="r"/>
            <a:r>
              <a:rPr lang="ru-RU" sz="2400" dirty="0" smtClean="0">
                <a:solidFill>
                  <a:srgbClr val="595959"/>
                </a:solidFill>
              </a:rPr>
              <a:t>(99%)</a:t>
            </a:r>
            <a:endParaRPr lang="ru-RU" sz="2400" dirty="0">
              <a:solidFill>
                <a:srgbClr val="595959"/>
              </a:solidFill>
            </a:endParaRPr>
          </a:p>
        </p:txBody>
      </p:sp>
      <p:sp>
        <p:nvSpPr>
          <p:cNvPr id="23" name="Штриховая стрелка вправо 22"/>
          <p:cNvSpPr/>
          <p:nvPr/>
        </p:nvSpPr>
        <p:spPr>
          <a:xfrm rot="20643941">
            <a:off x="3398594" y="2295594"/>
            <a:ext cx="770635" cy="269471"/>
          </a:xfrm>
          <a:prstGeom prst="stripedRightArrow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Штриховая стрелка вправо 24"/>
          <p:cNvSpPr/>
          <p:nvPr/>
        </p:nvSpPr>
        <p:spPr>
          <a:xfrm rot="1443873">
            <a:off x="3347948" y="3395921"/>
            <a:ext cx="770635" cy="269471"/>
          </a:xfrm>
          <a:prstGeom prst="stripedRightArrow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133216" y="4571420"/>
            <a:ext cx="8981904" cy="1116884"/>
          </a:xfrm>
          <a:prstGeom prst="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rtlCol="0" anchor="t"/>
          <a:lstStyle/>
          <a:p>
            <a:pPr algn="ctr"/>
            <a:r>
              <a:rPr lang="ru-RU" sz="1400" i="1" dirty="0" smtClean="0">
                <a:solidFill>
                  <a:srgbClr val="FF0000"/>
                </a:solidFill>
              </a:rPr>
              <a:t>Предпочтительные условия по кредиту:</a:t>
            </a:r>
            <a:endParaRPr lang="en-US" sz="1400" i="1" dirty="0" smtClean="0">
              <a:solidFill>
                <a:srgbClr val="FF0000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230073" y="4806562"/>
            <a:ext cx="2843478" cy="838200"/>
          </a:xfrm>
          <a:prstGeom prst="roundRect">
            <a:avLst>
              <a:gd name="adj" fmla="val 690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Ins="0" rtlCol="0" anchor="t"/>
          <a:lstStyle/>
          <a:p>
            <a:r>
              <a:rPr lang="ru-RU" sz="1400" i="1" dirty="0" smtClean="0">
                <a:solidFill>
                  <a:schemeClr val="tx1"/>
                </a:solidFill>
              </a:rPr>
              <a:t>Объем кредита:  ______________</a:t>
            </a:r>
          </a:p>
          <a:p>
            <a:r>
              <a:rPr lang="ru-RU" sz="1400" i="1" dirty="0" smtClean="0">
                <a:solidFill>
                  <a:schemeClr val="tx1"/>
                </a:solidFill>
              </a:rPr>
              <a:t>Ставка кредита:  _____________</a:t>
            </a:r>
          </a:p>
          <a:p>
            <a:r>
              <a:rPr lang="ru-RU" sz="1400" i="1" dirty="0" smtClean="0">
                <a:solidFill>
                  <a:schemeClr val="tx1"/>
                </a:solidFill>
              </a:rPr>
              <a:t>Срок кредита: ________________</a:t>
            </a:r>
            <a:endParaRPr lang="ru-RU" sz="1400" i="1" dirty="0">
              <a:solidFill>
                <a:schemeClr val="tx1"/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3213315" y="4806562"/>
            <a:ext cx="2843478" cy="838200"/>
          </a:xfrm>
          <a:prstGeom prst="roundRect">
            <a:avLst>
              <a:gd name="adj" fmla="val 690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Ins="0" rtlCol="0" anchor="t"/>
          <a:lstStyle/>
          <a:p>
            <a:r>
              <a:rPr lang="ru-RU" sz="1400" i="1" dirty="0" smtClean="0">
                <a:solidFill>
                  <a:schemeClr val="tx1"/>
                </a:solidFill>
              </a:rPr>
              <a:t>График погашения:</a:t>
            </a:r>
          </a:p>
          <a:p>
            <a:r>
              <a:rPr lang="ru-RU" sz="1400" i="1" dirty="0" smtClean="0">
                <a:solidFill>
                  <a:schemeClr val="tx1"/>
                </a:solidFill>
              </a:rPr>
              <a:t>____________________________________________________________</a:t>
            </a:r>
            <a:endParaRPr lang="ru-RU" sz="1400" i="1" dirty="0">
              <a:solidFill>
                <a:schemeClr val="tx1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6168759" y="4806562"/>
            <a:ext cx="2843478" cy="838200"/>
          </a:xfrm>
          <a:prstGeom prst="roundRect">
            <a:avLst>
              <a:gd name="adj" fmla="val 690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Ins="0" rtlCol="0" anchor="t"/>
          <a:lstStyle/>
          <a:p>
            <a:r>
              <a:rPr lang="ru-RU" sz="1400" i="1" dirty="0" smtClean="0">
                <a:solidFill>
                  <a:schemeClr val="tx1"/>
                </a:solidFill>
              </a:rPr>
              <a:t>Обеспечение кредита:</a:t>
            </a:r>
          </a:p>
          <a:p>
            <a:r>
              <a:rPr lang="ru-RU" sz="1400" i="1" dirty="0" smtClean="0">
                <a:solidFill>
                  <a:schemeClr val="tx1"/>
                </a:solidFill>
              </a:rPr>
              <a:t>____________________________________________________________</a:t>
            </a:r>
            <a:endParaRPr lang="ru-RU" sz="1400" i="1" dirty="0">
              <a:solidFill>
                <a:schemeClr val="tx1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18373" y="4571420"/>
            <a:ext cx="8981904" cy="1632410"/>
          </a:xfrm>
          <a:prstGeom prst="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rtlCol="0" anchor="t"/>
          <a:lstStyle/>
          <a:p>
            <a:pPr algn="ctr"/>
            <a:r>
              <a:rPr lang="ru-RU" sz="2000" i="1" dirty="0" smtClean="0">
                <a:solidFill>
                  <a:srgbClr val="FF0000"/>
                </a:solidFill>
              </a:rPr>
              <a:t>Предпочтительные условия по кредиту:</a:t>
            </a:r>
            <a:endParaRPr lang="en-US" sz="2000" i="1" dirty="0" smtClean="0">
              <a:solidFill>
                <a:srgbClr val="FF0000"/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215230" y="4904508"/>
            <a:ext cx="2843478" cy="1205825"/>
          </a:xfrm>
          <a:prstGeom prst="roundRect">
            <a:avLst>
              <a:gd name="adj" fmla="val 690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Ins="0" rtlCol="0" anchor="t"/>
          <a:lstStyle/>
          <a:p>
            <a:pPr>
              <a:lnSpc>
                <a:spcPts val="2700"/>
              </a:lnSpc>
            </a:pPr>
            <a:r>
              <a:rPr lang="ru-RU" i="1" dirty="0" smtClean="0">
                <a:solidFill>
                  <a:schemeClr val="tx1"/>
                </a:solidFill>
              </a:rPr>
              <a:t>Объем кредита:  </a:t>
            </a:r>
            <a:r>
              <a:rPr lang="ru-RU" i="1" dirty="0" smtClean="0">
                <a:solidFill>
                  <a:schemeClr val="tx1"/>
                </a:solidFill>
              </a:rPr>
              <a:t>320 </a:t>
            </a:r>
            <a:r>
              <a:rPr lang="ru-RU" i="1" dirty="0" smtClean="0">
                <a:solidFill>
                  <a:schemeClr val="tx1"/>
                </a:solidFill>
              </a:rPr>
              <a:t>млн.</a:t>
            </a:r>
          </a:p>
          <a:p>
            <a:pPr>
              <a:lnSpc>
                <a:spcPts val="2700"/>
              </a:lnSpc>
            </a:pPr>
            <a:r>
              <a:rPr lang="ru-RU" i="1" dirty="0" smtClean="0">
                <a:solidFill>
                  <a:schemeClr val="tx1"/>
                </a:solidFill>
              </a:rPr>
              <a:t>Ставка кредита:  10%</a:t>
            </a:r>
          </a:p>
          <a:p>
            <a:pPr>
              <a:lnSpc>
                <a:spcPts val="2700"/>
              </a:lnSpc>
            </a:pPr>
            <a:r>
              <a:rPr lang="ru-RU" i="1" dirty="0" smtClean="0">
                <a:solidFill>
                  <a:schemeClr val="tx1"/>
                </a:solidFill>
              </a:rPr>
              <a:t>Срок кредита: 72 мес.</a:t>
            </a:r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3198472" y="4904508"/>
            <a:ext cx="2843478" cy="1205826"/>
          </a:xfrm>
          <a:prstGeom prst="roundRect">
            <a:avLst>
              <a:gd name="adj" fmla="val 690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Ins="0" rtlCol="0" anchor="t"/>
          <a:lstStyle/>
          <a:p>
            <a:r>
              <a:rPr lang="ru-RU" sz="1400" i="1" dirty="0" smtClean="0">
                <a:solidFill>
                  <a:schemeClr val="tx1"/>
                </a:solidFill>
              </a:rPr>
              <a:t>График погашения:</a:t>
            </a:r>
          </a:p>
          <a:p>
            <a:r>
              <a:rPr lang="ru-RU" sz="1400" i="1" dirty="0" smtClean="0">
                <a:solidFill>
                  <a:schemeClr val="tx1"/>
                </a:solidFill>
              </a:rPr>
              <a:t>Ежемесячный максимальный  платеж 7 111 млн. руб.</a:t>
            </a:r>
          </a:p>
          <a:p>
            <a:r>
              <a:rPr lang="ru-RU" sz="1400" i="1" dirty="0" smtClean="0">
                <a:solidFill>
                  <a:schemeClr val="tx1"/>
                </a:solidFill>
              </a:rPr>
              <a:t>Отсрочка платежа:</a:t>
            </a:r>
          </a:p>
          <a:p>
            <a:r>
              <a:rPr lang="ru-RU" sz="1400" i="1" dirty="0" smtClean="0">
                <a:solidFill>
                  <a:schemeClr val="tx1"/>
                </a:solidFill>
              </a:rPr>
              <a:t>- 6 месяцев</a:t>
            </a:r>
            <a:endParaRPr lang="ru-RU" sz="1400" i="1" dirty="0">
              <a:solidFill>
                <a:schemeClr val="tx1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6153916" y="4904508"/>
            <a:ext cx="2843478" cy="1205826"/>
          </a:xfrm>
          <a:prstGeom prst="roundRect">
            <a:avLst>
              <a:gd name="adj" fmla="val 690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Ins="0" rtlCol="0" anchor="t"/>
          <a:lstStyle/>
          <a:p>
            <a:r>
              <a:rPr lang="ru-RU" sz="1400" i="1" dirty="0" smtClean="0">
                <a:solidFill>
                  <a:schemeClr val="tx1"/>
                </a:solidFill>
              </a:rPr>
              <a:t>Обеспечение кредита:</a:t>
            </a:r>
          </a:p>
          <a:p>
            <a:r>
              <a:rPr lang="ru-RU" sz="1400" i="1" dirty="0" smtClean="0">
                <a:solidFill>
                  <a:schemeClr val="tx1"/>
                </a:solidFill>
              </a:rPr>
              <a:t>Приобретаемая техника</a:t>
            </a:r>
            <a:endParaRPr lang="ru-RU" sz="14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75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1" y="405717"/>
            <a:ext cx="9144000" cy="581723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2"/>
          </a:p>
        </p:txBody>
      </p:sp>
      <p:sp>
        <p:nvSpPr>
          <p:cNvPr id="3" name="TextBox 2"/>
          <p:cNvSpPr txBox="1"/>
          <p:nvPr/>
        </p:nvSpPr>
        <p:spPr>
          <a:xfrm>
            <a:off x="5878289" y="21378"/>
            <a:ext cx="3245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Типовой макет презентации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607630" y="1164771"/>
            <a:ext cx="2329542" cy="5083629"/>
          </a:xfrm>
          <a:prstGeom prst="roundRect">
            <a:avLst>
              <a:gd name="adj" fmla="val 690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158344" y="1164771"/>
            <a:ext cx="2329542" cy="5083629"/>
          </a:xfrm>
          <a:prstGeom prst="roundRect">
            <a:avLst>
              <a:gd name="adj" fmla="val 690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698174" y="1164770"/>
            <a:ext cx="2329542" cy="5083629"/>
          </a:xfrm>
          <a:prstGeom prst="roundRect">
            <a:avLst>
              <a:gd name="adj" fmla="val 690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926771" y="1317171"/>
            <a:ext cx="187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Этап 1: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386943" y="1317171"/>
            <a:ext cx="187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Этап 2: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836229" y="1317171"/>
            <a:ext cx="187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Этап 3: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2090060"/>
            <a:ext cx="169817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Содержание этапа:</a:t>
            </a:r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Объем инвестиций:</a:t>
            </a:r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Перечень основных мероприятий:</a:t>
            </a:r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Ожидаемые результаты:</a:t>
            </a:r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823364" y="2823220"/>
            <a:ext cx="2095492" cy="772883"/>
          </a:xfrm>
          <a:prstGeom prst="roundRect">
            <a:avLst>
              <a:gd name="adj" fmla="val 69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</a:rPr>
              <a:t>300 млн. руб.</a:t>
            </a:r>
            <a:endParaRPr lang="ru-RU" sz="1400" i="1" dirty="0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823364" y="3708892"/>
            <a:ext cx="2095492" cy="1129081"/>
          </a:xfrm>
          <a:prstGeom prst="roundRect">
            <a:avLst>
              <a:gd name="adj" fmla="val 69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200" i="1" dirty="0" smtClean="0">
                <a:solidFill>
                  <a:schemeClr val="tx1"/>
                </a:solidFill>
              </a:rPr>
              <a:t>1) Поставка Локомобилей из Германии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2) Заключение договоров с Клиентами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3) Прием и обучение локомотивных бригад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823364" y="4939768"/>
            <a:ext cx="2095492" cy="1129081"/>
          </a:xfrm>
          <a:prstGeom prst="roundRect">
            <a:avLst>
              <a:gd name="adj" fmla="val 69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>
                <a:solidFill>
                  <a:schemeClr val="tx1"/>
                </a:solidFill>
              </a:rPr>
              <a:t>Приобретение и поставка новой техники, заключение договоров с Клиентами.</a:t>
            </a:r>
            <a:endParaRPr lang="ru-RU" sz="1400" i="1" dirty="0">
              <a:solidFill>
                <a:schemeClr val="tx1"/>
              </a:solidFill>
            </a:endParaRPr>
          </a:p>
        </p:txBody>
      </p:sp>
      <p:sp>
        <p:nvSpPr>
          <p:cNvPr id="34" name="Стрелка вправо 33"/>
          <p:cNvSpPr/>
          <p:nvPr/>
        </p:nvSpPr>
        <p:spPr>
          <a:xfrm>
            <a:off x="3978728" y="2198911"/>
            <a:ext cx="242211" cy="272143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право 34"/>
          <p:cNvSpPr/>
          <p:nvPr/>
        </p:nvSpPr>
        <p:spPr>
          <a:xfrm>
            <a:off x="6425289" y="2198911"/>
            <a:ext cx="242211" cy="272143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право 35"/>
          <p:cNvSpPr/>
          <p:nvPr/>
        </p:nvSpPr>
        <p:spPr>
          <a:xfrm>
            <a:off x="3978728" y="3079086"/>
            <a:ext cx="242211" cy="272143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право 36"/>
          <p:cNvSpPr/>
          <p:nvPr/>
        </p:nvSpPr>
        <p:spPr>
          <a:xfrm>
            <a:off x="6425289" y="3079086"/>
            <a:ext cx="242211" cy="272143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 вправо 37"/>
          <p:cNvSpPr/>
          <p:nvPr/>
        </p:nvSpPr>
        <p:spPr>
          <a:xfrm>
            <a:off x="3978728" y="4137360"/>
            <a:ext cx="242211" cy="272143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право 38"/>
          <p:cNvSpPr/>
          <p:nvPr/>
        </p:nvSpPr>
        <p:spPr>
          <a:xfrm>
            <a:off x="6428016" y="4137359"/>
            <a:ext cx="242211" cy="272143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право 39"/>
          <p:cNvSpPr/>
          <p:nvPr/>
        </p:nvSpPr>
        <p:spPr>
          <a:xfrm>
            <a:off x="3981455" y="5373733"/>
            <a:ext cx="242211" cy="272143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трелка вправо 40"/>
          <p:cNvSpPr/>
          <p:nvPr/>
        </p:nvSpPr>
        <p:spPr>
          <a:xfrm>
            <a:off x="6428016" y="5368238"/>
            <a:ext cx="242211" cy="272143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4276731" y="4939768"/>
            <a:ext cx="2095492" cy="1129081"/>
          </a:xfrm>
          <a:prstGeom prst="roundRect">
            <a:avLst>
              <a:gd name="adj" fmla="val 69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>
                <a:solidFill>
                  <a:schemeClr val="tx1"/>
                </a:solidFill>
              </a:rPr>
              <a:t>Ввод в эксплуатацию локомобилей, сдача экзаменов локомотивными бригадами.</a:t>
            </a:r>
            <a:endParaRPr lang="ru-RU" sz="1400" i="1" dirty="0">
              <a:solidFill>
                <a:schemeClr val="tx1"/>
              </a:solidFill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6723299" y="4939768"/>
            <a:ext cx="2095492" cy="1129081"/>
          </a:xfrm>
          <a:prstGeom prst="roundRect">
            <a:avLst>
              <a:gd name="adj" fmla="val 69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</a:rPr>
              <a:t>Выход на проектную мощность.</a:t>
            </a:r>
            <a:endParaRPr lang="ru-RU" sz="1400" i="1" dirty="0">
              <a:solidFill>
                <a:schemeClr val="tx1"/>
              </a:solidFill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4275368" y="2828717"/>
            <a:ext cx="2095492" cy="772883"/>
          </a:xfrm>
          <a:prstGeom prst="roundRect">
            <a:avLst>
              <a:gd name="adj" fmla="val 69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</a:rPr>
              <a:t>20 млн. руб.</a:t>
            </a:r>
            <a:endParaRPr lang="ru-RU" sz="1400" i="1" dirty="0">
              <a:solidFill>
                <a:schemeClr val="tx1"/>
              </a:solidFill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6721929" y="2823220"/>
            <a:ext cx="2095492" cy="772883"/>
          </a:xfrm>
          <a:prstGeom prst="roundRect">
            <a:avLst>
              <a:gd name="adj" fmla="val 69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1812473" y="1946874"/>
            <a:ext cx="2095492" cy="772883"/>
          </a:xfrm>
          <a:prstGeom prst="roundRect">
            <a:avLst>
              <a:gd name="adj" fmla="val 69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</a:rPr>
              <a:t>Закупка локомобилей в Германии</a:t>
            </a:r>
            <a:endParaRPr lang="ru-RU" sz="1400" i="1" dirty="0">
              <a:solidFill>
                <a:schemeClr val="tx1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4282165" y="1946875"/>
            <a:ext cx="2095492" cy="772883"/>
          </a:xfrm>
          <a:prstGeom prst="roundRect">
            <a:avLst>
              <a:gd name="adj" fmla="val 69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</a:rPr>
              <a:t>Ввод в эксплуатацию, оборудование приборами безопасности</a:t>
            </a:r>
            <a:endParaRPr lang="ru-RU" sz="1400" i="1" dirty="0">
              <a:solidFill>
                <a:schemeClr val="tx1"/>
              </a:solidFill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6721929" y="1946875"/>
            <a:ext cx="2095492" cy="772883"/>
          </a:xfrm>
          <a:prstGeom prst="roundRect">
            <a:avLst>
              <a:gd name="adj" fmla="val 69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</a:rPr>
              <a:t>Эксплуатационная работа</a:t>
            </a:r>
            <a:endParaRPr lang="ru-RU" sz="1400" i="1" dirty="0">
              <a:solidFill>
                <a:schemeClr val="tx1"/>
              </a:solidFill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275368" y="3708892"/>
            <a:ext cx="2095492" cy="1129081"/>
          </a:xfrm>
          <a:prstGeom prst="roundRect">
            <a:avLst>
              <a:gd name="adj" fmla="val 69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200" i="1" dirty="0" smtClean="0">
                <a:solidFill>
                  <a:schemeClr val="tx1"/>
                </a:solidFill>
              </a:rPr>
              <a:t>1) Закупка приборов безопасности и установка их на Локомобили.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2) Согласования с Минтрансом</a:t>
            </a:r>
            <a:r>
              <a:rPr lang="ru-RU" sz="1200" i="1" dirty="0">
                <a:solidFill>
                  <a:schemeClr val="tx1"/>
                </a:solidFill>
              </a:rPr>
              <a:t> </a:t>
            </a:r>
            <a:r>
              <a:rPr lang="ru-RU" sz="1200" i="1" dirty="0" smtClean="0">
                <a:solidFill>
                  <a:schemeClr val="tx1"/>
                </a:solidFill>
              </a:rPr>
              <a:t>необходимых формальностей.</a:t>
            </a: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6721929" y="3708892"/>
            <a:ext cx="2095492" cy="1129081"/>
          </a:xfrm>
          <a:prstGeom prst="roundRect">
            <a:avLst>
              <a:gd name="adj" fmla="val 69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200" i="1" dirty="0" smtClean="0">
                <a:solidFill>
                  <a:schemeClr val="tx1"/>
                </a:solidFill>
              </a:rPr>
              <a:t>1) Оказание услуг клиентам</a:t>
            </a:r>
            <a:r>
              <a:rPr lang="ru-RU" sz="1200" i="1" dirty="0">
                <a:solidFill>
                  <a:schemeClr val="tx1"/>
                </a:solidFill>
              </a:rPr>
              <a:t>.</a:t>
            </a:r>
            <a:endParaRPr lang="ru-RU" sz="1200" i="1" dirty="0" smtClean="0">
              <a:solidFill>
                <a:schemeClr val="tx1"/>
              </a:solidFill>
            </a:endParaRPr>
          </a:p>
          <a:p>
            <a:r>
              <a:rPr lang="ru-RU" sz="1200" i="1" dirty="0" smtClean="0">
                <a:solidFill>
                  <a:schemeClr val="tx1"/>
                </a:solidFill>
              </a:rPr>
              <a:t>2) Получение прибыли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3) Выплаты инвестиционных средств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11629" y="467861"/>
            <a:ext cx="8120743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100"/>
              </a:lnSpc>
            </a:pPr>
            <a:r>
              <a:rPr lang="ru-RU" sz="2660" dirty="0" smtClean="0"/>
              <a:t>План реализации инвестиционного проекта</a:t>
            </a:r>
            <a:endParaRPr lang="ru-RU" sz="2660" dirty="0"/>
          </a:p>
        </p:txBody>
      </p:sp>
    </p:spTree>
    <p:extLst>
      <p:ext uri="{BB962C8B-B14F-4D97-AF65-F5344CB8AC3E}">
        <p14:creationId xmlns:p14="http://schemas.microsoft.com/office/powerpoint/2010/main" val="382089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2390</TotalTime>
  <Words>881</Words>
  <Application>Microsoft Office PowerPoint</Application>
  <PresentationFormat>Экран (4:3)</PresentationFormat>
  <Paragraphs>155</Paragraphs>
  <Slides>8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Calibri</vt:lpstr>
      <vt:lpstr>Calibri Light</vt:lpstr>
      <vt:lpstr>Helvetica</vt:lpstr>
      <vt:lpstr>Ретро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Содержание проблемы</dc:title>
  <dc:creator>Лыкасова Светлана Никитична</dc:creator>
  <cp:lastModifiedBy>User</cp:lastModifiedBy>
  <cp:revision>125</cp:revision>
  <cp:lastPrinted>2015-05-26T09:45:18Z</cp:lastPrinted>
  <dcterms:created xsi:type="dcterms:W3CDTF">2015-04-23T04:24:37Z</dcterms:created>
  <dcterms:modified xsi:type="dcterms:W3CDTF">2019-02-19T09:33:27Z</dcterms:modified>
</cp:coreProperties>
</file>