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86" r:id="rId2"/>
    <p:sldId id="3127" r:id="rId3"/>
    <p:sldId id="3093" r:id="rId4"/>
    <p:sldId id="3096" r:id="rId5"/>
    <p:sldId id="3097" r:id="rId6"/>
    <p:sldId id="3128" r:id="rId7"/>
    <p:sldId id="3132" r:id="rId8"/>
    <p:sldId id="3133" r:id="rId9"/>
    <p:sldId id="3092" r:id="rId10"/>
    <p:sldId id="3130" r:id="rId11"/>
    <p:sldId id="3094" r:id="rId12"/>
    <p:sldId id="3131" r:id="rId1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2FB"/>
    <a:srgbClr val="D34179"/>
    <a:srgbClr val="271F66"/>
    <a:srgbClr val="FBB600"/>
    <a:srgbClr val="28C7D4"/>
    <a:srgbClr val="F94D4D"/>
    <a:srgbClr val="FEFEFE"/>
    <a:srgbClr val="8F1A12"/>
    <a:srgbClr val="F84E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78" autoAdjust="0"/>
    <p:restoredTop sz="92986" autoAdjust="0"/>
  </p:normalViewPr>
  <p:slideViewPr>
    <p:cSldViewPr>
      <p:cViewPr>
        <p:scale>
          <a:sx n="78" d="100"/>
          <a:sy n="78" d="100"/>
        </p:scale>
        <p:origin x="-1836" y="-83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165823" y="338671"/>
            <a:ext cx="8692574" cy="198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53" y="338671"/>
            <a:ext cx="150680" cy="198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-11112"/>
            <a:ext cx="12858750" cy="72437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altLang="zh-CN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     г. Новочеркасск Ростовская область</a:t>
            </a:r>
            <a:endParaRPr lang="zh-CN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00021" y="1544623"/>
            <a:ext cx="5856751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zh-CN" sz="2800" b="1" dirty="0" smtClean="0">
                <a:solidFill>
                  <a:schemeClr val="bg1"/>
                </a:solidFill>
                <a:latin typeface="+mn-lt"/>
                <a:ea typeface="方正正准黑简体" panose="02000000000000000000" pitchFamily="2" charset="-122"/>
                <a:cs typeface="Arial" panose="020B0604020202020204" pitchFamily="34" charset="0"/>
              </a:rPr>
              <a:t>СТУДИЯ АВТОРСКИХ ДЕЛИКАТЕСОВ</a:t>
            </a:r>
          </a:p>
          <a:p>
            <a:pPr>
              <a:buNone/>
            </a:pPr>
            <a:r>
              <a:rPr lang="ru-RU" altLang="zh-CN" sz="2800" b="1" dirty="0" smtClean="0">
                <a:solidFill>
                  <a:schemeClr val="bg1"/>
                </a:solidFill>
                <a:latin typeface="+mn-lt"/>
                <a:ea typeface="方正正准黑简体" panose="02000000000000000000" pitchFamily="2" charset="-122"/>
                <a:cs typeface="Arial" panose="020B0604020202020204" pitchFamily="34" charset="0"/>
              </a:rPr>
              <a:t>«РУССКИЙ МОРОЗ»</a:t>
            </a:r>
            <a:endParaRPr lang="zh-CN" altLang="en-US" sz="2800" b="1" dirty="0">
              <a:solidFill>
                <a:schemeClr val="bg1"/>
              </a:solidFill>
              <a:latin typeface="+mn-lt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72624" y="2657593"/>
            <a:ext cx="5352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b="1" cap="all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MOROZ@BUDETVSEGDA.ru</a:t>
            </a:r>
            <a:endParaRPr lang="en-US" altLang="zh-CN" sz="1800" b="1" cap="all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00021" y="3044821"/>
            <a:ext cx="505615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endParaRPr lang="ru-RU" altLang="zh-CN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buNone/>
            </a:pPr>
            <a:endParaRPr lang="ru-RU" altLang="zh-CN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zh-CN" sz="18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+7 928 153 45 85</a:t>
            </a:r>
          </a:p>
          <a:p>
            <a:pPr>
              <a:buNone/>
            </a:pPr>
            <a:endParaRPr lang="ru-RU" altLang="zh-CN" sz="18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32" grpId="1" animBg="1"/>
      <p:bldP spid="12" grpId="0"/>
      <p:bldP spid="12" grpId="1"/>
      <p:bldP spid="13" grpId="0"/>
      <p:bldP spid="13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      </a:t>
            </a:r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Можете купить его в таком виде:</a:t>
            </a:r>
          </a:p>
          <a:p>
            <a:pPr algn="just"/>
            <a:endParaRPr lang="ru-RU" altLang="zh-CN" sz="2000" b="1" dirty="0" smtClean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Кусок на кости.  </a:t>
            </a: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Кусок без кости.</a:t>
            </a: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Нарезка.</a:t>
            </a:r>
          </a:p>
          <a:p>
            <a:pPr algn="just"/>
            <a:endParaRPr lang="ru-RU" altLang="zh-CN" sz="2000" b="1" dirty="0" smtClean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Розничная цена: 3000,0 руб./кг на кости и 3500,0 руб./кг. без кости.</a:t>
            </a: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Минимальная фасовка: вакуумный пакет – 100 г по цене: 300/350 руб.</a:t>
            </a: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Оптовая цена формируется индивидуально в зависимости от регулярности   		      закупок и сроков расчетов.</a:t>
            </a:r>
          </a:p>
          <a:p>
            <a:pPr algn="just"/>
            <a:endParaRPr lang="ru-RU" altLang="zh-CN" sz="2000" b="1" dirty="0" smtClean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 Продукт сертифицирован</a:t>
            </a:r>
          </a:p>
          <a:p>
            <a:pPr algn="just"/>
            <a:r>
              <a:rPr lang="ru-RU" altLang="zh-CN" sz="2000" b="1" dirty="0" smtClean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</a:t>
            </a:r>
            <a:endParaRPr lang="en-US" altLang="zh-CN" sz="2000" b="1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928649" y="687367"/>
            <a:ext cx="10930014" cy="2000264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КОПЧЕНОЕ и СЫРОВЯЛЕНОЕ МЯСО – ИНДЕЙКА</a:t>
            </a:r>
          </a:p>
          <a:p>
            <a:pPr algn="ctr">
              <a:defRPr/>
            </a:pPr>
            <a:r>
              <a:rPr lang="ru-RU" altLang="zh-CN" sz="28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уникальный натуральный деликатес по авторским рецептам 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4336" y="1240163"/>
            <a:ext cx="11287204" cy="1071062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87728" y="2415431"/>
            <a:ext cx="36832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文本框 17"/>
          <p:cNvSpPr txBox="1">
            <a:spLocks noChangeArrowheads="1"/>
          </p:cNvSpPr>
          <p:nvPr/>
        </p:nvSpPr>
        <p:spPr bwMode="auto">
          <a:xfrm>
            <a:off x="4429111" y="2901945"/>
            <a:ext cx="3905250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795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4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3"/>
          <p:cNvSpPr txBox="1"/>
          <p:nvPr/>
        </p:nvSpPr>
        <p:spPr bwMode="auto">
          <a:xfrm>
            <a:off x="1071526" y="4801677"/>
            <a:ext cx="5786478" cy="18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Вы можете заказать нам моделирование вкуса</a:t>
            </a:r>
          </a:p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любого выбранного продукта: сделать его острее или наоборот, жирнее или преснее, придать ему нотки какого-то послевкусия и т.д.</a:t>
            </a:r>
          </a:p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Пишите, обсудим эту возможность и постараемся исполнить ваше желание. 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itle 13"/>
          <p:cNvSpPr txBox="1"/>
          <p:nvPr/>
        </p:nvSpPr>
        <p:spPr bwMode="auto">
          <a:xfrm>
            <a:off x="7589613" y="4843533"/>
            <a:ext cx="4269050" cy="20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При индивидуальном заказе учитывайте</a:t>
            </a:r>
            <a:r>
              <a:rPr lang="ru-RU" altLang="zh-C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 </a:t>
            </a:r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что срок новой	 первой поставки копченого продукта  составит 10 дней. </a:t>
            </a:r>
          </a:p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А сыровяленого, включая колбасу – 20 дней.</a:t>
            </a:r>
          </a:p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Далее – по согласованному графику.</a:t>
            </a:r>
          </a:p>
          <a:p>
            <a:pPr algn="just"/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000747" y="1973251"/>
            <a:ext cx="2656995" cy="2658669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2000219" y="1086572"/>
            <a:ext cx="89297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АБСОЛЮТНО  НАТУРАЛЬНЫЙ ПРОДУКТ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0935" y="162227"/>
            <a:ext cx="3908442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уникальные </a:t>
            </a:r>
          </a:p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деликатесы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1" name="Рисунок 20" descr="C:\Users\user\Desktop\DSC_09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35" y="2187565"/>
            <a:ext cx="2122170" cy="1936505"/>
          </a:xfrm>
          <a:prstGeom prst="ellipse">
            <a:avLst/>
          </a:prstGeom>
          <a:ln w="285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 descr="C:\Users\user\Desktop\DSC_09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789" y="2044689"/>
            <a:ext cx="2857520" cy="250033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 descr="C:\Users\user\Desktop\WhatsApp Image 2021-08-05 at 09.40.4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6829" y="2116127"/>
            <a:ext cx="3143250" cy="2160270"/>
          </a:xfrm>
          <a:prstGeom prst="ellipse">
            <a:avLst/>
          </a:prstGeom>
          <a:ln w="190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3"/>
          <p:cNvSpPr txBox="1"/>
          <p:nvPr/>
        </p:nvSpPr>
        <p:spPr bwMode="auto">
          <a:xfrm>
            <a:off x="236687" y="159941"/>
            <a:ext cx="388843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    ВСЕМ ДОБРА</a:t>
            </a:r>
          </a:p>
          <a:p>
            <a:pPr algn="just"/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1" name="Picture 3" descr="C:\Users\пк\Desktop\П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19" y="663997"/>
            <a:ext cx="11881320" cy="640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571855" y="0"/>
            <a:ext cx="5822953" cy="4352984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2791" y="447973"/>
            <a:ext cx="10429948" cy="1354217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altLang="zh-CN" sz="44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АВТОРСКИЕ РЕЦЕПТЫ </a:t>
            </a:r>
          </a:p>
          <a:p>
            <a:pPr algn="ctr">
              <a:defRPr/>
            </a:pPr>
            <a:r>
              <a:rPr lang="ru-RU" altLang="zh-CN" sz="44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УНИКАЛЬНЫХ ДЕЛИКАТЕСОВ</a:t>
            </a:r>
            <a:endParaRPr lang="zh-CN" altLang="en-US" sz="4400" b="1" dirty="0">
              <a:solidFill>
                <a:schemeClr val="bg1"/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57167" y="2032149"/>
            <a:ext cx="36832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文本框 17"/>
          <p:cNvSpPr txBox="1">
            <a:spLocks noChangeArrowheads="1"/>
          </p:cNvSpPr>
          <p:nvPr/>
        </p:nvSpPr>
        <p:spPr bwMode="auto">
          <a:xfrm>
            <a:off x="1388815" y="2176165"/>
            <a:ext cx="8858312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Копченые грибы</a:t>
            </a:r>
          </a:p>
          <a:p>
            <a:pPr eaLnBrk="1" hangingPunct="1"/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Сыровяленая колбаса из рыбы</a:t>
            </a:r>
          </a:p>
          <a:p>
            <a:pPr eaLnBrk="1" hangingPunct="1"/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Сыровяленая ливерная </a:t>
            </a:r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колбаса</a:t>
            </a:r>
          </a:p>
          <a:p>
            <a:pPr eaLnBrk="1" hangingPunct="1"/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Сыровяленая говяжья печень</a:t>
            </a:r>
            <a:endParaRPr lang="ru-RU" altLang="zh-CN" sz="4800" b="1" dirty="0" smtClean="0">
              <a:solidFill>
                <a:schemeClr val="accent3">
                  <a:lumMod val="7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/>
            <a:r>
              <a:rPr lang="ru-RU" altLang="zh-CN" sz="48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Неожиданный вкус мяса</a:t>
            </a:r>
          </a:p>
          <a:p>
            <a:pPr eaLnBrk="1" hangingPunct="1"/>
            <a:endParaRPr lang="zh-CN" altLang="en-US" sz="4800" b="1" dirty="0">
              <a:solidFill>
                <a:schemeClr val="accent3">
                  <a:lumMod val="7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748855" y="1384077"/>
            <a:ext cx="4815070" cy="360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785905" y="4973647"/>
            <a:ext cx="4714908" cy="1577516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r>
              <a:rPr lang="ru-RU" altLang="zh-CN" sz="16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Упаковка (в общем порядке): вакуумный пакет с весом продукта 200 г.</a:t>
            </a:r>
          </a:p>
          <a:p>
            <a:r>
              <a:rPr lang="ru-RU" altLang="zh-CN" sz="16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Цена стандартного пакета: 300,0 руб.</a:t>
            </a:r>
          </a:p>
          <a:p>
            <a:r>
              <a:rPr lang="ru-RU" altLang="zh-CN" sz="16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По  желанию заказчика можем сделать другой вес.</a:t>
            </a:r>
          </a:p>
          <a:p>
            <a:r>
              <a:rPr lang="ru-RU" altLang="zh-CN" sz="16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Большой вес может быть упакован в пищевой контейнер.</a:t>
            </a:r>
            <a:endParaRPr lang="zh-CN" altLang="en-US" sz="1600" b="1" dirty="0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6929441" y="5416525"/>
            <a:ext cx="5404590" cy="1023519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/>
            <a:r>
              <a:rPr lang="ru-RU" altLang="zh-CN" sz="12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На  этой основе возможно изготовление сложносоставных  блюд. Например:</a:t>
            </a:r>
          </a:p>
          <a:p>
            <a:pPr algn="just"/>
            <a:r>
              <a:rPr lang="ru-RU" altLang="zh-CN" sz="12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Вынимаем из гриба ножку, заполняем его мелкорубленой сёмгой  (или креветками или…), присыпаем тёртым сыром и коптим.</a:t>
            </a:r>
          </a:p>
          <a:p>
            <a:pPr algn="ctr">
              <a:lnSpc>
                <a:spcPct val="150000"/>
              </a:lnSpc>
            </a:pPr>
            <a:r>
              <a:rPr lang="ru-RU" altLang="zh-CN" sz="16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Продукт сертифицирован</a:t>
            </a:r>
            <a:endParaRPr lang="zh-CN" altLang="en-US" sz="1600" b="1" dirty="0"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108895" y="2608213"/>
            <a:ext cx="4143404" cy="2562401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r>
              <a:rPr lang="ru-RU" altLang="zh-CN" sz="2000" b="1" dirty="0" smtClean="0">
                <a:ln>
                  <a:solidFill>
                    <a:schemeClr val="tx1"/>
                  </a:solidFill>
                </a:ln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Бронзовая медаль международного конкурса   «Продукт года – 2021» в рамках программы </a:t>
            </a:r>
            <a:r>
              <a:rPr lang="en-US" altLang="zh-CN" sz="2000" b="1" dirty="0" smtClean="0">
                <a:ln>
                  <a:solidFill>
                    <a:schemeClr val="tx1"/>
                  </a:solidFill>
                </a:ln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WORLDFOOD MOSKOW</a:t>
            </a:r>
            <a:endParaRPr lang="ru-RU" altLang="zh-CN" sz="2000" b="1" dirty="0" smtClean="0">
              <a:ln>
                <a:solidFill>
                  <a:schemeClr val="tx1"/>
                </a:solidFill>
              </a:ln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ru-RU" altLang="zh-CN" sz="2000" b="1" dirty="0" smtClean="0">
                <a:ln>
                  <a:solidFill>
                    <a:schemeClr val="tx1"/>
                  </a:solidFill>
                </a:ln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Победитель </a:t>
            </a:r>
          </a:p>
          <a:p>
            <a:r>
              <a:rPr lang="ru-RU" altLang="zh-CN" sz="2000" b="1" dirty="0" smtClean="0">
                <a:ln>
                  <a:solidFill>
                    <a:schemeClr val="tx1"/>
                  </a:solidFill>
                </a:ln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Международного конкурса</a:t>
            </a:r>
          </a:p>
          <a:p>
            <a:r>
              <a:rPr lang="ru-RU" altLang="zh-CN" sz="2000" b="1" dirty="0" smtClean="0">
                <a:ln>
                  <a:solidFill>
                    <a:schemeClr val="tx1"/>
                  </a:solidFill>
                </a:ln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«Выбор Сочи – 2022»</a:t>
            </a:r>
          </a:p>
          <a:p>
            <a:endParaRPr lang="zh-CN" altLang="en-US" sz="2000" b="1" dirty="0">
              <a:ln>
                <a:solidFill>
                  <a:schemeClr val="tx1"/>
                </a:solidFill>
              </a:ln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1892871" y="1744117"/>
            <a:ext cx="4274644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ctr"/>
            <a:r>
              <a:rPr lang="ru-RU" altLang="zh-CN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УНИКАЛЬНЫЙ ДЕЛИКАТЕС </a:t>
            </a:r>
          </a:p>
          <a:p>
            <a:pPr algn="ctr"/>
            <a:r>
              <a:rPr lang="ru-RU" altLang="zh-CN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НЕ ИМЕЮЩИЙ АНАЛОГОВ</a:t>
            </a:r>
            <a:endParaRPr lang="zh-CN" alt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10935" y="162227"/>
            <a:ext cx="3781805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КОПЧЕНЫЕ ГРИБЫ</a:t>
            </a:r>
          </a:p>
          <a:p>
            <a:pPr algn="ctr"/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шампиньоны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26" name="Picture 2" descr="C:\Users\user\Desktop\АВТОРСКИЕ ПРОДУКТЫ\ДЕЛИКАТЕСЫ\на белом\20211116_083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391" y="1330309"/>
            <a:ext cx="4410788" cy="3786214"/>
          </a:xfrm>
          <a:prstGeom prst="rect">
            <a:avLst/>
          </a:prstGeom>
          <a:noFill/>
        </p:spPr>
      </p:pic>
      <p:pic>
        <p:nvPicPr>
          <p:cNvPr id="9" name="Рисунок 8" descr="C:\Users\пк\Desktop\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9815" y="952029"/>
            <a:ext cx="1830440" cy="128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35" y="3402011"/>
            <a:ext cx="53578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7"/>
          <p:cNvGrpSpPr/>
          <p:nvPr/>
        </p:nvGrpSpPr>
        <p:grpSpPr bwMode="auto">
          <a:xfrm>
            <a:off x="2071657" y="758805"/>
            <a:ext cx="4046518" cy="3231041"/>
            <a:chOff x="3261105" y="364103"/>
            <a:chExt cx="2877091" cy="2298084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3261105" y="856207"/>
              <a:ext cx="2814868" cy="1805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buFont typeface="Arial" pitchFamily="34" charset="0"/>
                <a:buChar char="•"/>
              </a:pPr>
              <a:endParaRPr lang="ru-RU" altLang="zh-CN" sz="18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buFont typeface="Arial" pitchFamily="34" charset="0"/>
                <a:buChar char="•"/>
              </a:pPr>
              <a:r>
                <a:rPr lang="ru-RU" altLang="zh-CN" sz="18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ru-RU" altLang="zh-CN" sz="18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Сёмга/6000,0 руб./кг</a:t>
              </a:r>
            </a:p>
            <a:p>
              <a:pPr algn="r">
                <a:buFont typeface="Arial" pitchFamily="34" charset="0"/>
                <a:buChar char="•"/>
              </a:pPr>
              <a:r>
                <a:rPr lang="ru-RU" altLang="zh-CN" sz="18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 Осётр/12000,0 руб./кг</a:t>
              </a:r>
            </a:p>
            <a:p>
              <a:pPr algn="r">
                <a:buFont typeface="Arial" pitchFamily="34" charset="0"/>
                <a:buChar char="•"/>
              </a:pPr>
              <a:r>
                <a:rPr lang="ru-RU" altLang="zh-CN" sz="18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 Стерлядь/15000,0 руб./кг</a:t>
              </a:r>
            </a:p>
            <a:p>
              <a:pPr algn="r"/>
              <a:endParaRPr lang="ru-RU" altLang="zh-CN" sz="18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ru-RU" altLang="zh-CN" sz="14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РАЗМЕР КОЛБАСКИ МОЖЕМ ВАРЬИРОВАТЬ ПО ВАШЕМУ ЗАКАЗУ</a:t>
              </a:r>
            </a:p>
            <a:p>
              <a:pPr algn="r">
                <a:lnSpc>
                  <a:spcPct val="150000"/>
                </a:lnSpc>
                <a:buFont typeface="Arial" pitchFamily="34" charset="0"/>
                <a:buChar char="•"/>
              </a:pPr>
              <a:endParaRPr lang="zh-CN" altLang="en-US" sz="1800" b="1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31344" cy="29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3413484" y="551344"/>
              <a:ext cx="2724712" cy="328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ru-RU" altLang="zh-CN" sz="2400" b="1" dirty="0" smtClean="0">
                  <a:latin typeface="+mn-lt"/>
                </a:rPr>
                <a:t>Деликатесные виды рыбы</a:t>
              </a:r>
              <a:endParaRPr lang="zh-CN" altLang="en-US" sz="2400" b="1" dirty="0">
                <a:latin typeface="+mn-lt"/>
              </a:endParaRPr>
            </a:p>
          </p:txBody>
        </p:sp>
      </p:grp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4419403" y="2978174"/>
              <a:ext cx="4267643" cy="1668070"/>
              <a:chOff x="4419403" y="2930549"/>
              <a:chExt cx="4267643" cy="1668070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78261" y="3438580"/>
                <a:ext cx="3559344" cy="1160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Абсолютно натуральный продукт. </a:t>
                </a:r>
              </a:p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Здесь только филе рыбы и приправы из трав. Никаких искусственных добавок и отходов рыбной переработки. </a:t>
                </a:r>
              </a:p>
              <a:p>
                <a:pPr algn="r"/>
                <a:r>
                  <a:rPr lang="ru-RU" altLang="zh-CN" sz="20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Уникальный элитный деликатес.</a:t>
                </a:r>
              </a:p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Продукт сертифицирован</a:t>
                </a:r>
                <a:endPara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419403" y="2930549"/>
                <a:ext cx="4267643" cy="415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ru-RU" altLang="zh-CN" sz="1600" b="1" dirty="0" smtClean="0">
                    <a:latin typeface="+mn-lt"/>
                    <a:ea typeface="微软雅黑" panose="020B0503020204020204" pitchFamily="34" charset="-122"/>
                    <a:sym typeface="Arial" panose="020B0604020202020204" pitchFamily="34" charset="0"/>
                  </a:rPr>
                  <a:t>Мы можем сделать колбасу из любой рыбы по вашему заказу.</a:t>
                </a:r>
              </a:p>
              <a:p>
                <a:r>
                  <a:rPr lang="ru-RU" altLang="zh-CN" sz="1600" b="1" dirty="0" smtClean="0">
                    <a:latin typeface="+mn-lt"/>
                    <a:ea typeface="微软雅黑" panose="020B0503020204020204" pitchFamily="34" charset="-122"/>
                    <a:sym typeface="Arial" panose="020B0604020202020204" pitchFamily="34" charset="0"/>
                  </a:rPr>
                  <a:t>Учитывайте только что срок её приготовления – 3 месяца.</a:t>
                </a:r>
                <a:endParaRPr lang="zh-CN" altLang="en-US" sz="1600" b="1" dirty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935693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КОЛБАСА ИЗ РЫБЫ</a:t>
            </a:r>
          </a:p>
          <a:p>
            <a:pPr algn="ctr"/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сыровяленая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391" y="1115995"/>
            <a:ext cx="6015338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29575" y="2973383"/>
            <a:ext cx="44644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Можете купить его в таком виде: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Цельная нога.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Кусок на кости.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Кусок без кости.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Нарезка.</a:t>
            </a:r>
          </a:p>
          <a:p>
            <a:pPr algn="just"/>
            <a:endParaRPr lang="ru-RU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Розничная цена: 3000,0 руб./кг. на  кости.</a:t>
            </a:r>
          </a:p>
          <a:p>
            <a:pPr algn="just"/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  4000,0 руб./кг. Без кости.</a:t>
            </a:r>
          </a:p>
          <a:p>
            <a:pPr algn="just"/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Минимальная фасовка: вакуумный пакет – 100 г по цене: 300/400 руб.</a:t>
            </a:r>
          </a:p>
          <a:p>
            <a:pPr algn="just"/>
            <a:endParaRPr lang="ru-RU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Оптовая цена формируется индивидуально в зависимости от  регулярности закупок и сроков  расчетов.</a:t>
            </a:r>
          </a:p>
          <a:p>
            <a:pPr algn="just"/>
            <a:endParaRPr lang="ru-RU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Продукт сертифицирован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15326" y="1498337"/>
            <a:ext cx="4500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 smtClean="0">
                <a:ea typeface="Cambria Math" panose="02040503050406030204" pitchFamily="18" charset="0"/>
              </a:rPr>
              <a:t>УНИКАЛЬНЫЙ НАТУРАЛЬНЫЙ ДЕЛИКАТЕС </a:t>
            </a:r>
          </a:p>
          <a:p>
            <a:pPr algn="ctr"/>
            <a:r>
              <a:rPr lang="ru-RU" altLang="zh-CN" sz="2400" b="1" dirty="0" smtClean="0">
                <a:ea typeface="Cambria Math" panose="02040503050406030204" pitchFamily="18" charset="0"/>
              </a:rPr>
              <a:t>ПО АВТОРСКИМ РЕЦЕПТАМ </a:t>
            </a:r>
            <a:endParaRPr lang="en-US" altLang="zh-CN" sz="2400" b="1" dirty="0">
              <a:ea typeface="Cambria Math" panose="020405030504060302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935" y="162227"/>
            <a:ext cx="3970959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копченое и </a:t>
            </a:r>
          </a:p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сыровяленое мясо. </a:t>
            </a:r>
          </a:p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Баранина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308695" y="2608213"/>
            <a:ext cx="12001584" cy="3667278"/>
          </a:xfrm>
          <a:custGeom>
            <a:avLst/>
            <a:gdLst>
              <a:gd name="connsiteX0" fmla="*/ 0 w 6131432"/>
              <a:gd name="connsiteY0" fmla="*/ 6845300 h 6845300"/>
              <a:gd name="connsiteX1" fmla="*/ 1532858 w 6131432"/>
              <a:gd name="connsiteY1" fmla="*/ 0 h 6845300"/>
              <a:gd name="connsiteX2" fmla="*/ 6131432 w 6131432"/>
              <a:gd name="connsiteY2" fmla="*/ 0 h 6845300"/>
              <a:gd name="connsiteX3" fmla="*/ 4598574 w 6131432"/>
              <a:gd name="connsiteY3" fmla="*/ 6845300 h 6845300"/>
              <a:gd name="connsiteX4" fmla="*/ 0 w 6131432"/>
              <a:gd name="connsiteY4" fmla="*/ 6845300 h 6845300"/>
              <a:gd name="connsiteX0-1" fmla="*/ 0 w 5521832"/>
              <a:gd name="connsiteY0-2" fmla="*/ 4127500 h 6845300"/>
              <a:gd name="connsiteX1-3" fmla="*/ 923258 w 5521832"/>
              <a:gd name="connsiteY1-4" fmla="*/ 0 h 6845300"/>
              <a:gd name="connsiteX2-5" fmla="*/ 5521832 w 5521832"/>
              <a:gd name="connsiteY2-6" fmla="*/ 0 h 6845300"/>
              <a:gd name="connsiteX3-7" fmla="*/ 3988974 w 5521832"/>
              <a:gd name="connsiteY3-8" fmla="*/ 6845300 h 6845300"/>
              <a:gd name="connsiteX4-9" fmla="*/ 0 w 5521832"/>
              <a:gd name="connsiteY4-10" fmla="*/ 4127500 h 6845300"/>
              <a:gd name="connsiteX0-11" fmla="*/ 0 w 5521832"/>
              <a:gd name="connsiteY0-12" fmla="*/ 4127500 h 4127500"/>
              <a:gd name="connsiteX1-13" fmla="*/ 923258 w 5521832"/>
              <a:gd name="connsiteY1-14" fmla="*/ 0 h 4127500"/>
              <a:gd name="connsiteX2-15" fmla="*/ 5521832 w 5521832"/>
              <a:gd name="connsiteY2-16" fmla="*/ 0 h 4127500"/>
              <a:gd name="connsiteX3-17" fmla="*/ 4598574 w 5521832"/>
              <a:gd name="connsiteY3-18" fmla="*/ 4114800 h 4127500"/>
              <a:gd name="connsiteX4-19" fmla="*/ 0 w 5521832"/>
              <a:gd name="connsiteY4-20" fmla="*/ 4127500 h 4127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521832" h="4127500">
                <a:moveTo>
                  <a:pt x="0" y="4127500"/>
                </a:moveTo>
                <a:lnTo>
                  <a:pt x="923258" y="0"/>
                </a:lnTo>
                <a:lnTo>
                  <a:pt x="5521832" y="0"/>
                </a:lnTo>
                <a:lnTo>
                  <a:pt x="4598574" y="4114800"/>
                </a:lnTo>
                <a:lnTo>
                  <a:pt x="0" y="4127500"/>
                </a:lnTo>
                <a:close/>
              </a:path>
            </a:pathLst>
          </a:custGeom>
          <a:solidFill>
            <a:schemeClr val="accent2">
              <a:alpha val="50196"/>
            </a:schemeClr>
          </a:solidFill>
          <a:ln>
            <a:noFill/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Можете купить его в таком виде:</a:t>
            </a: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Кусок на кости.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Кусок без кости</a:t>
            </a:r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.</a:t>
            </a:r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Нарезка.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</a:p>
          <a:p>
            <a:pPr algn="just"/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Розничная цена: 3000,0 руб./кг. </a:t>
            </a:r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мясо на кости.</a:t>
            </a:r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4000,0 руб./кг. без кости.</a:t>
            </a:r>
          </a:p>
          <a:p>
            <a:pPr algn="just"/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Минимальная фасовка: вакуумный пакет – 100 г по цене: 300/400 руб. </a:t>
            </a:r>
          </a:p>
          <a:p>
            <a:pPr algn="just"/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Оптовая цена формируется индивидуально в зависимости от регулярности закупок и сроков расчетов.</a:t>
            </a:r>
          </a:p>
          <a:p>
            <a:pPr algn="just"/>
            <a:endParaRPr lang="ru-RU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Продукт сертифицирован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1460" y="663997"/>
            <a:ext cx="11430080" cy="1107996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ru-RU" altLang="zh-CN" sz="40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копченое и сыровяленое мясо</a:t>
            </a:r>
            <a:r>
              <a:rPr lang="ru-RU" altLang="zh-CN" sz="32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 – </a:t>
            </a:r>
            <a:r>
              <a:rPr lang="ru-RU" altLang="zh-CN" sz="32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ГОВЯДИНА</a:t>
            </a:r>
          </a:p>
          <a:p>
            <a:pPr algn="ctr">
              <a:defRPr/>
            </a:pPr>
            <a:r>
              <a:rPr lang="ru-RU" altLang="zh-CN" sz="32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уникальный </a:t>
            </a:r>
            <a:r>
              <a:rPr lang="ru-RU" altLang="zh-CN" sz="3200" b="1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натуральный деликатес по авторским рецептам </a:t>
            </a:r>
            <a:endParaRPr lang="zh-CN" altLang="en-US" sz="3200" b="1" dirty="0">
              <a:solidFill>
                <a:schemeClr val="bg1"/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87728" y="2415431"/>
            <a:ext cx="36832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604839" y="758805"/>
            <a:ext cx="4538487" cy="2769376"/>
            <a:chOff x="2929197" y="364103"/>
            <a:chExt cx="3226885" cy="1969724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29197" y="856207"/>
              <a:ext cx="3146780" cy="147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ru-RU" altLang="zh-CN" sz="18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ru-RU" altLang="zh-CN" sz="14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РАЗМЕР КОЛБАСКИ МОЖЕМ ВАРЬИРОВАТЬ </a:t>
              </a:r>
            </a:p>
            <a:p>
              <a:r>
                <a:rPr lang="ru-RU" altLang="zh-CN" sz="14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ПО ВАШЕМУ ЗАКАЗУ</a:t>
              </a:r>
            </a:p>
            <a:p>
              <a:pPr algn="r">
                <a:lnSpc>
                  <a:spcPct val="150000"/>
                </a:lnSpc>
                <a:buFont typeface="Arial" pitchFamily="34" charset="0"/>
                <a:buChar char="•"/>
              </a:pPr>
              <a:endParaRPr lang="zh-CN" altLang="en-US" sz="1800" b="1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31344" cy="29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29197" y="552750"/>
              <a:ext cx="3226885" cy="17731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ru-RU" altLang="zh-CN" sz="2400" b="1" dirty="0" smtClean="0">
                  <a:solidFill>
                    <a:srgbClr val="C00000"/>
                  </a:solidFill>
                  <a:latin typeface="+mn-lt"/>
                </a:rPr>
                <a:t>Традиционный говяжий ливер</a:t>
              </a:r>
            </a:p>
            <a:p>
              <a:pPr>
                <a:defRPr/>
              </a:pPr>
              <a:r>
                <a:rPr lang="ru-RU" altLang="zh-CN" sz="2400" b="1" dirty="0" smtClean="0">
                  <a:solidFill>
                    <a:srgbClr val="C00000"/>
                  </a:solidFill>
                  <a:latin typeface="+mn-lt"/>
                </a:rPr>
                <a:t>в нетрадиционном исполнении</a:t>
              </a:r>
            </a:p>
            <a:p>
              <a:pPr>
                <a:defRPr/>
              </a:pPr>
              <a:endParaRPr lang="ru-RU" altLang="zh-CN" sz="1800" b="1" dirty="0" smtClean="0">
                <a:solidFill>
                  <a:srgbClr val="C00000"/>
                </a:solidFill>
                <a:latin typeface="+mn-lt"/>
              </a:endParaRPr>
            </a:p>
            <a:p>
              <a:pPr>
                <a:defRPr/>
              </a:pPr>
              <a:r>
                <a:rPr lang="ru-RU" altLang="zh-CN" sz="1800" b="1" dirty="0" smtClean="0">
                  <a:solidFill>
                    <a:srgbClr val="C00000"/>
                  </a:solidFill>
                  <a:latin typeface="+mn-lt"/>
                </a:rPr>
                <a:t>Розничная цена: 3000.0 руб./кг.</a:t>
              </a:r>
            </a:p>
            <a:p>
              <a:pPr algn="r">
                <a:defRPr/>
              </a:pPr>
              <a:endParaRPr lang="ru-RU" altLang="zh-CN" sz="2400" b="1" dirty="0" smtClean="0">
                <a:latin typeface="+mn-lt"/>
              </a:endParaRPr>
            </a:p>
            <a:p>
              <a:pPr>
                <a:defRPr/>
              </a:pPr>
              <a:endParaRPr lang="ru-RU" altLang="zh-CN" sz="2400" b="1" dirty="0" smtClean="0">
                <a:latin typeface="+mn-lt"/>
              </a:endParaRPr>
            </a:p>
            <a:p>
              <a:pPr algn="r">
                <a:defRPr/>
              </a:pPr>
              <a:endParaRPr lang="zh-CN" altLang="en-US" sz="2400" b="1" dirty="0">
                <a:latin typeface="+mn-lt"/>
              </a:endParaRPr>
            </a:p>
          </p:txBody>
        </p:sp>
      </p:grp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4" name="组合 6"/>
            <p:cNvGrpSpPr/>
            <p:nvPr/>
          </p:nvGrpSpPr>
          <p:grpSpPr bwMode="auto">
            <a:xfrm>
              <a:off x="4419403" y="2978174"/>
              <a:ext cx="4267643" cy="1668070"/>
              <a:chOff x="4419403" y="2930549"/>
              <a:chExt cx="4267643" cy="1668070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78261" y="3438580"/>
                <a:ext cx="3559344" cy="1160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Абсолютно натуральный продукт. </a:t>
                </a:r>
              </a:p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Здесь только ливер и приправы из трав. Никаких искусственных добавок и отходов мясной переработки. </a:t>
                </a:r>
              </a:p>
              <a:p>
                <a:pPr algn="r"/>
                <a:r>
                  <a:rPr lang="ru-RU" altLang="zh-CN" sz="20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Уникальный элитный деликатес.</a:t>
                </a:r>
              </a:p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Продукт сертифицирован</a:t>
                </a:r>
                <a:endPara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419403" y="2930549"/>
                <a:ext cx="4267643" cy="415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ru-RU" altLang="zh-CN" sz="1600" b="1" dirty="0" smtClean="0">
                    <a:latin typeface="+mn-lt"/>
                    <a:ea typeface="微软雅黑" panose="020B0503020204020204" pitchFamily="34" charset="-122"/>
                    <a:sym typeface="Arial" panose="020B0604020202020204" pitchFamily="34" charset="0"/>
                  </a:rPr>
                  <a:t>Мы можем сделать колбасу из ливера  в том составе, который закажете Вы.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64555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КОЛБАСА ЛИВЕРНАЯ</a:t>
            </a:r>
          </a:p>
          <a:p>
            <a:pPr algn="ctr"/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сыровяленая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26" name="Picture 2" descr="C:\Users\пк\Desktop\вялый шоль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759" y="3616325"/>
            <a:ext cx="4399548" cy="3024336"/>
          </a:xfrm>
          <a:prstGeom prst="rect">
            <a:avLst/>
          </a:prstGeom>
          <a:noFill/>
        </p:spPr>
      </p:pic>
      <p:pic>
        <p:nvPicPr>
          <p:cNvPr id="1027" name="Picture 3" descr="C:\Users\пк\Desktop\вялый шольц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423" y="880021"/>
            <a:ext cx="4933194" cy="29232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604839" y="758805"/>
            <a:ext cx="4538487" cy="3650774"/>
            <a:chOff x="2929197" y="364103"/>
            <a:chExt cx="3226885" cy="2596620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29197" y="856207"/>
              <a:ext cx="3146780" cy="132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ru-RU" altLang="zh-CN" sz="1800" b="1" dirty="0" smtClean="0"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endParaRPr lang="ru-RU" altLang="zh-CN" sz="1400" b="1" dirty="0" smtClean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  <a:buFont typeface="Arial" pitchFamily="34" charset="0"/>
                <a:buChar char="•"/>
              </a:pPr>
              <a:endParaRPr lang="zh-CN" altLang="en-US" sz="1800" b="1" dirty="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31344" cy="295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929197" y="552750"/>
              <a:ext cx="3226885" cy="24079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buFont typeface="Arial" pitchFamily="34" charset="0"/>
                <a:buChar char="•"/>
                <a:defRPr/>
              </a:pPr>
              <a:r>
                <a:rPr lang="ru-RU" altLang="zh-CN" sz="2400" b="1" dirty="0" smtClean="0">
                  <a:solidFill>
                    <a:srgbClr val="C00000"/>
                  </a:solidFill>
                  <a:latin typeface="+mn-lt"/>
                </a:rPr>
                <a:t> Говяжий язык сыровяленый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altLang="zh-CN" sz="2400" b="1" dirty="0" smtClean="0">
                  <a:solidFill>
                    <a:srgbClr val="C00000"/>
                  </a:solidFill>
                  <a:latin typeface="+mn-lt"/>
                </a:rPr>
                <a:t> Говяжья печень сыровяленая</a:t>
              </a:r>
              <a:endParaRPr lang="ru-RU" altLang="zh-CN" sz="1400" b="1" dirty="0" smtClean="0">
                <a:solidFill>
                  <a:srgbClr val="C00000"/>
                </a:solidFill>
                <a:latin typeface="+mn-lt"/>
              </a:endParaRPr>
            </a:p>
            <a:p>
              <a:pPr>
                <a:defRPr/>
              </a:pPr>
              <a:endParaRPr lang="ru-RU" altLang="zh-CN" sz="1100" b="1" dirty="0" smtClean="0">
                <a:solidFill>
                  <a:srgbClr val="C00000"/>
                </a:solidFill>
                <a:latin typeface="+mn-lt"/>
              </a:endParaRPr>
            </a:p>
            <a:p>
              <a:pPr>
                <a:defRPr/>
              </a:pPr>
              <a:r>
                <a:rPr lang="ru-RU" altLang="zh-CN" sz="1800" b="1" dirty="0" smtClean="0">
                  <a:latin typeface="+mn-lt"/>
                </a:rPr>
                <a:t>Розничная цена: 3000.0 руб./кг.</a:t>
              </a:r>
              <a:endParaRPr lang="ru-RU" altLang="zh-CN" sz="1100" b="1" dirty="0" smtClean="0">
                <a:latin typeface="+mn-lt"/>
              </a:endParaRPr>
            </a:p>
            <a:p>
              <a:pPr>
                <a:defRPr/>
              </a:pPr>
              <a:endParaRPr lang="ru-RU" altLang="zh-CN" sz="1100" b="1" dirty="0" smtClean="0">
                <a:solidFill>
                  <a:srgbClr val="C00000"/>
                </a:solidFill>
                <a:latin typeface="+mn-lt"/>
              </a:endParaRPr>
            </a:p>
            <a:p>
              <a:pPr>
                <a:defRPr/>
              </a:pPr>
              <a:r>
                <a:rPr lang="ru-RU" altLang="zh-CN" sz="1800" b="1" dirty="0" smtClean="0">
                  <a:solidFill>
                    <a:srgbClr val="C00000"/>
                  </a:solidFill>
                  <a:latin typeface="+mn-lt"/>
                </a:rPr>
                <a:t>Нарезка (100 г.) в вакуумном пакете.</a:t>
              </a:r>
            </a:p>
            <a:p>
              <a:pPr>
                <a:defRPr/>
              </a:pPr>
              <a:r>
                <a:rPr lang="ru-RU" altLang="zh-CN" sz="1800" b="1" dirty="0" smtClean="0">
                  <a:solidFill>
                    <a:srgbClr val="C00000"/>
                  </a:solidFill>
                  <a:latin typeface="+mn-lt"/>
                </a:rPr>
                <a:t>По желанию заказчика может упаковываться куском разного размера.</a:t>
              </a:r>
            </a:p>
            <a:p>
              <a:pPr algn="r">
                <a:defRPr/>
              </a:pPr>
              <a:endParaRPr lang="ru-RU" altLang="zh-CN" sz="2400" b="1" dirty="0" smtClean="0">
                <a:latin typeface="+mn-lt"/>
              </a:endParaRPr>
            </a:p>
            <a:p>
              <a:pPr>
                <a:defRPr/>
              </a:pPr>
              <a:endParaRPr lang="ru-RU" altLang="zh-CN" sz="2400" b="1" dirty="0" smtClean="0">
                <a:latin typeface="+mn-lt"/>
              </a:endParaRPr>
            </a:p>
            <a:p>
              <a:pPr algn="r">
                <a:defRPr/>
              </a:pPr>
              <a:endParaRPr lang="zh-CN" altLang="en-US" sz="2400" b="1" dirty="0">
                <a:latin typeface="+mn-lt"/>
              </a:endParaRPr>
            </a:p>
          </p:txBody>
        </p:sp>
      </p:grp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4" name="组合 6"/>
            <p:cNvGrpSpPr/>
            <p:nvPr/>
          </p:nvGrpSpPr>
          <p:grpSpPr bwMode="auto">
            <a:xfrm>
              <a:off x="4419403" y="2978174"/>
              <a:ext cx="4267643" cy="1668070"/>
              <a:chOff x="4419403" y="2930549"/>
              <a:chExt cx="4267643" cy="1668070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78261" y="3438580"/>
                <a:ext cx="3559344" cy="11600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Абсолютно натуральный продукт. </a:t>
                </a:r>
              </a:p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Здесь только ливер и приправы из трав. Никаких искусственных добавок и отходов мясной переработки. </a:t>
                </a:r>
              </a:p>
              <a:p>
                <a:pPr algn="r"/>
                <a:r>
                  <a:rPr lang="ru-RU" altLang="zh-CN" sz="20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Уникальный элитный деликатес.</a:t>
                </a:r>
              </a:p>
              <a:p>
                <a:pPr algn="r"/>
                <a:r>
                  <a:rPr lang="ru-RU" altLang="zh-CN" sz="1600" b="1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Продукт сертифицирован</a:t>
                </a:r>
                <a:endParaRPr lang="zh-CN" altLang="en-US" sz="16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419403" y="2930549"/>
                <a:ext cx="4267643" cy="240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ru-RU" altLang="zh-CN" sz="1600" b="1" dirty="0" smtClean="0">
                    <a:latin typeface="+mn-lt"/>
                    <a:ea typeface="微软雅黑" panose="020B0503020204020204" pitchFamily="34" charset="-122"/>
                    <a:sym typeface="Arial" panose="020B0604020202020204" pitchFamily="34" charset="0"/>
                  </a:rPr>
                  <a:t>Мы можем моделировать вкус по вашему желанию.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10935" y="162227"/>
            <a:ext cx="3640740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ДЕЛИКАТЕСЫ ЛИВЕРНЫЕ</a:t>
            </a:r>
          </a:p>
          <a:p>
            <a:pPr algn="ctr"/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сыровяленые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Picture 2" descr="C:\Users\пк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831" y="3760341"/>
            <a:ext cx="3773960" cy="301141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431" y="1024037"/>
            <a:ext cx="4392488" cy="26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8695" y="1672109"/>
            <a:ext cx="7632848" cy="44208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789415" y="1672109"/>
            <a:ext cx="5329867" cy="1462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2000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УНИКАЛЬНЫЙ НАТУРАЛЬНЫЙ ДЕЛИКАТЕС </a:t>
            </a:r>
          </a:p>
          <a:p>
            <a:pPr algn="ctr"/>
            <a:r>
              <a:rPr lang="ru-RU" altLang="zh-CN" sz="2000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ПО АВТОРСКИМ РЕЦЕПТАМ</a:t>
            </a:r>
            <a:endParaRPr lang="zh-CN" altLang="en-US" sz="2000" dirty="0">
              <a:solidFill>
                <a:schemeClr val="tx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922334" y="2181185"/>
            <a:ext cx="1091217" cy="58746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altLang="zh-CN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8258031" y="3781385"/>
            <a:ext cx="3871914" cy="1177465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143755" y="2044689"/>
            <a:ext cx="4572032" cy="128588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715229" y="5679758"/>
            <a:ext cx="1610690" cy="31283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替换文字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935" y="162227"/>
            <a:ext cx="3863558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站酷高端黑" panose="02010600030101010101" pitchFamily="2" charset="-122"/>
                <a:ea typeface="站酷高端黑" panose="02010600030101010101" pitchFamily="2" charset="-122"/>
              </a:defRPr>
            </a:lvl1pPr>
          </a:lstStyle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копченое и</a:t>
            </a:r>
          </a:p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сыровяленое мясо</a:t>
            </a:r>
          </a:p>
          <a:p>
            <a:r>
              <a:rPr lang="ru-RU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Свинина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6763" y="3256285"/>
            <a:ext cx="35718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Можете купить его в таком виде: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Цельная нога.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Кусок на кости.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Кусок без кости.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Нарезка.</a:t>
            </a:r>
          </a:p>
          <a:p>
            <a:pPr algn="just"/>
            <a:endParaRPr lang="ru-RU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Розничная цена: 3000,0 руб./кг. на кости;</a:t>
            </a:r>
          </a:p>
          <a:p>
            <a:pPr algn="just"/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3500,0 руб./кг. без кости</a:t>
            </a:r>
          </a:p>
          <a:p>
            <a:pPr algn="just"/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Минимальная фасовка: вакуумный пакет – 100 г по цене: 300/350 руб.</a:t>
            </a:r>
          </a:p>
          <a:p>
            <a:pPr algn="just"/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Оптовая цена формируется индивидуально в зависимости от регулярности закупок и сроков расчетов.</a:t>
            </a:r>
          </a:p>
          <a:p>
            <a:pPr algn="just"/>
            <a:endParaRPr lang="ru-RU" altLang="zh-CN" sz="1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/>
            <a:r>
              <a:rPr lang="ru-RU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Продукт сертифицирован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HOMEPPT，www.homeppt.com">
  <a:themeElements>
    <a:clrScheme name="自定义 1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DD5B"/>
      </a:accent1>
      <a:accent2>
        <a:srgbClr val="6E1F21"/>
      </a:accent2>
      <a:accent3>
        <a:srgbClr val="F7DD5B"/>
      </a:accent3>
      <a:accent4>
        <a:srgbClr val="6E1F21"/>
      </a:accent4>
      <a:accent5>
        <a:srgbClr val="F7DD5B"/>
      </a:accent5>
      <a:accent6>
        <a:srgbClr val="6E1F21"/>
      </a:accent6>
      <a:hlink>
        <a:srgbClr val="F7DD5B"/>
      </a:hlink>
      <a:folHlink>
        <a:srgbClr val="6E1F2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Произвольный</PresentationFormat>
  <Paragraphs>174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HOMEPPT，www.homeppt.com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韩式美食</dc:title>
  <dc:creator/>
  <cp:keywords>第一PPT模板网-WWW.1PPT.COM</cp:keywords>
  <cp:lastModifiedBy/>
  <cp:revision>2</cp:revision>
  <dcterms:created xsi:type="dcterms:W3CDTF">2016-10-17T14:00:00Z</dcterms:created>
  <dcterms:modified xsi:type="dcterms:W3CDTF">2023-02-21T16:35:01Z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2052-11.1.0.7881</vt:lpwstr>
  </property>
</Properties>
</file>