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5" r:id="rId4"/>
    <p:sldId id="287" r:id="rId5"/>
    <p:sldId id="283" r:id="rId6"/>
    <p:sldId id="275" r:id="rId7"/>
    <p:sldId id="269" r:id="rId8"/>
    <p:sldId id="261" r:id="rId9"/>
    <p:sldId id="262" r:id="rId10"/>
    <p:sldId id="263" r:id="rId11"/>
    <p:sldId id="264" r:id="rId12"/>
    <p:sldId id="282" r:id="rId13"/>
    <p:sldId id="270" r:id="rId14"/>
    <p:sldId id="284" r:id="rId15"/>
    <p:sldId id="272" r:id="rId16"/>
    <p:sldId id="276" r:id="rId17"/>
    <p:sldId id="279" r:id="rId18"/>
    <p:sldId id="277" r:id="rId19"/>
    <p:sldId id="281" r:id="rId20"/>
    <p:sldId id="286" r:id="rId21"/>
    <p:sldId id="285" r:id="rId22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102" d="100"/>
          <a:sy n="102" d="100"/>
        </p:scale>
        <p:origin x="-341" y="-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1">
                <a:solidFill>
                  <a:srgbClr val="00AF5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1">
                <a:solidFill>
                  <a:srgbClr val="00AF5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2528" y="1440053"/>
            <a:ext cx="3409315" cy="342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1">
                <a:solidFill>
                  <a:srgbClr val="00AF5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641" y="105917"/>
            <a:ext cx="8122716" cy="3077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783455"/>
            <a:ext cx="21031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8960" y="4783455"/>
            <a:ext cx="2926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3680" y="4783455"/>
            <a:ext cx="21031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953BB-60B8-4FBC-ABD1-7CF06267F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4" y="2505076"/>
            <a:ext cx="7653337" cy="364331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714500"/>
            <a:ext cx="7772400" cy="30777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276999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783455"/>
            <a:ext cx="2103120" cy="276999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8960" y="4783455"/>
            <a:ext cx="2926080" cy="276999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3680" y="4783455"/>
            <a:ext cx="2103120" cy="276999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FE0E5F98-55E0-4869-9C8A-732EEE550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37160"/>
            <a:ext cx="9144000" cy="615950"/>
          </a:xfrm>
          <a:custGeom>
            <a:avLst/>
            <a:gdLst/>
            <a:ahLst/>
            <a:cxnLst/>
            <a:rect l="l" t="t" r="r" b="b"/>
            <a:pathLst>
              <a:path w="9144000" h="615950">
                <a:moveTo>
                  <a:pt x="0" y="615696"/>
                </a:moveTo>
                <a:lnTo>
                  <a:pt x="9144000" y="615696"/>
                </a:lnTo>
                <a:lnTo>
                  <a:pt x="9144000" y="0"/>
                </a:lnTo>
                <a:lnTo>
                  <a:pt x="0" y="0"/>
                </a:lnTo>
                <a:lnTo>
                  <a:pt x="0" y="6156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137160"/>
          </a:xfrm>
          <a:custGeom>
            <a:avLst/>
            <a:gdLst/>
            <a:ahLst/>
            <a:cxnLst/>
            <a:rect l="l" t="t" r="r" b="b"/>
            <a:pathLst>
              <a:path w="9144000" h="137160">
                <a:moveTo>
                  <a:pt x="0" y="137160"/>
                </a:moveTo>
                <a:lnTo>
                  <a:pt x="9144000" y="137160"/>
                </a:lnTo>
                <a:lnTo>
                  <a:pt x="9144000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0641" y="105917"/>
            <a:ext cx="8122716" cy="620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1">
                <a:solidFill>
                  <a:srgbClr val="00AF5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0819" y="1399794"/>
            <a:ext cx="8722360" cy="130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sn1003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0973" y="251967"/>
            <a:ext cx="1775460" cy="26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 dirty="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2692" y="135636"/>
            <a:ext cx="559308" cy="600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2000" y="2038350"/>
            <a:ext cx="7467600" cy="1815882"/>
          </a:xfrm>
          <a:prstGeom prst="rect">
            <a:avLst/>
          </a:prstGeom>
          <a:solidFill>
            <a:srgbClr val="F1DCDB"/>
          </a:solidFill>
          <a:ln w="25908">
            <a:solidFill>
              <a:srgbClr val="4F81B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200025" marR="193675" algn="ctr">
              <a:lnSpc>
                <a:spcPct val="100000"/>
              </a:lnSpc>
            </a:pPr>
            <a:r>
              <a:rPr sz="3200" b="1" dirty="0">
                <a:latin typeface="Calibri"/>
                <a:cs typeface="Calibri"/>
              </a:rPr>
              <a:t>Бинарные Автономные  </a:t>
            </a:r>
            <a:r>
              <a:rPr sz="3200" b="1" spc="-5" dirty="0" err="1">
                <a:latin typeface="Calibri"/>
                <a:cs typeface="Calibri"/>
              </a:rPr>
              <a:t>Системы</a:t>
            </a:r>
            <a:r>
              <a:rPr sz="3200" b="1" spc="-5" dirty="0">
                <a:latin typeface="Calibri"/>
                <a:cs typeface="Calibri"/>
              </a:rPr>
              <a:t>  </a:t>
            </a:r>
            <a:r>
              <a:rPr sz="3200" b="1" spc="-10" dirty="0" err="1" smtClean="0">
                <a:latin typeface="Calibri"/>
                <a:cs typeface="Calibri"/>
              </a:rPr>
              <a:t>Электроснабжения</a:t>
            </a:r>
            <a:r>
              <a:rPr lang="ru-RU" sz="3200" b="1" spc="-10" dirty="0" smtClean="0">
                <a:latin typeface="Calibri"/>
                <a:cs typeface="Calibri"/>
              </a:rPr>
              <a:t> – пятое поколение.</a:t>
            </a:r>
            <a:endParaRPr lang="en-US" sz="3200" b="1" spc="-10" dirty="0" smtClean="0">
              <a:latin typeface="Calibri"/>
              <a:cs typeface="Calibri"/>
            </a:endParaRPr>
          </a:p>
          <a:p>
            <a:pPr marL="200025" marR="193675" algn="ctr">
              <a:lnSpc>
                <a:spcPct val="100000"/>
              </a:lnSpc>
            </a:pPr>
            <a:endParaRPr sz="26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2600" y="971550"/>
            <a:ext cx="5410200" cy="665567"/>
          </a:xfrm>
          <a:prstGeom prst="rect">
            <a:avLst/>
          </a:prstGeom>
          <a:solidFill>
            <a:srgbClr val="F1DCDB"/>
          </a:solidFill>
          <a:ln w="25907">
            <a:solidFill>
              <a:srgbClr val="4F81BC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293370" marR="286385" indent="1905" algn="ctr">
              <a:lnSpc>
                <a:spcPct val="100000"/>
              </a:lnSpc>
              <a:spcBef>
                <a:spcPts val="390"/>
              </a:spcBef>
            </a:pPr>
            <a:r>
              <a:rPr lang="ru-RU" sz="4000" b="1" spc="-5" dirty="0" smtClean="0">
                <a:latin typeface="Calibri"/>
                <a:cs typeface="Calibri"/>
              </a:rPr>
              <a:t>ВЕТРОЭНЕРГЕТИКА</a:t>
            </a:r>
            <a:endParaRPr sz="4000" b="1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38600" y="3943350"/>
            <a:ext cx="449580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400" b="1" i="1" dirty="0" err="1" smtClean="0">
                <a:latin typeface="Calibri"/>
                <a:cs typeface="Calibri"/>
              </a:rPr>
              <a:t>Кузнецов</a:t>
            </a:r>
            <a:r>
              <a:rPr sz="2400" b="1" i="1" spc="-150" dirty="0" smtClean="0">
                <a:latin typeface="Calibri"/>
                <a:cs typeface="Calibri"/>
              </a:rPr>
              <a:t> </a:t>
            </a:r>
            <a:r>
              <a:rPr sz="2400" b="1" i="1" dirty="0" smtClean="0">
                <a:latin typeface="Calibri"/>
                <a:cs typeface="Calibri"/>
              </a:rPr>
              <a:t>С</a:t>
            </a:r>
            <a:r>
              <a:rPr lang="ru-RU" sz="2400" b="1" i="1" dirty="0" err="1" smtClean="0">
                <a:latin typeface="Calibri"/>
                <a:cs typeface="Calibri"/>
              </a:rPr>
              <a:t>ергей</a:t>
            </a:r>
            <a:r>
              <a:rPr lang="ru-RU" sz="2400" b="1" i="1" dirty="0" smtClean="0">
                <a:latin typeface="Calibri"/>
                <a:cs typeface="Calibri"/>
              </a:rPr>
              <a:t> </a:t>
            </a:r>
            <a:r>
              <a:rPr sz="2400" b="1" i="1" dirty="0" smtClean="0">
                <a:latin typeface="Calibri"/>
                <a:cs typeface="Calibri"/>
              </a:rPr>
              <a:t>Н</a:t>
            </a:r>
            <a:r>
              <a:rPr lang="ru-RU" sz="2400" b="1" i="1" dirty="0" err="1" smtClean="0">
                <a:latin typeface="Calibri"/>
                <a:cs typeface="Calibri"/>
              </a:rPr>
              <a:t>иколаевич</a:t>
            </a:r>
            <a:endParaRPr lang="en-US" sz="2400" b="1" i="1" dirty="0" smtClean="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lang="en-US" sz="2400" b="1" i="1" dirty="0" smtClean="0">
                <a:latin typeface="Calibri"/>
                <a:cs typeface="Calibri"/>
                <a:hlinkClick r:id="rId3"/>
              </a:rPr>
              <a:t>ksn10034#@</a:t>
            </a:r>
            <a:r>
              <a:rPr lang="en-US" sz="2400" b="1" i="1" dirty="0" err="1" smtClean="0">
                <a:latin typeface="Calibri"/>
                <a:cs typeface="Calibri"/>
                <a:hlinkClick r:id="rId3"/>
              </a:rPr>
              <a:t>yandex.ru</a:t>
            </a:r>
            <a:endParaRPr lang="en-US" sz="2400" b="1" i="1" dirty="0" smtClean="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lang="en-US" sz="2400" b="1" i="1" dirty="0" smtClean="0">
                <a:latin typeface="Calibri"/>
                <a:cs typeface="Calibri"/>
              </a:rPr>
              <a:t>+7(951)640 71 29</a:t>
            </a:r>
            <a:endParaRPr lang="ru-RU" sz="2400" b="1" i="1" dirty="0" smtClean="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endParaRPr sz="2400" i="1" dirty="0">
              <a:latin typeface="Calibri"/>
              <a:cs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95600" y="133350"/>
            <a:ext cx="586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ИП</a:t>
            </a:r>
            <a:r>
              <a:rPr lang="ru-RU" sz="2800" dirty="0" smtClean="0"/>
              <a:t> КУЗНЕЦОВ СЕРГЕЙ НИКОЛАЕВИЧ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9196" y="311022"/>
            <a:ext cx="1776095" cy="26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3080" y="192785"/>
            <a:ext cx="475488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5965">
              <a:lnSpc>
                <a:spcPct val="750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Бинарные Автономные </a:t>
            </a:r>
            <a:r>
              <a:rPr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  Электроснабжения,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использующие энергию</a:t>
            </a:r>
            <a:r>
              <a:rPr i="1" spc="-10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2692" y="847344"/>
            <a:ext cx="4411980" cy="508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1670"/>
              </a:lnSpc>
            </a:pPr>
            <a:r>
              <a:rPr sz="1800" b="1" dirty="0">
                <a:latin typeface="Calibri"/>
                <a:cs typeface="Calibri"/>
              </a:rPr>
              <a:t>ИННОВАЦИЯ:</a:t>
            </a:r>
            <a:endParaRPr sz="18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20"/>
              </a:spcBef>
            </a:pPr>
            <a:r>
              <a:rPr sz="1600" b="1" spc="-5" dirty="0">
                <a:latin typeface="Calibri"/>
                <a:cs typeface="Calibri"/>
              </a:rPr>
              <a:t>Специальная технологии управления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энергией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83563" y="1438655"/>
            <a:ext cx="6494145" cy="3497579"/>
          </a:xfrm>
          <a:custGeom>
            <a:avLst/>
            <a:gdLst/>
            <a:ahLst/>
            <a:cxnLst/>
            <a:rect l="l" t="t" r="r" b="b"/>
            <a:pathLst>
              <a:path w="6494145" h="3497579">
                <a:moveTo>
                  <a:pt x="0" y="3497579"/>
                </a:moveTo>
                <a:lnTo>
                  <a:pt x="6493764" y="3497579"/>
                </a:lnTo>
                <a:lnTo>
                  <a:pt x="6493764" y="0"/>
                </a:lnTo>
                <a:lnTo>
                  <a:pt x="0" y="0"/>
                </a:lnTo>
                <a:lnTo>
                  <a:pt x="0" y="3497579"/>
                </a:lnTo>
                <a:close/>
              </a:path>
            </a:pathLst>
          </a:custGeom>
          <a:solidFill>
            <a:srgbClr val="FF9999">
              <a:alpha val="3686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98994" y="1431132"/>
            <a:ext cx="370141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0" dirty="0">
                <a:latin typeface="Times New Roman"/>
                <a:cs typeface="Times New Roman"/>
              </a:rPr>
              <a:t>Принципиальная </a:t>
            </a:r>
            <a:r>
              <a:rPr sz="1000" b="1" spc="45" dirty="0">
                <a:latin typeface="Times New Roman"/>
                <a:cs typeface="Times New Roman"/>
              </a:rPr>
              <a:t>схема управления </a:t>
            </a:r>
            <a:r>
              <a:rPr sz="1000" b="1" spc="40" dirty="0">
                <a:latin typeface="Times New Roman"/>
                <a:cs typeface="Times New Roman"/>
              </a:rPr>
              <a:t>энергией </a:t>
            </a:r>
            <a:r>
              <a:rPr sz="1000" b="1" spc="60" dirty="0">
                <a:latin typeface="Times New Roman"/>
                <a:cs typeface="Times New Roman"/>
              </a:rPr>
              <a:t>ВИЭ</a:t>
            </a:r>
            <a:r>
              <a:rPr sz="1000" b="1" spc="-60" dirty="0">
                <a:latin typeface="Times New Roman"/>
                <a:cs typeface="Times New Roman"/>
              </a:rPr>
              <a:t> </a:t>
            </a:r>
            <a:r>
              <a:rPr sz="1000" b="1" spc="40" dirty="0">
                <a:latin typeface="Times New Roman"/>
                <a:cs typeface="Times New Roman"/>
              </a:rPr>
              <a:t>(ветер)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04996" y="3604642"/>
            <a:ext cx="936625" cy="462915"/>
          </a:xfrm>
          <a:custGeom>
            <a:avLst/>
            <a:gdLst/>
            <a:ahLst/>
            <a:cxnLst/>
            <a:rect l="l" t="t" r="r" b="b"/>
            <a:pathLst>
              <a:path w="936625" h="462914">
                <a:moveTo>
                  <a:pt x="0" y="462687"/>
                </a:moveTo>
                <a:lnTo>
                  <a:pt x="936577" y="462687"/>
                </a:lnTo>
                <a:lnTo>
                  <a:pt x="936577" y="0"/>
                </a:lnTo>
                <a:lnTo>
                  <a:pt x="0" y="0"/>
                </a:lnTo>
                <a:lnTo>
                  <a:pt x="0" y="4626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04996" y="3604642"/>
            <a:ext cx="936625" cy="462915"/>
          </a:xfrm>
          <a:custGeom>
            <a:avLst/>
            <a:gdLst/>
            <a:ahLst/>
            <a:cxnLst/>
            <a:rect l="l" t="t" r="r" b="b"/>
            <a:pathLst>
              <a:path w="936625" h="462914">
                <a:moveTo>
                  <a:pt x="0" y="462687"/>
                </a:moveTo>
                <a:lnTo>
                  <a:pt x="936577" y="462687"/>
                </a:lnTo>
                <a:lnTo>
                  <a:pt x="936577" y="0"/>
                </a:lnTo>
                <a:lnTo>
                  <a:pt x="0" y="0"/>
                </a:lnTo>
                <a:lnTo>
                  <a:pt x="0" y="462687"/>
                </a:lnTo>
                <a:close/>
              </a:path>
            </a:pathLst>
          </a:custGeom>
          <a:ln w="61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45510" y="4703490"/>
            <a:ext cx="936625" cy="231775"/>
          </a:xfrm>
          <a:custGeom>
            <a:avLst/>
            <a:gdLst/>
            <a:ahLst/>
            <a:cxnLst/>
            <a:rect l="l" t="t" r="r" b="b"/>
            <a:pathLst>
              <a:path w="936625" h="231775">
                <a:moveTo>
                  <a:pt x="0" y="231343"/>
                </a:moveTo>
                <a:lnTo>
                  <a:pt x="936577" y="231343"/>
                </a:lnTo>
                <a:lnTo>
                  <a:pt x="936577" y="0"/>
                </a:lnTo>
                <a:lnTo>
                  <a:pt x="0" y="0"/>
                </a:lnTo>
                <a:lnTo>
                  <a:pt x="0" y="2313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45510" y="4703490"/>
            <a:ext cx="936625" cy="231775"/>
          </a:xfrm>
          <a:custGeom>
            <a:avLst/>
            <a:gdLst/>
            <a:ahLst/>
            <a:cxnLst/>
            <a:rect l="l" t="t" r="r" b="b"/>
            <a:pathLst>
              <a:path w="936625" h="231775">
                <a:moveTo>
                  <a:pt x="0" y="231343"/>
                </a:moveTo>
                <a:lnTo>
                  <a:pt x="936577" y="231343"/>
                </a:lnTo>
                <a:lnTo>
                  <a:pt x="936577" y="0"/>
                </a:lnTo>
                <a:lnTo>
                  <a:pt x="0" y="0"/>
                </a:lnTo>
                <a:lnTo>
                  <a:pt x="0" y="231343"/>
                </a:lnTo>
                <a:close/>
              </a:path>
            </a:pathLst>
          </a:custGeom>
          <a:ln w="6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98370" y="4727964"/>
            <a:ext cx="50292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40" dirty="0">
                <a:latin typeface="Times New Roman"/>
                <a:cs typeface="Times New Roman"/>
              </a:rPr>
              <a:t>замер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100" spc="40" dirty="0">
                <a:latin typeface="Times New Roman"/>
                <a:cs typeface="Times New Roman"/>
              </a:rPr>
              <a:t>I</a:t>
            </a:r>
            <a:r>
              <a:rPr sz="750" spc="40" dirty="0">
                <a:latin typeface="Times New Roman"/>
                <a:cs typeface="Times New Roman"/>
              </a:rPr>
              <a:t>н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69403" y="2697340"/>
            <a:ext cx="1436370" cy="578485"/>
          </a:xfrm>
          <a:custGeom>
            <a:avLst/>
            <a:gdLst/>
            <a:ahLst/>
            <a:cxnLst/>
            <a:rect l="l" t="t" r="r" b="b"/>
            <a:pathLst>
              <a:path w="1436370" h="578485">
                <a:moveTo>
                  <a:pt x="0" y="578359"/>
                </a:moveTo>
                <a:lnTo>
                  <a:pt x="1436085" y="578359"/>
                </a:lnTo>
                <a:lnTo>
                  <a:pt x="1436085" y="0"/>
                </a:lnTo>
                <a:lnTo>
                  <a:pt x="0" y="0"/>
                </a:lnTo>
                <a:lnTo>
                  <a:pt x="0" y="578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69403" y="2697340"/>
            <a:ext cx="1436370" cy="578485"/>
          </a:xfrm>
          <a:custGeom>
            <a:avLst/>
            <a:gdLst/>
            <a:ahLst/>
            <a:cxnLst/>
            <a:rect l="l" t="t" r="r" b="b"/>
            <a:pathLst>
              <a:path w="1436370" h="578485">
                <a:moveTo>
                  <a:pt x="0" y="578359"/>
                </a:moveTo>
                <a:lnTo>
                  <a:pt x="1436085" y="578359"/>
                </a:lnTo>
                <a:lnTo>
                  <a:pt x="1436085" y="0"/>
                </a:lnTo>
                <a:lnTo>
                  <a:pt x="0" y="0"/>
                </a:lnTo>
                <a:lnTo>
                  <a:pt x="0" y="578359"/>
                </a:lnTo>
                <a:close/>
              </a:path>
            </a:pathLst>
          </a:custGeom>
          <a:ln w="60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822436" y="2726028"/>
            <a:ext cx="1122045" cy="142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b="1" spc="50" dirty="0">
                <a:latin typeface="Times New Roman"/>
                <a:cs typeface="Times New Roman"/>
              </a:rPr>
              <a:t>Устройство</a:t>
            </a:r>
            <a:r>
              <a:rPr sz="850" b="1" spc="-20" dirty="0">
                <a:latin typeface="Times New Roman"/>
                <a:cs typeface="Times New Roman"/>
              </a:rPr>
              <a:t> </a:t>
            </a:r>
            <a:r>
              <a:rPr sz="850" b="1" spc="50" dirty="0">
                <a:latin typeface="Times New Roman"/>
                <a:cs typeface="Times New Roman"/>
              </a:rPr>
              <a:t>запуска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22436" y="2858087"/>
            <a:ext cx="809625" cy="142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b="1" spc="60" dirty="0">
                <a:latin typeface="Times New Roman"/>
                <a:cs typeface="Times New Roman"/>
              </a:rPr>
              <a:t>и </a:t>
            </a:r>
            <a:r>
              <a:rPr sz="850" b="1" spc="50" dirty="0">
                <a:latin typeface="Times New Roman"/>
                <a:cs typeface="Times New Roman"/>
              </a:rPr>
              <a:t>останова</a:t>
            </a:r>
            <a:r>
              <a:rPr sz="850" b="1" spc="-80" dirty="0">
                <a:latin typeface="Times New Roman"/>
                <a:cs typeface="Times New Roman"/>
              </a:rPr>
              <a:t> </a:t>
            </a:r>
            <a:r>
              <a:rPr sz="850" b="1" spc="65" dirty="0">
                <a:latin typeface="Times New Roman"/>
                <a:cs typeface="Times New Roman"/>
              </a:rPr>
              <a:t>ДГ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44525" y="2118980"/>
            <a:ext cx="624840" cy="488950"/>
          </a:xfrm>
          <a:custGeom>
            <a:avLst/>
            <a:gdLst/>
            <a:ahLst/>
            <a:cxnLst/>
            <a:rect l="l" t="t" r="r" b="b"/>
            <a:pathLst>
              <a:path w="624839" h="488950">
                <a:moveTo>
                  <a:pt x="0" y="488392"/>
                </a:moveTo>
                <a:lnTo>
                  <a:pt x="624384" y="488392"/>
                </a:lnTo>
                <a:lnTo>
                  <a:pt x="624384" y="0"/>
                </a:lnTo>
                <a:lnTo>
                  <a:pt x="0" y="0"/>
                </a:lnTo>
                <a:lnTo>
                  <a:pt x="0" y="4883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44525" y="2118980"/>
            <a:ext cx="624840" cy="488950"/>
          </a:xfrm>
          <a:custGeom>
            <a:avLst/>
            <a:gdLst/>
            <a:ahLst/>
            <a:cxnLst/>
            <a:rect l="l" t="t" r="r" b="b"/>
            <a:pathLst>
              <a:path w="624839" h="488950">
                <a:moveTo>
                  <a:pt x="0" y="488392"/>
                </a:moveTo>
                <a:lnTo>
                  <a:pt x="624384" y="488392"/>
                </a:lnTo>
                <a:lnTo>
                  <a:pt x="624384" y="0"/>
                </a:lnTo>
                <a:lnTo>
                  <a:pt x="0" y="0"/>
                </a:lnTo>
                <a:lnTo>
                  <a:pt x="0" y="488392"/>
                </a:lnTo>
                <a:close/>
              </a:path>
            </a:pathLst>
          </a:custGeom>
          <a:ln w="62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854696" y="2313283"/>
            <a:ext cx="22161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75" dirty="0">
                <a:latin typeface="Times New Roman"/>
                <a:cs typeface="Times New Roman"/>
              </a:rPr>
              <a:t>ДГ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705980" y="4573765"/>
            <a:ext cx="687070" cy="231775"/>
          </a:xfrm>
          <a:custGeom>
            <a:avLst/>
            <a:gdLst/>
            <a:ahLst/>
            <a:cxnLst/>
            <a:rect l="l" t="t" r="r" b="b"/>
            <a:pathLst>
              <a:path w="687070" h="231775">
                <a:moveTo>
                  <a:pt x="0" y="231343"/>
                </a:moveTo>
                <a:lnTo>
                  <a:pt x="686823" y="231343"/>
                </a:lnTo>
                <a:lnTo>
                  <a:pt x="686823" y="0"/>
                </a:lnTo>
                <a:lnTo>
                  <a:pt x="0" y="0"/>
                </a:lnTo>
                <a:lnTo>
                  <a:pt x="0" y="2313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05980" y="4573765"/>
            <a:ext cx="687070" cy="231775"/>
          </a:xfrm>
          <a:custGeom>
            <a:avLst/>
            <a:gdLst/>
            <a:ahLst/>
            <a:cxnLst/>
            <a:rect l="l" t="t" r="r" b="b"/>
            <a:pathLst>
              <a:path w="687070" h="231775">
                <a:moveTo>
                  <a:pt x="0" y="231343"/>
                </a:moveTo>
                <a:lnTo>
                  <a:pt x="686823" y="231343"/>
                </a:lnTo>
                <a:lnTo>
                  <a:pt x="686823" y="0"/>
                </a:lnTo>
                <a:lnTo>
                  <a:pt x="0" y="0"/>
                </a:lnTo>
                <a:lnTo>
                  <a:pt x="0" y="231343"/>
                </a:lnTo>
                <a:close/>
              </a:path>
            </a:pathLst>
          </a:custGeom>
          <a:ln w="607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789452" y="4598801"/>
            <a:ext cx="454659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50" dirty="0">
                <a:latin typeface="Times New Roman"/>
                <a:cs typeface="Times New Roman"/>
              </a:rPr>
              <a:t>замер</a:t>
            </a:r>
            <a:r>
              <a:rPr sz="850" spc="-55" dirty="0">
                <a:latin typeface="Times New Roman"/>
                <a:cs typeface="Times New Roman"/>
              </a:rPr>
              <a:t> </a:t>
            </a:r>
            <a:r>
              <a:rPr sz="1100" spc="35" dirty="0">
                <a:latin typeface="Times New Roman"/>
                <a:cs typeface="Times New Roman"/>
              </a:rPr>
              <a:t>I</a:t>
            </a:r>
            <a:r>
              <a:rPr sz="750" spc="35" dirty="0">
                <a:latin typeface="Times New Roman"/>
                <a:cs typeface="Times New Roman"/>
              </a:rPr>
              <a:t>3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519649" y="3417077"/>
            <a:ext cx="1498600" cy="231775"/>
          </a:xfrm>
          <a:custGeom>
            <a:avLst/>
            <a:gdLst/>
            <a:ahLst/>
            <a:cxnLst/>
            <a:rect l="l" t="t" r="r" b="b"/>
            <a:pathLst>
              <a:path w="1498600" h="231775">
                <a:moveTo>
                  <a:pt x="0" y="231343"/>
                </a:moveTo>
                <a:lnTo>
                  <a:pt x="1498523" y="231343"/>
                </a:lnTo>
                <a:lnTo>
                  <a:pt x="1498523" y="0"/>
                </a:lnTo>
                <a:lnTo>
                  <a:pt x="0" y="0"/>
                </a:lnTo>
                <a:lnTo>
                  <a:pt x="0" y="2313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9649" y="3417077"/>
            <a:ext cx="1498600" cy="231775"/>
          </a:xfrm>
          <a:custGeom>
            <a:avLst/>
            <a:gdLst/>
            <a:ahLst/>
            <a:cxnLst/>
            <a:rect l="l" t="t" r="r" b="b"/>
            <a:pathLst>
              <a:path w="1498600" h="231775">
                <a:moveTo>
                  <a:pt x="0" y="231343"/>
                </a:moveTo>
                <a:lnTo>
                  <a:pt x="1498523" y="231343"/>
                </a:lnTo>
                <a:lnTo>
                  <a:pt x="1498523" y="0"/>
                </a:lnTo>
                <a:lnTo>
                  <a:pt x="0" y="0"/>
                </a:lnTo>
                <a:lnTo>
                  <a:pt x="0" y="231343"/>
                </a:lnTo>
                <a:close/>
              </a:path>
            </a:pathLst>
          </a:custGeom>
          <a:ln w="603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572682" y="3446475"/>
            <a:ext cx="116586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45" dirty="0">
                <a:latin typeface="Times New Roman"/>
                <a:cs typeface="Times New Roman"/>
              </a:rPr>
              <a:t>Вкл. </a:t>
            </a:r>
            <a:r>
              <a:rPr sz="1000" b="1" spc="50" dirty="0">
                <a:latin typeface="Times New Roman"/>
                <a:cs typeface="Times New Roman"/>
              </a:rPr>
              <a:t>при</a:t>
            </a:r>
            <a:r>
              <a:rPr sz="1000" b="1" spc="-95" dirty="0">
                <a:latin typeface="Times New Roman"/>
                <a:cs typeface="Times New Roman"/>
              </a:rPr>
              <a:t> </a:t>
            </a:r>
            <a:r>
              <a:rPr sz="1000" b="1" spc="60" dirty="0">
                <a:latin typeface="Times New Roman"/>
                <a:cs typeface="Times New Roman"/>
              </a:rPr>
              <a:t>Ф&gt;Фmin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208440" y="1963948"/>
            <a:ext cx="1123950" cy="1149985"/>
          </a:xfrm>
          <a:custGeom>
            <a:avLst/>
            <a:gdLst/>
            <a:ahLst/>
            <a:cxnLst/>
            <a:rect l="l" t="t" r="r" b="b"/>
            <a:pathLst>
              <a:path w="1123950" h="1149985">
                <a:moveTo>
                  <a:pt x="0" y="1149891"/>
                </a:moveTo>
                <a:lnTo>
                  <a:pt x="1123892" y="1149891"/>
                </a:lnTo>
                <a:lnTo>
                  <a:pt x="1123892" y="0"/>
                </a:lnTo>
                <a:lnTo>
                  <a:pt x="0" y="0"/>
                </a:lnTo>
                <a:lnTo>
                  <a:pt x="0" y="11498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08440" y="1963948"/>
            <a:ext cx="1123950" cy="1149985"/>
          </a:xfrm>
          <a:custGeom>
            <a:avLst/>
            <a:gdLst/>
            <a:ahLst/>
            <a:cxnLst/>
            <a:rect l="l" t="t" r="r" b="b"/>
            <a:pathLst>
              <a:path w="1123950" h="1149985">
                <a:moveTo>
                  <a:pt x="0" y="1149891"/>
                </a:moveTo>
                <a:lnTo>
                  <a:pt x="1123892" y="1149891"/>
                </a:lnTo>
                <a:lnTo>
                  <a:pt x="1123892" y="0"/>
                </a:lnTo>
                <a:lnTo>
                  <a:pt x="0" y="0"/>
                </a:lnTo>
                <a:lnTo>
                  <a:pt x="0" y="1149891"/>
                </a:lnTo>
                <a:close/>
              </a:path>
            </a:pathLst>
          </a:custGeom>
          <a:ln w="6269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377853" y="2122365"/>
            <a:ext cx="785495" cy="142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b="1" i="1" spc="80" dirty="0">
                <a:latin typeface="Times New Roman"/>
                <a:cs typeface="Times New Roman"/>
              </a:rPr>
              <a:t>П</a:t>
            </a:r>
            <a:r>
              <a:rPr sz="850" b="1" i="1" spc="35" dirty="0">
                <a:latin typeface="Times New Roman"/>
                <a:cs typeface="Times New Roman"/>
              </a:rPr>
              <a:t>о</a:t>
            </a:r>
            <a:r>
              <a:rPr sz="850" b="1" i="1" spc="95" dirty="0">
                <a:latin typeface="Times New Roman"/>
                <a:cs typeface="Times New Roman"/>
              </a:rPr>
              <a:t>т</a:t>
            </a:r>
            <a:r>
              <a:rPr sz="850" b="1" i="1" spc="45" dirty="0">
                <a:latin typeface="Times New Roman"/>
                <a:cs typeface="Times New Roman"/>
              </a:rPr>
              <a:t>р</a:t>
            </a:r>
            <a:r>
              <a:rPr sz="850" b="1" i="1" spc="50" dirty="0">
                <a:latin typeface="Times New Roman"/>
                <a:cs typeface="Times New Roman"/>
              </a:rPr>
              <a:t>еб</a:t>
            </a:r>
            <a:r>
              <a:rPr sz="850" b="1" i="1" spc="40" dirty="0">
                <a:latin typeface="Times New Roman"/>
                <a:cs typeface="Times New Roman"/>
              </a:rPr>
              <a:t>и</a:t>
            </a:r>
            <a:r>
              <a:rPr sz="850" b="1" i="1" spc="95" dirty="0">
                <a:latin typeface="Times New Roman"/>
                <a:cs typeface="Times New Roman"/>
              </a:rPr>
              <a:t>т</a:t>
            </a:r>
            <a:r>
              <a:rPr sz="850" b="1" i="1" spc="50" dirty="0">
                <a:latin typeface="Times New Roman"/>
                <a:cs typeface="Times New Roman"/>
              </a:rPr>
              <a:t>ель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276082" y="2348878"/>
            <a:ext cx="995044" cy="0"/>
          </a:xfrm>
          <a:custGeom>
            <a:avLst/>
            <a:gdLst/>
            <a:ahLst/>
            <a:cxnLst/>
            <a:rect l="l" t="t" r="r" b="b"/>
            <a:pathLst>
              <a:path w="995044">
                <a:moveTo>
                  <a:pt x="0" y="0"/>
                </a:moveTo>
                <a:lnTo>
                  <a:pt x="995026" y="0"/>
                </a:lnTo>
              </a:path>
            </a:pathLst>
          </a:custGeom>
          <a:ln w="38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76602" y="2347433"/>
            <a:ext cx="994410" cy="0"/>
          </a:xfrm>
          <a:custGeom>
            <a:avLst/>
            <a:gdLst/>
            <a:ahLst/>
            <a:cxnLst/>
            <a:rect l="l" t="t" r="r" b="b"/>
            <a:pathLst>
              <a:path w="994410">
                <a:moveTo>
                  <a:pt x="0" y="0"/>
                </a:moveTo>
                <a:lnTo>
                  <a:pt x="9939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71920" y="2504072"/>
            <a:ext cx="4445" cy="0"/>
          </a:xfrm>
          <a:custGeom>
            <a:avLst/>
            <a:gdLst/>
            <a:ahLst/>
            <a:cxnLst/>
            <a:rect l="l" t="t" r="r" b="b"/>
            <a:pathLst>
              <a:path w="4444">
                <a:moveTo>
                  <a:pt x="0" y="0"/>
                </a:moveTo>
                <a:lnTo>
                  <a:pt x="4162" y="0"/>
                </a:lnTo>
              </a:path>
            </a:pathLst>
          </a:custGeom>
          <a:ln w="38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32825" y="2504072"/>
            <a:ext cx="438784" cy="0"/>
          </a:xfrm>
          <a:custGeom>
            <a:avLst/>
            <a:gdLst/>
            <a:ahLst/>
            <a:cxnLst/>
            <a:rect l="l" t="t" r="r" b="b"/>
            <a:pathLst>
              <a:path w="438785">
                <a:moveTo>
                  <a:pt x="0" y="0"/>
                </a:moveTo>
                <a:lnTo>
                  <a:pt x="438283" y="0"/>
                </a:lnTo>
              </a:path>
            </a:pathLst>
          </a:custGeom>
          <a:ln w="38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76082" y="2504072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1866" y="0"/>
                </a:lnTo>
              </a:path>
            </a:pathLst>
          </a:custGeom>
          <a:ln w="38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32825" y="2502626"/>
            <a:ext cx="438150" cy="0"/>
          </a:xfrm>
          <a:custGeom>
            <a:avLst/>
            <a:gdLst/>
            <a:ahLst/>
            <a:cxnLst/>
            <a:rect l="l" t="t" r="r" b="b"/>
            <a:pathLst>
              <a:path w="438150">
                <a:moveTo>
                  <a:pt x="0" y="0"/>
                </a:moveTo>
                <a:lnTo>
                  <a:pt x="4377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76602" y="2502626"/>
            <a:ext cx="431800" cy="0"/>
          </a:xfrm>
          <a:custGeom>
            <a:avLst/>
            <a:gdLst/>
            <a:ahLst/>
            <a:cxnLst/>
            <a:rect l="l" t="t" r="r" b="b"/>
            <a:pathLst>
              <a:path w="431800">
                <a:moveTo>
                  <a:pt x="0" y="0"/>
                </a:moveTo>
                <a:lnTo>
                  <a:pt x="4313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71109" y="2504072"/>
            <a:ext cx="4445" cy="0"/>
          </a:xfrm>
          <a:custGeom>
            <a:avLst/>
            <a:gdLst/>
            <a:ahLst/>
            <a:cxnLst/>
            <a:rect l="l" t="t" r="r" b="b"/>
            <a:pathLst>
              <a:path w="4444">
                <a:moveTo>
                  <a:pt x="0" y="0"/>
                </a:moveTo>
                <a:lnTo>
                  <a:pt x="4162" y="0"/>
                </a:lnTo>
              </a:path>
            </a:pathLst>
          </a:custGeom>
          <a:ln w="38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71920" y="2672037"/>
            <a:ext cx="4445" cy="0"/>
          </a:xfrm>
          <a:custGeom>
            <a:avLst/>
            <a:gdLst/>
            <a:ahLst/>
            <a:cxnLst/>
            <a:rect l="l" t="t" r="r" b="b"/>
            <a:pathLst>
              <a:path w="4444">
                <a:moveTo>
                  <a:pt x="0" y="0"/>
                </a:moveTo>
                <a:lnTo>
                  <a:pt x="4162" y="0"/>
                </a:lnTo>
              </a:path>
            </a:pathLst>
          </a:custGeom>
          <a:ln w="38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72440" y="267059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1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76082" y="2672037"/>
            <a:ext cx="995044" cy="0"/>
          </a:xfrm>
          <a:custGeom>
            <a:avLst/>
            <a:gdLst/>
            <a:ahLst/>
            <a:cxnLst/>
            <a:rect l="l" t="t" r="r" b="b"/>
            <a:pathLst>
              <a:path w="995044">
                <a:moveTo>
                  <a:pt x="0" y="0"/>
                </a:moveTo>
                <a:lnTo>
                  <a:pt x="995026" y="0"/>
                </a:lnTo>
              </a:path>
            </a:pathLst>
          </a:custGeom>
          <a:ln w="38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76602" y="2670591"/>
            <a:ext cx="994410" cy="0"/>
          </a:xfrm>
          <a:custGeom>
            <a:avLst/>
            <a:gdLst/>
            <a:ahLst/>
            <a:cxnLst/>
            <a:rect l="l" t="t" r="r" b="b"/>
            <a:pathLst>
              <a:path w="994410">
                <a:moveTo>
                  <a:pt x="0" y="0"/>
                </a:moveTo>
                <a:lnTo>
                  <a:pt x="99398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71109" y="2672037"/>
            <a:ext cx="4445" cy="0"/>
          </a:xfrm>
          <a:custGeom>
            <a:avLst/>
            <a:gdLst/>
            <a:ahLst/>
            <a:cxnLst/>
            <a:rect l="l" t="t" r="r" b="b"/>
            <a:pathLst>
              <a:path w="4444">
                <a:moveTo>
                  <a:pt x="0" y="0"/>
                </a:moveTo>
                <a:lnTo>
                  <a:pt x="4162" y="0"/>
                </a:lnTo>
              </a:path>
            </a:pathLst>
          </a:custGeom>
          <a:ln w="38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71629" y="267059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1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71920" y="2843617"/>
            <a:ext cx="4445" cy="0"/>
          </a:xfrm>
          <a:custGeom>
            <a:avLst/>
            <a:gdLst/>
            <a:ahLst/>
            <a:cxnLst/>
            <a:rect l="l" t="t" r="r" b="b"/>
            <a:pathLst>
              <a:path w="4444">
                <a:moveTo>
                  <a:pt x="0" y="0"/>
                </a:moveTo>
                <a:lnTo>
                  <a:pt x="4162" y="0"/>
                </a:lnTo>
              </a:path>
            </a:pathLst>
          </a:custGeom>
          <a:ln w="38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271920" y="2843617"/>
            <a:ext cx="4445" cy="0"/>
          </a:xfrm>
          <a:custGeom>
            <a:avLst/>
            <a:gdLst/>
            <a:ahLst/>
            <a:cxnLst/>
            <a:rect l="l" t="t" r="r" b="b"/>
            <a:pathLst>
              <a:path w="4444">
                <a:moveTo>
                  <a:pt x="0" y="0"/>
                </a:moveTo>
                <a:lnTo>
                  <a:pt x="4162" y="0"/>
                </a:lnTo>
              </a:path>
            </a:pathLst>
          </a:custGeom>
          <a:ln w="38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273697" y="2346870"/>
            <a:ext cx="0" cy="498475"/>
          </a:xfrm>
          <a:custGeom>
            <a:avLst/>
            <a:gdLst/>
            <a:ahLst/>
            <a:cxnLst/>
            <a:rect l="l" t="t" r="r" b="b"/>
            <a:pathLst>
              <a:path h="498475">
                <a:moveTo>
                  <a:pt x="0" y="0"/>
                </a:moveTo>
                <a:lnTo>
                  <a:pt x="0" y="498192"/>
                </a:lnTo>
              </a:path>
            </a:pathLst>
          </a:custGeom>
          <a:ln w="37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832825" y="2843617"/>
            <a:ext cx="438784" cy="0"/>
          </a:xfrm>
          <a:custGeom>
            <a:avLst/>
            <a:gdLst/>
            <a:ahLst/>
            <a:cxnLst/>
            <a:rect l="l" t="t" r="r" b="b"/>
            <a:pathLst>
              <a:path w="438785">
                <a:moveTo>
                  <a:pt x="0" y="0"/>
                </a:moveTo>
                <a:lnTo>
                  <a:pt x="438283" y="0"/>
                </a:lnTo>
              </a:path>
            </a:pathLst>
          </a:custGeom>
          <a:ln w="38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276082" y="2843617"/>
            <a:ext cx="494665" cy="0"/>
          </a:xfrm>
          <a:custGeom>
            <a:avLst/>
            <a:gdLst/>
            <a:ahLst/>
            <a:cxnLst/>
            <a:rect l="l" t="t" r="r" b="b"/>
            <a:pathLst>
              <a:path w="494664">
                <a:moveTo>
                  <a:pt x="0" y="0"/>
                </a:moveTo>
                <a:lnTo>
                  <a:pt x="494304" y="0"/>
                </a:lnTo>
              </a:path>
            </a:pathLst>
          </a:custGeom>
          <a:ln w="38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832825" y="2842171"/>
            <a:ext cx="438150" cy="0"/>
          </a:xfrm>
          <a:custGeom>
            <a:avLst/>
            <a:gdLst/>
            <a:ahLst/>
            <a:cxnLst/>
            <a:rect l="l" t="t" r="r" b="b"/>
            <a:pathLst>
              <a:path w="438150">
                <a:moveTo>
                  <a:pt x="0" y="0"/>
                </a:moveTo>
                <a:lnTo>
                  <a:pt x="4377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76602" y="2842171"/>
            <a:ext cx="494030" cy="0"/>
          </a:xfrm>
          <a:custGeom>
            <a:avLst/>
            <a:gdLst/>
            <a:ahLst/>
            <a:cxnLst/>
            <a:rect l="l" t="t" r="r" b="b"/>
            <a:pathLst>
              <a:path w="494030">
                <a:moveTo>
                  <a:pt x="0" y="0"/>
                </a:moveTo>
                <a:lnTo>
                  <a:pt x="4937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271109" y="2843617"/>
            <a:ext cx="4445" cy="0"/>
          </a:xfrm>
          <a:custGeom>
            <a:avLst/>
            <a:gdLst/>
            <a:ahLst/>
            <a:cxnLst/>
            <a:rect l="l" t="t" r="r" b="b"/>
            <a:pathLst>
              <a:path w="4444">
                <a:moveTo>
                  <a:pt x="0" y="0"/>
                </a:moveTo>
                <a:lnTo>
                  <a:pt x="4162" y="0"/>
                </a:lnTo>
              </a:path>
            </a:pathLst>
          </a:custGeom>
          <a:ln w="38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71109" y="2843617"/>
            <a:ext cx="4445" cy="0"/>
          </a:xfrm>
          <a:custGeom>
            <a:avLst/>
            <a:gdLst/>
            <a:ahLst/>
            <a:cxnLst/>
            <a:rect l="l" t="t" r="r" b="b"/>
            <a:pathLst>
              <a:path w="4444">
                <a:moveTo>
                  <a:pt x="0" y="0"/>
                </a:moveTo>
                <a:lnTo>
                  <a:pt x="4162" y="0"/>
                </a:lnTo>
              </a:path>
            </a:pathLst>
          </a:custGeom>
          <a:ln w="38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272887" y="2346870"/>
            <a:ext cx="0" cy="498475"/>
          </a:xfrm>
          <a:custGeom>
            <a:avLst/>
            <a:gdLst/>
            <a:ahLst/>
            <a:cxnLst/>
            <a:rect l="l" t="t" r="r" b="b"/>
            <a:pathLst>
              <a:path h="498475">
                <a:moveTo>
                  <a:pt x="0" y="0"/>
                </a:moveTo>
                <a:lnTo>
                  <a:pt x="0" y="498192"/>
                </a:lnTo>
              </a:path>
            </a:pathLst>
          </a:custGeom>
          <a:ln w="37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333317" y="3717872"/>
            <a:ext cx="999490" cy="462915"/>
          </a:xfrm>
          <a:custGeom>
            <a:avLst/>
            <a:gdLst/>
            <a:ahLst/>
            <a:cxnLst/>
            <a:rect l="l" t="t" r="r" b="b"/>
            <a:pathLst>
              <a:path w="999489" h="462914">
                <a:moveTo>
                  <a:pt x="0" y="462687"/>
                </a:moveTo>
                <a:lnTo>
                  <a:pt x="999015" y="462687"/>
                </a:lnTo>
                <a:lnTo>
                  <a:pt x="999015" y="0"/>
                </a:lnTo>
                <a:lnTo>
                  <a:pt x="0" y="0"/>
                </a:lnTo>
                <a:lnTo>
                  <a:pt x="0" y="4626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333317" y="3717872"/>
            <a:ext cx="999490" cy="462915"/>
          </a:xfrm>
          <a:custGeom>
            <a:avLst/>
            <a:gdLst/>
            <a:ahLst/>
            <a:cxnLst/>
            <a:rect l="l" t="t" r="r" b="b"/>
            <a:pathLst>
              <a:path w="999489" h="462914">
                <a:moveTo>
                  <a:pt x="0" y="462687"/>
                </a:moveTo>
                <a:lnTo>
                  <a:pt x="999015" y="462687"/>
                </a:lnTo>
                <a:lnTo>
                  <a:pt x="999015" y="0"/>
                </a:lnTo>
                <a:lnTo>
                  <a:pt x="0" y="0"/>
                </a:lnTo>
                <a:lnTo>
                  <a:pt x="0" y="462687"/>
                </a:lnTo>
                <a:close/>
              </a:path>
            </a:pathLst>
          </a:custGeom>
          <a:ln w="61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396584" y="3748199"/>
            <a:ext cx="871219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</a:pPr>
            <a:r>
              <a:rPr sz="850" b="1" i="1" spc="55" dirty="0">
                <a:latin typeface="Times New Roman"/>
                <a:cs typeface="Times New Roman"/>
              </a:rPr>
              <a:t>Блок  пр</a:t>
            </a:r>
            <a:r>
              <a:rPr sz="850" b="1" i="1" spc="35" dirty="0">
                <a:latin typeface="Times New Roman"/>
                <a:cs typeface="Times New Roman"/>
              </a:rPr>
              <a:t>е</a:t>
            </a:r>
            <a:r>
              <a:rPr sz="850" b="1" i="1" spc="50" dirty="0">
                <a:latin typeface="Times New Roman"/>
                <a:cs typeface="Times New Roman"/>
              </a:rPr>
              <a:t>о</a:t>
            </a:r>
            <a:r>
              <a:rPr sz="850" b="1" i="1" spc="45" dirty="0">
                <a:latin typeface="Times New Roman"/>
                <a:cs typeface="Times New Roman"/>
              </a:rPr>
              <a:t>бр</a:t>
            </a:r>
            <a:r>
              <a:rPr sz="850" b="1" i="1" spc="50" dirty="0">
                <a:latin typeface="Times New Roman"/>
                <a:cs typeface="Times New Roman"/>
              </a:rPr>
              <a:t>а</a:t>
            </a:r>
            <a:r>
              <a:rPr sz="850" b="1" i="1" spc="35" dirty="0">
                <a:latin typeface="Times New Roman"/>
                <a:cs typeface="Times New Roman"/>
              </a:rPr>
              <a:t>з</a:t>
            </a:r>
            <a:r>
              <a:rPr sz="850" b="1" i="1" spc="50" dirty="0">
                <a:latin typeface="Times New Roman"/>
                <a:cs typeface="Times New Roman"/>
              </a:rPr>
              <a:t>о</a:t>
            </a:r>
            <a:r>
              <a:rPr sz="850" b="1" i="1" spc="45" dirty="0">
                <a:latin typeface="Times New Roman"/>
                <a:cs typeface="Times New Roman"/>
              </a:rPr>
              <a:t>в</a:t>
            </a:r>
            <a:r>
              <a:rPr sz="850" b="1" i="1" spc="40" dirty="0">
                <a:latin typeface="Times New Roman"/>
                <a:cs typeface="Times New Roman"/>
              </a:rPr>
              <a:t>а</a:t>
            </a:r>
            <a:r>
              <a:rPr sz="850" b="1" i="1" spc="45" dirty="0">
                <a:latin typeface="Times New Roman"/>
                <a:cs typeface="Times New Roman"/>
              </a:rPr>
              <a:t>ния  </a:t>
            </a:r>
            <a:r>
              <a:rPr sz="850" b="1" i="1" spc="60" dirty="0">
                <a:latin typeface="Times New Roman"/>
                <a:cs typeface="Times New Roman"/>
              </a:rPr>
              <a:t>и</a:t>
            </a:r>
            <a:r>
              <a:rPr sz="850" b="1" i="1" spc="-70" dirty="0">
                <a:latin typeface="Times New Roman"/>
                <a:cs typeface="Times New Roman"/>
              </a:rPr>
              <a:t> </a:t>
            </a:r>
            <a:r>
              <a:rPr sz="850" b="1" i="1" spc="65" dirty="0">
                <a:latin typeface="Times New Roman"/>
                <a:cs typeface="Times New Roman"/>
              </a:rPr>
              <a:t>защиты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583071" y="2305742"/>
            <a:ext cx="437515" cy="58419"/>
          </a:xfrm>
          <a:custGeom>
            <a:avLst/>
            <a:gdLst/>
            <a:ahLst/>
            <a:cxnLst/>
            <a:rect l="l" t="t" r="r" b="b"/>
            <a:pathLst>
              <a:path w="437514" h="58419">
                <a:moveTo>
                  <a:pt x="0" y="57835"/>
                </a:moveTo>
                <a:lnTo>
                  <a:pt x="437069" y="57835"/>
                </a:lnTo>
                <a:lnTo>
                  <a:pt x="437069" y="0"/>
                </a:lnTo>
                <a:lnTo>
                  <a:pt x="0" y="0"/>
                </a:lnTo>
                <a:lnTo>
                  <a:pt x="0" y="578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77651" y="2300682"/>
            <a:ext cx="448309" cy="67945"/>
          </a:xfrm>
          <a:custGeom>
            <a:avLst/>
            <a:gdLst/>
            <a:ahLst/>
            <a:cxnLst/>
            <a:rect l="l" t="t" r="r" b="b"/>
            <a:pathLst>
              <a:path w="448310" h="67944">
                <a:moveTo>
                  <a:pt x="447866" y="0"/>
                </a:moveTo>
                <a:lnTo>
                  <a:pt x="0" y="0"/>
                </a:lnTo>
                <a:lnTo>
                  <a:pt x="0" y="67876"/>
                </a:lnTo>
                <a:lnTo>
                  <a:pt x="447866" y="67876"/>
                </a:lnTo>
                <a:lnTo>
                  <a:pt x="447866" y="62896"/>
                </a:lnTo>
                <a:lnTo>
                  <a:pt x="10840" y="62896"/>
                </a:lnTo>
                <a:lnTo>
                  <a:pt x="5420" y="57835"/>
                </a:lnTo>
                <a:lnTo>
                  <a:pt x="10840" y="57835"/>
                </a:lnTo>
                <a:lnTo>
                  <a:pt x="10840" y="10040"/>
                </a:lnTo>
                <a:lnTo>
                  <a:pt x="5420" y="10040"/>
                </a:lnTo>
                <a:lnTo>
                  <a:pt x="10840" y="5060"/>
                </a:lnTo>
                <a:lnTo>
                  <a:pt x="447866" y="5060"/>
                </a:lnTo>
                <a:lnTo>
                  <a:pt x="447866" y="0"/>
                </a:lnTo>
                <a:close/>
              </a:path>
              <a:path w="448310" h="67944">
                <a:moveTo>
                  <a:pt x="10840" y="57835"/>
                </a:moveTo>
                <a:lnTo>
                  <a:pt x="5420" y="57835"/>
                </a:lnTo>
                <a:lnTo>
                  <a:pt x="10840" y="62896"/>
                </a:lnTo>
                <a:lnTo>
                  <a:pt x="10840" y="57835"/>
                </a:lnTo>
                <a:close/>
              </a:path>
              <a:path w="448310" h="67944">
                <a:moveTo>
                  <a:pt x="437026" y="57835"/>
                </a:moveTo>
                <a:lnTo>
                  <a:pt x="10840" y="57835"/>
                </a:lnTo>
                <a:lnTo>
                  <a:pt x="10840" y="62896"/>
                </a:lnTo>
                <a:lnTo>
                  <a:pt x="437026" y="62896"/>
                </a:lnTo>
                <a:lnTo>
                  <a:pt x="437026" y="57835"/>
                </a:lnTo>
                <a:close/>
              </a:path>
              <a:path w="448310" h="67944">
                <a:moveTo>
                  <a:pt x="437026" y="5060"/>
                </a:moveTo>
                <a:lnTo>
                  <a:pt x="437026" y="62896"/>
                </a:lnTo>
                <a:lnTo>
                  <a:pt x="442489" y="57835"/>
                </a:lnTo>
                <a:lnTo>
                  <a:pt x="447866" y="57835"/>
                </a:lnTo>
                <a:lnTo>
                  <a:pt x="447866" y="10040"/>
                </a:lnTo>
                <a:lnTo>
                  <a:pt x="442489" y="10040"/>
                </a:lnTo>
                <a:lnTo>
                  <a:pt x="437026" y="5060"/>
                </a:lnTo>
                <a:close/>
              </a:path>
              <a:path w="448310" h="67944">
                <a:moveTo>
                  <a:pt x="447866" y="57835"/>
                </a:moveTo>
                <a:lnTo>
                  <a:pt x="442489" y="57835"/>
                </a:lnTo>
                <a:lnTo>
                  <a:pt x="437026" y="62896"/>
                </a:lnTo>
                <a:lnTo>
                  <a:pt x="447866" y="62896"/>
                </a:lnTo>
                <a:lnTo>
                  <a:pt x="447866" y="57835"/>
                </a:lnTo>
                <a:close/>
              </a:path>
              <a:path w="448310" h="67944">
                <a:moveTo>
                  <a:pt x="10840" y="5060"/>
                </a:moveTo>
                <a:lnTo>
                  <a:pt x="5420" y="10040"/>
                </a:lnTo>
                <a:lnTo>
                  <a:pt x="10840" y="10040"/>
                </a:lnTo>
                <a:lnTo>
                  <a:pt x="10840" y="5060"/>
                </a:lnTo>
                <a:close/>
              </a:path>
              <a:path w="448310" h="67944">
                <a:moveTo>
                  <a:pt x="437026" y="5060"/>
                </a:moveTo>
                <a:lnTo>
                  <a:pt x="10840" y="5060"/>
                </a:lnTo>
                <a:lnTo>
                  <a:pt x="10840" y="10040"/>
                </a:lnTo>
                <a:lnTo>
                  <a:pt x="437026" y="10040"/>
                </a:lnTo>
                <a:lnTo>
                  <a:pt x="437026" y="5060"/>
                </a:lnTo>
                <a:close/>
              </a:path>
              <a:path w="448310" h="67944">
                <a:moveTo>
                  <a:pt x="447866" y="5060"/>
                </a:moveTo>
                <a:lnTo>
                  <a:pt x="437026" y="5060"/>
                </a:lnTo>
                <a:lnTo>
                  <a:pt x="442489" y="10040"/>
                </a:lnTo>
                <a:lnTo>
                  <a:pt x="447866" y="10040"/>
                </a:lnTo>
                <a:lnTo>
                  <a:pt x="447866" y="50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592177" y="2567209"/>
            <a:ext cx="361315" cy="116205"/>
          </a:xfrm>
          <a:custGeom>
            <a:avLst/>
            <a:gdLst/>
            <a:ahLst/>
            <a:cxnLst/>
            <a:rect l="l" t="t" r="r" b="b"/>
            <a:pathLst>
              <a:path w="361314" h="116205">
                <a:moveTo>
                  <a:pt x="0" y="115671"/>
                </a:moveTo>
                <a:lnTo>
                  <a:pt x="361189" y="115671"/>
                </a:lnTo>
                <a:lnTo>
                  <a:pt x="361189" y="0"/>
                </a:lnTo>
                <a:lnTo>
                  <a:pt x="0" y="0"/>
                </a:lnTo>
                <a:lnTo>
                  <a:pt x="0" y="1156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592177" y="2567209"/>
            <a:ext cx="361315" cy="116205"/>
          </a:xfrm>
          <a:custGeom>
            <a:avLst/>
            <a:gdLst/>
            <a:ahLst/>
            <a:cxnLst/>
            <a:rect l="l" t="t" r="r" b="b"/>
            <a:pathLst>
              <a:path w="361314" h="116205">
                <a:moveTo>
                  <a:pt x="0" y="115671"/>
                </a:moveTo>
                <a:lnTo>
                  <a:pt x="361189" y="115671"/>
                </a:lnTo>
                <a:lnTo>
                  <a:pt x="361189" y="0"/>
                </a:lnTo>
                <a:lnTo>
                  <a:pt x="0" y="0"/>
                </a:lnTo>
                <a:lnTo>
                  <a:pt x="0" y="115671"/>
                </a:lnTo>
                <a:close/>
              </a:path>
            </a:pathLst>
          </a:custGeom>
          <a:ln w="60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83071" y="2590103"/>
            <a:ext cx="0" cy="116205"/>
          </a:xfrm>
          <a:custGeom>
            <a:avLst/>
            <a:gdLst/>
            <a:ahLst/>
            <a:cxnLst/>
            <a:rect l="l" t="t" r="r" b="b"/>
            <a:pathLst>
              <a:path h="116205">
                <a:moveTo>
                  <a:pt x="0" y="115671"/>
                </a:moveTo>
                <a:lnTo>
                  <a:pt x="0" y="0"/>
                </a:lnTo>
              </a:path>
            </a:pathLst>
          </a:custGeom>
          <a:ln w="108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957702" y="2590103"/>
            <a:ext cx="0" cy="116205"/>
          </a:xfrm>
          <a:custGeom>
            <a:avLst/>
            <a:gdLst/>
            <a:ahLst/>
            <a:cxnLst/>
            <a:rect l="l" t="t" r="r" b="b"/>
            <a:pathLst>
              <a:path h="116205">
                <a:moveTo>
                  <a:pt x="0" y="115671"/>
                </a:moveTo>
                <a:lnTo>
                  <a:pt x="0" y="0"/>
                </a:lnTo>
              </a:path>
            </a:pathLst>
          </a:custGeom>
          <a:ln w="108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801606" y="2733488"/>
            <a:ext cx="0" cy="173990"/>
          </a:xfrm>
          <a:custGeom>
            <a:avLst/>
            <a:gdLst/>
            <a:ahLst/>
            <a:cxnLst/>
            <a:rect l="l" t="t" r="r" b="b"/>
            <a:pathLst>
              <a:path h="173989">
                <a:moveTo>
                  <a:pt x="0" y="0"/>
                </a:moveTo>
                <a:lnTo>
                  <a:pt x="0" y="173507"/>
                </a:lnTo>
              </a:path>
            </a:pathLst>
          </a:custGeom>
          <a:ln w="6243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770387" y="2733488"/>
            <a:ext cx="62865" cy="173990"/>
          </a:xfrm>
          <a:custGeom>
            <a:avLst/>
            <a:gdLst/>
            <a:ahLst/>
            <a:cxnLst/>
            <a:rect l="l" t="t" r="r" b="b"/>
            <a:pathLst>
              <a:path w="62864" h="173989">
                <a:moveTo>
                  <a:pt x="0" y="173507"/>
                </a:moveTo>
                <a:lnTo>
                  <a:pt x="62438" y="173507"/>
                </a:lnTo>
                <a:lnTo>
                  <a:pt x="62438" y="0"/>
                </a:lnTo>
                <a:lnTo>
                  <a:pt x="0" y="0"/>
                </a:lnTo>
                <a:lnTo>
                  <a:pt x="0" y="173507"/>
                </a:lnTo>
                <a:close/>
              </a:path>
            </a:pathLst>
          </a:custGeom>
          <a:ln w="64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744371" y="2836709"/>
            <a:ext cx="52069" cy="213995"/>
          </a:xfrm>
          <a:custGeom>
            <a:avLst/>
            <a:gdLst/>
            <a:ahLst/>
            <a:cxnLst/>
            <a:rect l="l" t="t" r="r" b="b"/>
            <a:pathLst>
              <a:path w="52069" h="213994">
                <a:moveTo>
                  <a:pt x="21680" y="165475"/>
                </a:moveTo>
                <a:lnTo>
                  <a:pt x="0" y="165475"/>
                </a:lnTo>
                <a:lnTo>
                  <a:pt x="26016" y="213671"/>
                </a:lnTo>
                <a:lnTo>
                  <a:pt x="45528" y="177524"/>
                </a:lnTo>
                <a:lnTo>
                  <a:pt x="23622" y="177524"/>
                </a:lnTo>
                <a:lnTo>
                  <a:pt x="21680" y="175676"/>
                </a:lnTo>
                <a:lnTo>
                  <a:pt x="21680" y="165475"/>
                </a:lnTo>
                <a:close/>
              </a:path>
              <a:path w="52069" h="213994">
                <a:moveTo>
                  <a:pt x="28409" y="0"/>
                </a:moveTo>
                <a:lnTo>
                  <a:pt x="23622" y="0"/>
                </a:lnTo>
                <a:lnTo>
                  <a:pt x="21680" y="1767"/>
                </a:lnTo>
                <a:lnTo>
                  <a:pt x="21680" y="175676"/>
                </a:lnTo>
                <a:lnTo>
                  <a:pt x="23622" y="177524"/>
                </a:lnTo>
                <a:lnTo>
                  <a:pt x="28409" y="177524"/>
                </a:lnTo>
                <a:lnTo>
                  <a:pt x="30352" y="175676"/>
                </a:lnTo>
                <a:lnTo>
                  <a:pt x="30352" y="1767"/>
                </a:lnTo>
                <a:lnTo>
                  <a:pt x="28409" y="0"/>
                </a:lnTo>
                <a:close/>
              </a:path>
              <a:path w="52069" h="213994">
                <a:moveTo>
                  <a:pt x="52032" y="165475"/>
                </a:moveTo>
                <a:lnTo>
                  <a:pt x="30352" y="165475"/>
                </a:lnTo>
                <a:lnTo>
                  <a:pt x="30352" y="175676"/>
                </a:lnTo>
                <a:lnTo>
                  <a:pt x="28409" y="177524"/>
                </a:lnTo>
                <a:lnTo>
                  <a:pt x="45528" y="177524"/>
                </a:lnTo>
                <a:lnTo>
                  <a:pt x="52032" y="165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806809" y="2836709"/>
            <a:ext cx="52069" cy="213995"/>
          </a:xfrm>
          <a:custGeom>
            <a:avLst/>
            <a:gdLst/>
            <a:ahLst/>
            <a:cxnLst/>
            <a:rect l="l" t="t" r="r" b="b"/>
            <a:pathLst>
              <a:path w="52069" h="213994">
                <a:moveTo>
                  <a:pt x="21680" y="165475"/>
                </a:moveTo>
                <a:lnTo>
                  <a:pt x="0" y="165475"/>
                </a:lnTo>
                <a:lnTo>
                  <a:pt x="26016" y="213671"/>
                </a:lnTo>
                <a:lnTo>
                  <a:pt x="45528" y="177524"/>
                </a:lnTo>
                <a:lnTo>
                  <a:pt x="23622" y="177524"/>
                </a:lnTo>
                <a:lnTo>
                  <a:pt x="21680" y="175676"/>
                </a:lnTo>
                <a:lnTo>
                  <a:pt x="21680" y="165475"/>
                </a:lnTo>
                <a:close/>
              </a:path>
              <a:path w="52069" h="213994">
                <a:moveTo>
                  <a:pt x="28409" y="0"/>
                </a:moveTo>
                <a:lnTo>
                  <a:pt x="23622" y="0"/>
                </a:lnTo>
                <a:lnTo>
                  <a:pt x="21680" y="1767"/>
                </a:lnTo>
                <a:lnTo>
                  <a:pt x="21680" y="175676"/>
                </a:lnTo>
                <a:lnTo>
                  <a:pt x="23622" y="177524"/>
                </a:lnTo>
                <a:lnTo>
                  <a:pt x="28409" y="177524"/>
                </a:lnTo>
                <a:lnTo>
                  <a:pt x="30352" y="175676"/>
                </a:lnTo>
                <a:lnTo>
                  <a:pt x="30352" y="1767"/>
                </a:lnTo>
                <a:lnTo>
                  <a:pt x="28409" y="0"/>
                </a:lnTo>
                <a:close/>
              </a:path>
              <a:path w="52069" h="213994">
                <a:moveTo>
                  <a:pt x="52032" y="165475"/>
                </a:moveTo>
                <a:lnTo>
                  <a:pt x="30352" y="165475"/>
                </a:lnTo>
                <a:lnTo>
                  <a:pt x="30352" y="175676"/>
                </a:lnTo>
                <a:lnTo>
                  <a:pt x="28409" y="177524"/>
                </a:lnTo>
                <a:lnTo>
                  <a:pt x="45528" y="177524"/>
                </a:lnTo>
                <a:lnTo>
                  <a:pt x="52032" y="165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69403" y="4296232"/>
            <a:ext cx="874394" cy="462915"/>
          </a:xfrm>
          <a:custGeom>
            <a:avLst/>
            <a:gdLst/>
            <a:ahLst/>
            <a:cxnLst/>
            <a:rect l="l" t="t" r="r" b="b"/>
            <a:pathLst>
              <a:path w="874395" h="462914">
                <a:moveTo>
                  <a:pt x="0" y="462687"/>
                </a:moveTo>
                <a:lnTo>
                  <a:pt x="874138" y="462687"/>
                </a:lnTo>
                <a:lnTo>
                  <a:pt x="874138" y="0"/>
                </a:lnTo>
                <a:lnTo>
                  <a:pt x="0" y="0"/>
                </a:lnTo>
                <a:lnTo>
                  <a:pt x="0" y="4626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69403" y="4296232"/>
            <a:ext cx="874394" cy="462915"/>
          </a:xfrm>
          <a:custGeom>
            <a:avLst/>
            <a:gdLst/>
            <a:ahLst/>
            <a:cxnLst/>
            <a:rect l="l" t="t" r="r" b="b"/>
            <a:pathLst>
              <a:path w="874395" h="462914">
                <a:moveTo>
                  <a:pt x="0" y="462687"/>
                </a:moveTo>
                <a:lnTo>
                  <a:pt x="874138" y="462687"/>
                </a:lnTo>
                <a:lnTo>
                  <a:pt x="874138" y="0"/>
                </a:lnTo>
                <a:lnTo>
                  <a:pt x="0" y="0"/>
                </a:lnTo>
                <a:lnTo>
                  <a:pt x="0" y="462687"/>
                </a:lnTo>
                <a:close/>
              </a:path>
            </a:pathLst>
          </a:custGeom>
          <a:ln w="6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2877590" y="4326719"/>
            <a:ext cx="65849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</a:pPr>
            <a:r>
              <a:rPr sz="850" b="1" i="1" spc="55" dirty="0">
                <a:latin typeface="Times New Roman"/>
                <a:cs typeface="Times New Roman"/>
              </a:rPr>
              <a:t>Блок  нак</a:t>
            </a:r>
            <a:r>
              <a:rPr sz="850" b="1" i="1" spc="40" dirty="0">
                <a:latin typeface="Times New Roman"/>
                <a:cs typeface="Times New Roman"/>
              </a:rPr>
              <a:t>о</a:t>
            </a:r>
            <a:r>
              <a:rPr sz="850" b="1" i="1" spc="45" dirty="0">
                <a:latin typeface="Times New Roman"/>
                <a:cs typeface="Times New Roman"/>
              </a:rPr>
              <a:t>пления  </a:t>
            </a:r>
            <a:r>
              <a:rPr sz="850" b="1" i="1" spc="50" dirty="0">
                <a:latin typeface="Times New Roman"/>
                <a:cs typeface="Times New Roman"/>
              </a:rPr>
              <a:t>энергии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768418" y="3544396"/>
            <a:ext cx="812165" cy="578485"/>
          </a:xfrm>
          <a:custGeom>
            <a:avLst/>
            <a:gdLst/>
            <a:ahLst/>
            <a:cxnLst/>
            <a:rect l="l" t="t" r="r" b="b"/>
            <a:pathLst>
              <a:path w="812164" h="578485">
                <a:moveTo>
                  <a:pt x="0" y="578359"/>
                </a:moveTo>
                <a:lnTo>
                  <a:pt x="811700" y="578359"/>
                </a:lnTo>
                <a:lnTo>
                  <a:pt x="811700" y="0"/>
                </a:lnTo>
                <a:lnTo>
                  <a:pt x="0" y="0"/>
                </a:lnTo>
                <a:lnTo>
                  <a:pt x="0" y="578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768418" y="3544396"/>
            <a:ext cx="812165" cy="578485"/>
          </a:xfrm>
          <a:custGeom>
            <a:avLst/>
            <a:gdLst/>
            <a:ahLst/>
            <a:cxnLst/>
            <a:rect l="l" t="t" r="r" b="b"/>
            <a:pathLst>
              <a:path w="812164" h="578485">
                <a:moveTo>
                  <a:pt x="0" y="578359"/>
                </a:moveTo>
                <a:lnTo>
                  <a:pt x="811700" y="578359"/>
                </a:lnTo>
                <a:lnTo>
                  <a:pt x="811700" y="0"/>
                </a:lnTo>
                <a:lnTo>
                  <a:pt x="0" y="0"/>
                </a:lnTo>
                <a:lnTo>
                  <a:pt x="0" y="578359"/>
                </a:lnTo>
                <a:close/>
              </a:path>
            </a:pathLst>
          </a:custGeom>
          <a:ln w="61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856054" y="3703858"/>
            <a:ext cx="638175" cy="27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74625">
              <a:lnSpc>
                <a:spcPct val="100000"/>
              </a:lnSpc>
            </a:pPr>
            <a:r>
              <a:rPr sz="850" b="1" i="1" spc="55" dirty="0">
                <a:latin typeface="Times New Roman"/>
                <a:cs typeface="Times New Roman"/>
              </a:rPr>
              <a:t>Блок  </a:t>
            </a:r>
            <a:r>
              <a:rPr sz="850" b="1" i="1" spc="50" dirty="0">
                <a:latin typeface="Times New Roman"/>
                <a:cs typeface="Times New Roman"/>
              </a:rPr>
              <a:t>уп</a:t>
            </a:r>
            <a:r>
              <a:rPr sz="850" b="1" i="1" spc="45" dirty="0">
                <a:latin typeface="Times New Roman"/>
                <a:cs typeface="Times New Roman"/>
              </a:rPr>
              <a:t>р</a:t>
            </a:r>
            <a:r>
              <a:rPr sz="850" b="1" i="1" spc="50" dirty="0">
                <a:latin typeface="Times New Roman"/>
                <a:cs typeface="Times New Roman"/>
              </a:rPr>
              <a:t>авления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641573" y="3488970"/>
            <a:ext cx="374650" cy="231775"/>
          </a:xfrm>
          <a:custGeom>
            <a:avLst/>
            <a:gdLst/>
            <a:ahLst/>
            <a:cxnLst/>
            <a:rect l="l" t="t" r="r" b="b"/>
            <a:pathLst>
              <a:path w="374650" h="231775">
                <a:moveTo>
                  <a:pt x="187315" y="0"/>
                </a:moveTo>
                <a:lnTo>
                  <a:pt x="128107" y="5891"/>
                </a:lnTo>
                <a:lnTo>
                  <a:pt x="76686" y="22301"/>
                </a:lnTo>
                <a:lnTo>
                  <a:pt x="36139" y="47332"/>
                </a:lnTo>
                <a:lnTo>
                  <a:pt x="9548" y="79088"/>
                </a:lnTo>
                <a:lnTo>
                  <a:pt x="0" y="115671"/>
                </a:lnTo>
                <a:lnTo>
                  <a:pt x="9548" y="152224"/>
                </a:lnTo>
                <a:lnTo>
                  <a:pt x="36139" y="183976"/>
                </a:lnTo>
                <a:lnTo>
                  <a:pt x="76686" y="209019"/>
                </a:lnTo>
                <a:lnTo>
                  <a:pt x="128107" y="225444"/>
                </a:lnTo>
                <a:lnTo>
                  <a:pt x="187315" y="231343"/>
                </a:lnTo>
                <a:lnTo>
                  <a:pt x="246523" y="225444"/>
                </a:lnTo>
                <a:lnTo>
                  <a:pt x="297943" y="209019"/>
                </a:lnTo>
                <a:lnTo>
                  <a:pt x="338491" y="183976"/>
                </a:lnTo>
                <a:lnTo>
                  <a:pt x="365081" y="152224"/>
                </a:lnTo>
                <a:lnTo>
                  <a:pt x="374630" y="115671"/>
                </a:lnTo>
                <a:lnTo>
                  <a:pt x="365081" y="79088"/>
                </a:lnTo>
                <a:lnTo>
                  <a:pt x="338491" y="47332"/>
                </a:lnTo>
                <a:lnTo>
                  <a:pt x="297943" y="22301"/>
                </a:lnTo>
                <a:lnTo>
                  <a:pt x="246523" y="5891"/>
                </a:lnTo>
                <a:lnTo>
                  <a:pt x="1873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641573" y="3488970"/>
            <a:ext cx="374650" cy="231775"/>
          </a:xfrm>
          <a:custGeom>
            <a:avLst/>
            <a:gdLst/>
            <a:ahLst/>
            <a:cxnLst/>
            <a:rect l="l" t="t" r="r" b="b"/>
            <a:pathLst>
              <a:path w="374650" h="231775">
                <a:moveTo>
                  <a:pt x="187315" y="0"/>
                </a:moveTo>
                <a:lnTo>
                  <a:pt x="128107" y="5891"/>
                </a:lnTo>
                <a:lnTo>
                  <a:pt x="76686" y="22301"/>
                </a:lnTo>
                <a:lnTo>
                  <a:pt x="36139" y="47332"/>
                </a:lnTo>
                <a:lnTo>
                  <a:pt x="9548" y="79088"/>
                </a:lnTo>
                <a:lnTo>
                  <a:pt x="0" y="115671"/>
                </a:lnTo>
                <a:lnTo>
                  <a:pt x="9548" y="152224"/>
                </a:lnTo>
                <a:lnTo>
                  <a:pt x="36139" y="183976"/>
                </a:lnTo>
                <a:lnTo>
                  <a:pt x="76686" y="209019"/>
                </a:lnTo>
                <a:lnTo>
                  <a:pt x="128107" y="225444"/>
                </a:lnTo>
                <a:lnTo>
                  <a:pt x="187315" y="231343"/>
                </a:lnTo>
                <a:lnTo>
                  <a:pt x="246523" y="225444"/>
                </a:lnTo>
                <a:lnTo>
                  <a:pt x="297943" y="209019"/>
                </a:lnTo>
                <a:lnTo>
                  <a:pt x="338491" y="183976"/>
                </a:lnTo>
                <a:lnTo>
                  <a:pt x="365081" y="152224"/>
                </a:lnTo>
                <a:lnTo>
                  <a:pt x="374630" y="115671"/>
                </a:lnTo>
                <a:lnTo>
                  <a:pt x="365081" y="79088"/>
                </a:lnTo>
                <a:lnTo>
                  <a:pt x="338491" y="47332"/>
                </a:lnTo>
                <a:lnTo>
                  <a:pt x="297943" y="22301"/>
                </a:lnTo>
                <a:lnTo>
                  <a:pt x="246523" y="5891"/>
                </a:lnTo>
                <a:lnTo>
                  <a:pt x="187315" y="0"/>
                </a:lnTo>
                <a:close/>
              </a:path>
            </a:pathLst>
          </a:custGeom>
          <a:ln w="61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754357" y="3546677"/>
            <a:ext cx="148590" cy="10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5" dirty="0">
                <a:latin typeface="Times New Roman"/>
                <a:cs typeface="Times New Roman"/>
              </a:rPr>
              <a:t>ГИ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016204" y="3488970"/>
            <a:ext cx="374650" cy="231775"/>
          </a:xfrm>
          <a:custGeom>
            <a:avLst/>
            <a:gdLst/>
            <a:ahLst/>
            <a:cxnLst/>
            <a:rect l="l" t="t" r="r" b="b"/>
            <a:pathLst>
              <a:path w="374650" h="231775">
                <a:moveTo>
                  <a:pt x="187315" y="0"/>
                </a:moveTo>
                <a:lnTo>
                  <a:pt x="128107" y="5891"/>
                </a:lnTo>
                <a:lnTo>
                  <a:pt x="76686" y="22301"/>
                </a:lnTo>
                <a:lnTo>
                  <a:pt x="36139" y="47332"/>
                </a:lnTo>
                <a:lnTo>
                  <a:pt x="9548" y="79088"/>
                </a:lnTo>
                <a:lnTo>
                  <a:pt x="0" y="115671"/>
                </a:lnTo>
                <a:lnTo>
                  <a:pt x="9548" y="152224"/>
                </a:lnTo>
                <a:lnTo>
                  <a:pt x="36139" y="183976"/>
                </a:lnTo>
                <a:lnTo>
                  <a:pt x="76686" y="209019"/>
                </a:lnTo>
                <a:lnTo>
                  <a:pt x="128107" y="225444"/>
                </a:lnTo>
                <a:lnTo>
                  <a:pt x="187315" y="231343"/>
                </a:lnTo>
                <a:lnTo>
                  <a:pt x="246523" y="225444"/>
                </a:lnTo>
                <a:lnTo>
                  <a:pt x="297943" y="209019"/>
                </a:lnTo>
                <a:lnTo>
                  <a:pt x="338491" y="183976"/>
                </a:lnTo>
                <a:lnTo>
                  <a:pt x="365081" y="152224"/>
                </a:lnTo>
                <a:lnTo>
                  <a:pt x="374630" y="115671"/>
                </a:lnTo>
                <a:lnTo>
                  <a:pt x="365081" y="79088"/>
                </a:lnTo>
                <a:lnTo>
                  <a:pt x="338491" y="47332"/>
                </a:lnTo>
                <a:lnTo>
                  <a:pt x="297943" y="22301"/>
                </a:lnTo>
                <a:lnTo>
                  <a:pt x="246523" y="5891"/>
                </a:lnTo>
                <a:lnTo>
                  <a:pt x="1873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016204" y="3488970"/>
            <a:ext cx="374650" cy="231775"/>
          </a:xfrm>
          <a:custGeom>
            <a:avLst/>
            <a:gdLst/>
            <a:ahLst/>
            <a:cxnLst/>
            <a:rect l="l" t="t" r="r" b="b"/>
            <a:pathLst>
              <a:path w="374650" h="231775">
                <a:moveTo>
                  <a:pt x="187315" y="0"/>
                </a:moveTo>
                <a:lnTo>
                  <a:pt x="128107" y="5891"/>
                </a:lnTo>
                <a:lnTo>
                  <a:pt x="76686" y="22301"/>
                </a:lnTo>
                <a:lnTo>
                  <a:pt x="36139" y="47332"/>
                </a:lnTo>
                <a:lnTo>
                  <a:pt x="9548" y="79088"/>
                </a:lnTo>
                <a:lnTo>
                  <a:pt x="0" y="115671"/>
                </a:lnTo>
                <a:lnTo>
                  <a:pt x="9548" y="152224"/>
                </a:lnTo>
                <a:lnTo>
                  <a:pt x="36139" y="183976"/>
                </a:lnTo>
                <a:lnTo>
                  <a:pt x="76686" y="209019"/>
                </a:lnTo>
                <a:lnTo>
                  <a:pt x="128107" y="225444"/>
                </a:lnTo>
                <a:lnTo>
                  <a:pt x="187315" y="231343"/>
                </a:lnTo>
                <a:lnTo>
                  <a:pt x="246523" y="225444"/>
                </a:lnTo>
                <a:lnTo>
                  <a:pt x="297943" y="209019"/>
                </a:lnTo>
                <a:lnTo>
                  <a:pt x="338491" y="183976"/>
                </a:lnTo>
                <a:lnTo>
                  <a:pt x="365081" y="152224"/>
                </a:lnTo>
                <a:lnTo>
                  <a:pt x="374630" y="115671"/>
                </a:lnTo>
                <a:lnTo>
                  <a:pt x="365081" y="79088"/>
                </a:lnTo>
                <a:lnTo>
                  <a:pt x="338491" y="47332"/>
                </a:lnTo>
                <a:lnTo>
                  <a:pt x="297943" y="22301"/>
                </a:lnTo>
                <a:lnTo>
                  <a:pt x="246523" y="5891"/>
                </a:lnTo>
                <a:lnTo>
                  <a:pt x="187315" y="0"/>
                </a:lnTo>
                <a:close/>
              </a:path>
            </a:pathLst>
          </a:custGeom>
          <a:ln w="61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6130028" y="3546677"/>
            <a:ext cx="148590" cy="10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5" dirty="0">
                <a:latin typeface="Times New Roman"/>
                <a:cs typeface="Times New Roman"/>
              </a:rPr>
              <a:t>ГИ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879550" y="3546677"/>
            <a:ext cx="148590" cy="10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5" dirty="0">
                <a:latin typeface="Times New Roman"/>
                <a:cs typeface="Times New Roman"/>
              </a:rPr>
              <a:t>ГИ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253140" y="3546677"/>
            <a:ext cx="148590" cy="10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55" dirty="0">
                <a:latin typeface="Times New Roman"/>
                <a:cs typeface="Times New Roman"/>
              </a:rPr>
              <a:t>ГИ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1704896" y="3021784"/>
            <a:ext cx="189865" cy="175895"/>
          </a:xfrm>
          <a:custGeom>
            <a:avLst/>
            <a:gdLst/>
            <a:ahLst/>
            <a:cxnLst/>
            <a:rect l="l" t="t" r="r" b="b"/>
            <a:pathLst>
              <a:path w="189864" h="175894">
                <a:moveTo>
                  <a:pt x="0" y="2490"/>
                </a:moveTo>
                <a:lnTo>
                  <a:pt x="1985" y="133183"/>
                </a:lnTo>
                <a:lnTo>
                  <a:pt x="96302" y="175516"/>
                </a:lnTo>
                <a:lnTo>
                  <a:pt x="189284" y="130773"/>
                </a:lnTo>
                <a:lnTo>
                  <a:pt x="187978" y="44822"/>
                </a:lnTo>
                <a:lnTo>
                  <a:pt x="94316" y="44822"/>
                </a:lnTo>
                <a:lnTo>
                  <a:pt x="0" y="2490"/>
                </a:lnTo>
                <a:close/>
              </a:path>
              <a:path w="189864" h="175894">
                <a:moveTo>
                  <a:pt x="187298" y="0"/>
                </a:moveTo>
                <a:lnTo>
                  <a:pt x="94316" y="44822"/>
                </a:lnTo>
                <a:lnTo>
                  <a:pt x="187978" y="44822"/>
                </a:lnTo>
                <a:lnTo>
                  <a:pt x="1872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704896" y="3021784"/>
            <a:ext cx="189865" cy="175895"/>
          </a:xfrm>
          <a:custGeom>
            <a:avLst/>
            <a:gdLst/>
            <a:ahLst/>
            <a:cxnLst/>
            <a:rect l="l" t="t" r="r" b="b"/>
            <a:pathLst>
              <a:path w="189864" h="175894">
                <a:moveTo>
                  <a:pt x="189284" y="130773"/>
                </a:moveTo>
                <a:lnTo>
                  <a:pt x="187298" y="0"/>
                </a:lnTo>
                <a:lnTo>
                  <a:pt x="94316" y="44822"/>
                </a:lnTo>
                <a:lnTo>
                  <a:pt x="0" y="2490"/>
                </a:lnTo>
                <a:lnTo>
                  <a:pt x="1985" y="133183"/>
                </a:lnTo>
                <a:lnTo>
                  <a:pt x="96302" y="175516"/>
                </a:lnTo>
                <a:lnTo>
                  <a:pt x="189284" y="130773"/>
                </a:lnTo>
                <a:close/>
              </a:path>
            </a:pathLst>
          </a:custGeom>
          <a:ln w="83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798571" y="3197380"/>
            <a:ext cx="0" cy="520700"/>
          </a:xfrm>
          <a:custGeom>
            <a:avLst/>
            <a:gdLst/>
            <a:ahLst/>
            <a:cxnLst/>
            <a:rect l="l" t="t" r="r" b="b"/>
            <a:pathLst>
              <a:path h="520700">
                <a:moveTo>
                  <a:pt x="0" y="0"/>
                </a:moveTo>
                <a:lnTo>
                  <a:pt x="0" y="520523"/>
                </a:lnTo>
              </a:path>
            </a:pathLst>
          </a:custGeom>
          <a:ln w="65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43541" y="4585412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2192" y="0"/>
                </a:lnTo>
              </a:path>
            </a:pathLst>
          </a:custGeom>
          <a:ln w="6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955734" y="4122756"/>
            <a:ext cx="0" cy="462915"/>
          </a:xfrm>
          <a:custGeom>
            <a:avLst/>
            <a:gdLst/>
            <a:ahLst/>
            <a:cxnLst/>
            <a:rect l="l" t="t" r="r" b="b"/>
            <a:pathLst>
              <a:path h="462914">
                <a:moveTo>
                  <a:pt x="0" y="462655"/>
                </a:moveTo>
                <a:lnTo>
                  <a:pt x="0" y="0"/>
                </a:lnTo>
              </a:path>
            </a:pathLst>
          </a:custGeom>
          <a:ln w="65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832825" y="4585412"/>
            <a:ext cx="936625" cy="0"/>
          </a:xfrm>
          <a:custGeom>
            <a:avLst/>
            <a:gdLst/>
            <a:ahLst/>
            <a:cxnLst/>
            <a:rect l="l" t="t" r="r" b="b"/>
            <a:pathLst>
              <a:path w="936625">
                <a:moveTo>
                  <a:pt x="936577" y="0"/>
                </a:moveTo>
                <a:lnTo>
                  <a:pt x="0" y="0"/>
                </a:lnTo>
              </a:path>
            </a:pathLst>
          </a:custGeom>
          <a:ln w="6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832825" y="4180560"/>
            <a:ext cx="0" cy="405130"/>
          </a:xfrm>
          <a:custGeom>
            <a:avLst/>
            <a:gdLst/>
            <a:ahLst/>
            <a:cxnLst/>
            <a:rect l="l" t="t" r="r" b="b"/>
            <a:pathLst>
              <a:path h="405129">
                <a:moveTo>
                  <a:pt x="0" y="404851"/>
                </a:moveTo>
                <a:lnTo>
                  <a:pt x="0" y="0"/>
                </a:lnTo>
              </a:path>
            </a:pathLst>
          </a:custGeom>
          <a:ln w="65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332333" y="3949248"/>
            <a:ext cx="1436370" cy="0"/>
          </a:xfrm>
          <a:custGeom>
            <a:avLst/>
            <a:gdLst/>
            <a:ahLst/>
            <a:cxnLst/>
            <a:rect l="l" t="t" r="r" b="b"/>
            <a:pathLst>
              <a:path w="1436370">
                <a:moveTo>
                  <a:pt x="1436085" y="0"/>
                </a:moveTo>
                <a:lnTo>
                  <a:pt x="0" y="0"/>
                </a:lnTo>
              </a:path>
            </a:pathLst>
          </a:custGeom>
          <a:ln w="6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517680" y="4122756"/>
            <a:ext cx="0" cy="810260"/>
          </a:xfrm>
          <a:custGeom>
            <a:avLst/>
            <a:gdLst/>
            <a:ahLst/>
            <a:cxnLst/>
            <a:rect l="l" t="t" r="r" b="b"/>
            <a:pathLst>
              <a:path h="810260">
                <a:moveTo>
                  <a:pt x="0" y="0"/>
                </a:moveTo>
                <a:lnTo>
                  <a:pt x="0" y="809667"/>
                </a:lnTo>
              </a:path>
            </a:pathLst>
          </a:custGeom>
          <a:ln w="650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517680" y="4932424"/>
            <a:ext cx="2060575" cy="0"/>
          </a:xfrm>
          <a:custGeom>
            <a:avLst/>
            <a:gdLst/>
            <a:ahLst/>
            <a:cxnLst/>
            <a:rect l="l" t="t" r="r" b="b"/>
            <a:pathLst>
              <a:path w="2060575">
                <a:moveTo>
                  <a:pt x="0" y="0"/>
                </a:moveTo>
                <a:lnTo>
                  <a:pt x="2060470" y="0"/>
                </a:lnTo>
              </a:path>
            </a:pathLst>
          </a:custGeom>
          <a:ln w="602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83563" y="4932424"/>
            <a:ext cx="3309620" cy="0"/>
          </a:xfrm>
          <a:custGeom>
            <a:avLst/>
            <a:gdLst/>
            <a:ahLst/>
            <a:cxnLst/>
            <a:rect l="l" t="t" r="r" b="b"/>
            <a:pathLst>
              <a:path w="3309620">
                <a:moveTo>
                  <a:pt x="3309239" y="0"/>
                </a:moveTo>
                <a:lnTo>
                  <a:pt x="0" y="0"/>
                </a:lnTo>
              </a:path>
            </a:pathLst>
          </a:custGeom>
          <a:ln w="602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83563" y="3255217"/>
            <a:ext cx="0" cy="1677670"/>
          </a:xfrm>
          <a:custGeom>
            <a:avLst/>
            <a:gdLst/>
            <a:ahLst/>
            <a:cxnLst/>
            <a:rect l="l" t="t" r="r" b="b"/>
            <a:pathLst>
              <a:path h="1677670">
                <a:moveTo>
                  <a:pt x="0" y="1677207"/>
                </a:moveTo>
                <a:lnTo>
                  <a:pt x="0" y="0"/>
                </a:lnTo>
              </a:path>
            </a:pathLst>
          </a:custGeom>
          <a:ln w="650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768418" y="4758920"/>
            <a:ext cx="499745" cy="0"/>
          </a:xfrm>
          <a:custGeom>
            <a:avLst/>
            <a:gdLst/>
            <a:ahLst/>
            <a:cxnLst/>
            <a:rect l="l" t="t" r="r" b="b"/>
            <a:pathLst>
              <a:path w="499745">
                <a:moveTo>
                  <a:pt x="499507" y="0"/>
                </a:moveTo>
                <a:lnTo>
                  <a:pt x="0" y="0"/>
                </a:lnTo>
              </a:path>
            </a:pathLst>
          </a:custGeom>
          <a:ln w="602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2017009" y="4293100"/>
            <a:ext cx="693420" cy="23812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0480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240"/>
              </a:spcBef>
            </a:pPr>
            <a:r>
              <a:rPr sz="1100" b="1" spc="50" dirty="0">
                <a:latin typeface="Times New Roman"/>
                <a:cs typeface="Times New Roman"/>
              </a:rPr>
              <a:t>I</a:t>
            </a:r>
            <a:r>
              <a:rPr sz="550" b="1" spc="50" dirty="0">
                <a:latin typeface="Times New Roman"/>
                <a:cs typeface="Times New Roman"/>
              </a:rPr>
              <a:t>2</a:t>
            </a:r>
            <a:r>
              <a:rPr sz="1100" b="1" spc="50" dirty="0">
                <a:latin typeface="Times New Roman"/>
                <a:cs typeface="Times New Roman"/>
              </a:rPr>
              <a:t>=0 </a:t>
            </a:r>
            <a:r>
              <a:rPr sz="1100" b="1" strike="sngStrike" spc="40" dirty="0">
                <a:latin typeface="Times New Roman"/>
                <a:cs typeface="Times New Roman"/>
              </a:rPr>
              <a:t>:</a:t>
            </a:r>
            <a:r>
              <a:rPr sz="1100" b="1" strike="sngStrike" spc="-70" dirty="0">
                <a:latin typeface="Times New Roman"/>
                <a:cs typeface="Times New Roman"/>
              </a:rPr>
              <a:t> </a:t>
            </a:r>
            <a:r>
              <a:rPr sz="1100" b="1" strike="noStrike" spc="35" dirty="0">
                <a:latin typeface="Times New Roman"/>
                <a:cs typeface="Times New Roman"/>
              </a:rPr>
              <a:t>I</a:t>
            </a:r>
            <a:r>
              <a:rPr sz="700" b="1" strike="noStrike" spc="35" dirty="0">
                <a:latin typeface="Times New Roman"/>
                <a:cs typeface="Times New Roman"/>
              </a:rPr>
              <a:t>н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688539" y="4293100"/>
            <a:ext cx="256540" cy="2349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0480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240"/>
              </a:spcBef>
            </a:pPr>
            <a:r>
              <a:rPr sz="1100" b="1" spc="35" dirty="0">
                <a:latin typeface="Times New Roman"/>
                <a:cs typeface="Times New Roman"/>
              </a:rPr>
              <a:t>I</a:t>
            </a:r>
            <a:r>
              <a:rPr sz="750" b="1" spc="35" dirty="0">
                <a:latin typeface="Times New Roman"/>
                <a:cs typeface="Times New Roman"/>
              </a:rPr>
              <a:t>3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644526" y="3660068"/>
            <a:ext cx="687070" cy="233045"/>
          </a:xfrm>
          <a:custGeom>
            <a:avLst/>
            <a:gdLst/>
            <a:ahLst/>
            <a:cxnLst/>
            <a:rect l="l" t="t" r="r" b="b"/>
            <a:pathLst>
              <a:path w="687070" h="233045">
                <a:moveTo>
                  <a:pt x="0" y="232548"/>
                </a:moveTo>
                <a:lnTo>
                  <a:pt x="686823" y="232548"/>
                </a:lnTo>
                <a:lnTo>
                  <a:pt x="686823" y="0"/>
                </a:lnTo>
                <a:lnTo>
                  <a:pt x="0" y="0"/>
                </a:lnTo>
                <a:lnTo>
                  <a:pt x="0" y="2325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644526" y="3660068"/>
            <a:ext cx="687070" cy="233045"/>
          </a:xfrm>
          <a:custGeom>
            <a:avLst/>
            <a:gdLst/>
            <a:ahLst/>
            <a:cxnLst/>
            <a:rect l="l" t="t" r="r" b="b"/>
            <a:pathLst>
              <a:path w="687070" h="233045">
                <a:moveTo>
                  <a:pt x="0" y="232548"/>
                </a:moveTo>
                <a:lnTo>
                  <a:pt x="686823" y="232548"/>
                </a:lnTo>
                <a:lnTo>
                  <a:pt x="686823" y="0"/>
                </a:lnTo>
                <a:lnTo>
                  <a:pt x="0" y="0"/>
                </a:lnTo>
                <a:lnTo>
                  <a:pt x="0" y="232548"/>
                </a:lnTo>
                <a:close/>
              </a:path>
            </a:pathLst>
          </a:custGeom>
          <a:ln w="607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2697559" y="3687531"/>
            <a:ext cx="5695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35" dirty="0">
                <a:latin typeface="Times New Roman"/>
                <a:cs typeface="Times New Roman"/>
              </a:rPr>
              <a:t>I</a:t>
            </a:r>
            <a:r>
              <a:rPr sz="750" b="1" spc="35" dirty="0">
                <a:latin typeface="Times New Roman"/>
                <a:cs typeface="Times New Roman"/>
              </a:rPr>
              <a:t>1 = </a:t>
            </a:r>
            <a:r>
              <a:rPr sz="1100" b="1" spc="40" dirty="0">
                <a:latin typeface="Times New Roman"/>
                <a:cs typeface="Times New Roman"/>
              </a:rPr>
              <a:t>I</a:t>
            </a:r>
            <a:r>
              <a:rPr sz="750" b="1" spc="40" dirty="0">
                <a:latin typeface="Times New Roman"/>
                <a:cs typeface="Times New Roman"/>
              </a:rPr>
              <a:t>н </a:t>
            </a:r>
            <a:r>
              <a:rPr sz="750" b="1" spc="20" dirty="0">
                <a:latin typeface="Times New Roman"/>
                <a:cs typeface="Times New Roman"/>
              </a:rPr>
              <a:t>-</a:t>
            </a:r>
            <a:r>
              <a:rPr sz="750" b="1" spc="-15" dirty="0">
                <a:latin typeface="Times New Roman"/>
                <a:cs typeface="Times New Roman"/>
              </a:rPr>
              <a:t> </a:t>
            </a:r>
            <a:r>
              <a:rPr sz="1100" b="1" spc="35" dirty="0">
                <a:latin typeface="Times New Roman"/>
                <a:cs typeface="Times New Roman"/>
              </a:rPr>
              <a:t>I</a:t>
            </a:r>
            <a:r>
              <a:rPr sz="550" b="1" spc="35" dirty="0">
                <a:latin typeface="Times New Roman"/>
                <a:cs typeface="Times New Roman"/>
              </a:rPr>
              <a:t>2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458194" y="3313053"/>
            <a:ext cx="312420" cy="231775"/>
          </a:xfrm>
          <a:custGeom>
            <a:avLst/>
            <a:gdLst/>
            <a:ahLst/>
            <a:cxnLst/>
            <a:rect l="l" t="t" r="r" b="b"/>
            <a:pathLst>
              <a:path w="312419" h="231775">
                <a:moveTo>
                  <a:pt x="0" y="231343"/>
                </a:moveTo>
                <a:lnTo>
                  <a:pt x="312192" y="231343"/>
                </a:lnTo>
                <a:lnTo>
                  <a:pt x="312192" y="0"/>
                </a:lnTo>
                <a:lnTo>
                  <a:pt x="0" y="0"/>
                </a:lnTo>
                <a:lnTo>
                  <a:pt x="0" y="2313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458194" y="3313053"/>
            <a:ext cx="312420" cy="231775"/>
          </a:xfrm>
          <a:custGeom>
            <a:avLst/>
            <a:gdLst/>
            <a:ahLst/>
            <a:cxnLst/>
            <a:rect l="l" t="t" r="r" b="b"/>
            <a:pathLst>
              <a:path w="312419" h="231775">
                <a:moveTo>
                  <a:pt x="0" y="231343"/>
                </a:moveTo>
                <a:lnTo>
                  <a:pt x="312192" y="231343"/>
                </a:lnTo>
                <a:lnTo>
                  <a:pt x="312192" y="0"/>
                </a:lnTo>
                <a:lnTo>
                  <a:pt x="0" y="0"/>
                </a:lnTo>
                <a:lnTo>
                  <a:pt x="0" y="231343"/>
                </a:lnTo>
                <a:close/>
              </a:path>
            </a:pathLst>
          </a:custGeom>
          <a:ln w="619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511055" y="3340274"/>
            <a:ext cx="14605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45" dirty="0">
                <a:latin typeface="Times New Roman"/>
                <a:cs typeface="Times New Roman"/>
              </a:rPr>
              <a:t>I</a:t>
            </a:r>
            <a:r>
              <a:rPr sz="750" b="1" spc="35" dirty="0">
                <a:latin typeface="Times New Roman"/>
                <a:cs typeface="Times New Roman"/>
              </a:rPr>
              <a:t>н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681932" y="3313053"/>
            <a:ext cx="52069" cy="231775"/>
          </a:xfrm>
          <a:custGeom>
            <a:avLst/>
            <a:gdLst/>
            <a:ahLst/>
            <a:cxnLst/>
            <a:rect l="l" t="t" r="r" b="b"/>
            <a:pathLst>
              <a:path w="52069" h="231775">
                <a:moveTo>
                  <a:pt x="34688" y="40163"/>
                </a:moveTo>
                <a:lnTo>
                  <a:pt x="17344" y="40163"/>
                </a:lnTo>
                <a:lnTo>
                  <a:pt x="17344" y="231343"/>
                </a:lnTo>
                <a:lnTo>
                  <a:pt x="34688" y="231343"/>
                </a:lnTo>
                <a:lnTo>
                  <a:pt x="34688" y="40163"/>
                </a:lnTo>
                <a:close/>
              </a:path>
              <a:path w="52069" h="231775">
                <a:moveTo>
                  <a:pt x="26016" y="0"/>
                </a:moveTo>
                <a:lnTo>
                  <a:pt x="0" y="48196"/>
                </a:lnTo>
                <a:lnTo>
                  <a:pt x="17344" y="48196"/>
                </a:lnTo>
                <a:lnTo>
                  <a:pt x="17344" y="40163"/>
                </a:lnTo>
                <a:lnTo>
                  <a:pt x="47696" y="40163"/>
                </a:lnTo>
                <a:lnTo>
                  <a:pt x="26016" y="0"/>
                </a:lnTo>
                <a:close/>
              </a:path>
              <a:path w="52069" h="231775">
                <a:moveTo>
                  <a:pt x="47696" y="40163"/>
                </a:moveTo>
                <a:lnTo>
                  <a:pt x="34688" y="40163"/>
                </a:lnTo>
                <a:lnTo>
                  <a:pt x="34688" y="48196"/>
                </a:lnTo>
                <a:lnTo>
                  <a:pt x="52032" y="48196"/>
                </a:lnTo>
                <a:lnTo>
                  <a:pt x="47696" y="401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769403" y="3869724"/>
            <a:ext cx="312420" cy="48260"/>
          </a:xfrm>
          <a:custGeom>
            <a:avLst/>
            <a:gdLst/>
            <a:ahLst/>
            <a:cxnLst/>
            <a:rect l="l" t="t" r="r" b="b"/>
            <a:pathLst>
              <a:path w="312419" h="48260">
                <a:moveTo>
                  <a:pt x="52032" y="0"/>
                </a:moveTo>
                <a:lnTo>
                  <a:pt x="0" y="24098"/>
                </a:lnTo>
                <a:lnTo>
                  <a:pt x="52032" y="48196"/>
                </a:lnTo>
                <a:lnTo>
                  <a:pt x="52032" y="32131"/>
                </a:lnTo>
                <a:lnTo>
                  <a:pt x="43360" y="32131"/>
                </a:lnTo>
                <a:lnTo>
                  <a:pt x="43360" y="16065"/>
                </a:lnTo>
                <a:lnTo>
                  <a:pt x="52032" y="16065"/>
                </a:lnTo>
                <a:lnTo>
                  <a:pt x="52032" y="0"/>
                </a:lnTo>
                <a:close/>
              </a:path>
              <a:path w="312419" h="48260">
                <a:moveTo>
                  <a:pt x="52032" y="16065"/>
                </a:moveTo>
                <a:lnTo>
                  <a:pt x="43360" y="16065"/>
                </a:lnTo>
                <a:lnTo>
                  <a:pt x="43360" y="32131"/>
                </a:lnTo>
                <a:lnTo>
                  <a:pt x="52032" y="32131"/>
                </a:lnTo>
                <a:lnTo>
                  <a:pt x="52032" y="16065"/>
                </a:lnTo>
                <a:close/>
              </a:path>
              <a:path w="312419" h="48260">
                <a:moveTo>
                  <a:pt x="312192" y="16065"/>
                </a:moveTo>
                <a:lnTo>
                  <a:pt x="52032" y="16065"/>
                </a:lnTo>
                <a:lnTo>
                  <a:pt x="52032" y="32131"/>
                </a:lnTo>
                <a:lnTo>
                  <a:pt x="312192" y="32131"/>
                </a:lnTo>
                <a:lnTo>
                  <a:pt x="312192" y="160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145018" y="4503478"/>
            <a:ext cx="312420" cy="48260"/>
          </a:xfrm>
          <a:custGeom>
            <a:avLst/>
            <a:gdLst/>
            <a:ahLst/>
            <a:cxnLst/>
            <a:rect l="l" t="t" r="r" b="b"/>
            <a:pathLst>
              <a:path w="312419" h="48260">
                <a:moveTo>
                  <a:pt x="52032" y="0"/>
                </a:moveTo>
                <a:lnTo>
                  <a:pt x="0" y="24098"/>
                </a:lnTo>
                <a:lnTo>
                  <a:pt x="52032" y="48196"/>
                </a:lnTo>
                <a:lnTo>
                  <a:pt x="52032" y="32131"/>
                </a:lnTo>
                <a:lnTo>
                  <a:pt x="43360" y="32131"/>
                </a:lnTo>
                <a:lnTo>
                  <a:pt x="43360" y="16065"/>
                </a:lnTo>
                <a:lnTo>
                  <a:pt x="52032" y="16065"/>
                </a:lnTo>
                <a:lnTo>
                  <a:pt x="52032" y="0"/>
                </a:lnTo>
                <a:close/>
              </a:path>
              <a:path w="312419" h="48260">
                <a:moveTo>
                  <a:pt x="52032" y="16065"/>
                </a:moveTo>
                <a:lnTo>
                  <a:pt x="43360" y="16065"/>
                </a:lnTo>
                <a:lnTo>
                  <a:pt x="43360" y="32131"/>
                </a:lnTo>
                <a:lnTo>
                  <a:pt x="52032" y="32131"/>
                </a:lnTo>
                <a:lnTo>
                  <a:pt x="52032" y="16065"/>
                </a:lnTo>
                <a:close/>
              </a:path>
              <a:path w="312419" h="48260">
                <a:moveTo>
                  <a:pt x="312192" y="16065"/>
                </a:moveTo>
                <a:lnTo>
                  <a:pt x="52032" y="16065"/>
                </a:lnTo>
                <a:lnTo>
                  <a:pt x="52032" y="32131"/>
                </a:lnTo>
                <a:lnTo>
                  <a:pt x="312192" y="32131"/>
                </a:lnTo>
                <a:lnTo>
                  <a:pt x="312192" y="160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691671" y="4503478"/>
            <a:ext cx="250190" cy="48260"/>
          </a:xfrm>
          <a:custGeom>
            <a:avLst/>
            <a:gdLst/>
            <a:ahLst/>
            <a:cxnLst/>
            <a:rect l="l" t="t" r="r" b="b"/>
            <a:pathLst>
              <a:path w="250189" h="48260">
                <a:moveTo>
                  <a:pt x="52032" y="0"/>
                </a:moveTo>
                <a:lnTo>
                  <a:pt x="0" y="24098"/>
                </a:lnTo>
                <a:lnTo>
                  <a:pt x="52032" y="48196"/>
                </a:lnTo>
                <a:lnTo>
                  <a:pt x="52032" y="32131"/>
                </a:lnTo>
                <a:lnTo>
                  <a:pt x="43360" y="32131"/>
                </a:lnTo>
                <a:lnTo>
                  <a:pt x="43360" y="16065"/>
                </a:lnTo>
                <a:lnTo>
                  <a:pt x="52032" y="16065"/>
                </a:lnTo>
                <a:lnTo>
                  <a:pt x="52032" y="0"/>
                </a:lnTo>
                <a:close/>
              </a:path>
              <a:path w="250189" h="48260">
                <a:moveTo>
                  <a:pt x="52032" y="16065"/>
                </a:moveTo>
                <a:lnTo>
                  <a:pt x="43360" y="16065"/>
                </a:lnTo>
                <a:lnTo>
                  <a:pt x="43360" y="32131"/>
                </a:lnTo>
                <a:lnTo>
                  <a:pt x="52032" y="32131"/>
                </a:lnTo>
                <a:lnTo>
                  <a:pt x="52032" y="16065"/>
                </a:lnTo>
                <a:close/>
              </a:path>
              <a:path w="250189" h="48260">
                <a:moveTo>
                  <a:pt x="249753" y="16065"/>
                </a:moveTo>
                <a:lnTo>
                  <a:pt x="52032" y="16065"/>
                </a:lnTo>
                <a:lnTo>
                  <a:pt x="52032" y="32131"/>
                </a:lnTo>
                <a:lnTo>
                  <a:pt x="249753" y="32131"/>
                </a:lnTo>
                <a:lnTo>
                  <a:pt x="249753" y="160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832825" y="3566486"/>
            <a:ext cx="1939925" cy="48260"/>
          </a:xfrm>
          <a:custGeom>
            <a:avLst/>
            <a:gdLst/>
            <a:ahLst/>
            <a:cxnLst/>
            <a:rect l="l" t="t" r="r" b="b"/>
            <a:pathLst>
              <a:path w="1939925" h="48260">
                <a:moveTo>
                  <a:pt x="1938021" y="20081"/>
                </a:moveTo>
                <a:lnTo>
                  <a:pt x="1872460" y="20081"/>
                </a:lnTo>
                <a:lnTo>
                  <a:pt x="1870552" y="21849"/>
                </a:lnTo>
                <a:lnTo>
                  <a:pt x="1870552" y="26267"/>
                </a:lnTo>
                <a:lnTo>
                  <a:pt x="1872460" y="28114"/>
                </a:lnTo>
                <a:lnTo>
                  <a:pt x="1938021" y="28114"/>
                </a:lnTo>
                <a:lnTo>
                  <a:pt x="1939929" y="26267"/>
                </a:lnTo>
                <a:lnTo>
                  <a:pt x="1939929" y="21849"/>
                </a:lnTo>
                <a:lnTo>
                  <a:pt x="1938021" y="20081"/>
                </a:lnTo>
                <a:close/>
              </a:path>
              <a:path w="1939925" h="48260">
                <a:moveTo>
                  <a:pt x="1842629" y="20081"/>
                </a:moveTo>
                <a:lnTo>
                  <a:pt x="1777068" y="20081"/>
                </a:lnTo>
                <a:lnTo>
                  <a:pt x="1775160" y="21849"/>
                </a:lnTo>
                <a:lnTo>
                  <a:pt x="1775160" y="26267"/>
                </a:lnTo>
                <a:lnTo>
                  <a:pt x="1777068" y="28114"/>
                </a:lnTo>
                <a:lnTo>
                  <a:pt x="1842629" y="28114"/>
                </a:lnTo>
                <a:lnTo>
                  <a:pt x="1844536" y="26267"/>
                </a:lnTo>
                <a:lnTo>
                  <a:pt x="1844536" y="21849"/>
                </a:lnTo>
                <a:lnTo>
                  <a:pt x="1842629" y="20081"/>
                </a:lnTo>
                <a:close/>
              </a:path>
              <a:path w="1939925" h="48260">
                <a:moveTo>
                  <a:pt x="1747236" y="20081"/>
                </a:moveTo>
                <a:lnTo>
                  <a:pt x="1681676" y="20081"/>
                </a:lnTo>
                <a:lnTo>
                  <a:pt x="1679768" y="21849"/>
                </a:lnTo>
                <a:lnTo>
                  <a:pt x="1679768" y="26267"/>
                </a:lnTo>
                <a:lnTo>
                  <a:pt x="1681676" y="28114"/>
                </a:lnTo>
                <a:lnTo>
                  <a:pt x="1747236" y="28114"/>
                </a:lnTo>
                <a:lnTo>
                  <a:pt x="1749144" y="26267"/>
                </a:lnTo>
                <a:lnTo>
                  <a:pt x="1749144" y="21849"/>
                </a:lnTo>
                <a:lnTo>
                  <a:pt x="1747236" y="20081"/>
                </a:lnTo>
                <a:close/>
              </a:path>
              <a:path w="1939925" h="48260">
                <a:moveTo>
                  <a:pt x="1651844" y="20081"/>
                </a:moveTo>
                <a:lnTo>
                  <a:pt x="1586284" y="20081"/>
                </a:lnTo>
                <a:lnTo>
                  <a:pt x="1584376" y="21849"/>
                </a:lnTo>
                <a:lnTo>
                  <a:pt x="1584376" y="26267"/>
                </a:lnTo>
                <a:lnTo>
                  <a:pt x="1586284" y="28114"/>
                </a:lnTo>
                <a:lnTo>
                  <a:pt x="1651844" y="28114"/>
                </a:lnTo>
                <a:lnTo>
                  <a:pt x="1653752" y="26267"/>
                </a:lnTo>
                <a:lnTo>
                  <a:pt x="1653752" y="21849"/>
                </a:lnTo>
                <a:lnTo>
                  <a:pt x="1651844" y="20081"/>
                </a:lnTo>
                <a:close/>
              </a:path>
              <a:path w="1939925" h="48260">
                <a:moveTo>
                  <a:pt x="1556452" y="20081"/>
                </a:moveTo>
                <a:lnTo>
                  <a:pt x="1490892" y="20081"/>
                </a:lnTo>
                <a:lnTo>
                  <a:pt x="1488984" y="21849"/>
                </a:lnTo>
                <a:lnTo>
                  <a:pt x="1488984" y="26267"/>
                </a:lnTo>
                <a:lnTo>
                  <a:pt x="1490892" y="28114"/>
                </a:lnTo>
                <a:lnTo>
                  <a:pt x="1556452" y="28114"/>
                </a:lnTo>
                <a:lnTo>
                  <a:pt x="1558360" y="26267"/>
                </a:lnTo>
                <a:lnTo>
                  <a:pt x="1558360" y="21849"/>
                </a:lnTo>
                <a:lnTo>
                  <a:pt x="1556452" y="20081"/>
                </a:lnTo>
                <a:close/>
              </a:path>
              <a:path w="1939925" h="48260">
                <a:moveTo>
                  <a:pt x="1461060" y="20081"/>
                </a:moveTo>
                <a:lnTo>
                  <a:pt x="1395500" y="20081"/>
                </a:lnTo>
                <a:lnTo>
                  <a:pt x="1393592" y="21849"/>
                </a:lnTo>
                <a:lnTo>
                  <a:pt x="1393592" y="26267"/>
                </a:lnTo>
                <a:lnTo>
                  <a:pt x="1395500" y="28114"/>
                </a:lnTo>
                <a:lnTo>
                  <a:pt x="1461060" y="28114"/>
                </a:lnTo>
                <a:lnTo>
                  <a:pt x="1462968" y="26267"/>
                </a:lnTo>
                <a:lnTo>
                  <a:pt x="1462968" y="21849"/>
                </a:lnTo>
                <a:lnTo>
                  <a:pt x="1461060" y="20081"/>
                </a:lnTo>
                <a:close/>
              </a:path>
              <a:path w="1939925" h="48260">
                <a:moveTo>
                  <a:pt x="1365668" y="20081"/>
                </a:moveTo>
                <a:lnTo>
                  <a:pt x="1300108" y="20081"/>
                </a:lnTo>
                <a:lnTo>
                  <a:pt x="1298200" y="21849"/>
                </a:lnTo>
                <a:lnTo>
                  <a:pt x="1298200" y="26267"/>
                </a:lnTo>
                <a:lnTo>
                  <a:pt x="1300108" y="28114"/>
                </a:lnTo>
                <a:lnTo>
                  <a:pt x="1365668" y="28114"/>
                </a:lnTo>
                <a:lnTo>
                  <a:pt x="1367576" y="26267"/>
                </a:lnTo>
                <a:lnTo>
                  <a:pt x="1367576" y="21849"/>
                </a:lnTo>
                <a:lnTo>
                  <a:pt x="1365668" y="20081"/>
                </a:lnTo>
                <a:close/>
              </a:path>
              <a:path w="1939925" h="48260">
                <a:moveTo>
                  <a:pt x="1270276" y="20081"/>
                </a:moveTo>
                <a:lnTo>
                  <a:pt x="1204715" y="20081"/>
                </a:lnTo>
                <a:lnTo>
                  <a:pt x="1202808" y="21849"/>
                </a:lnTo>
                <a:lnTo>
                  <a:pt x="1202808" y="26267"/>
                </a:lnTo>
                <a:lnTo>
                  <a:pt x="1204715" y="28114"/>
                </a:lnTo>
                <a:lnTo>
                  <a:pt x="1270276" y="28114"/>
                </a:lnTo>
                <a:lnTo>
                  <a:pt x="1272184" y="26267"/>
                </a:lnTo>
                <a:lnTo>
                  <a:pt x="1272184" y="21849"/>
                </a:lnTo>
                <a:lnTo>
                  <a:pt x="1270276" y="20081"/>
                </a:lnTo>
                <a:close/>
              </a:path>
              <a:path w="1939925" h="48260">
                <a:moveTo>
                  <a:pt x="1174884" y="20081"/>
                </a:moveTo>
                <a:lnTo>
                  <a:pt x="1109323" y="20081"/>
                </a:lnTo>
                <a:lnTo>
                  <a:pt x="1107415" y="21849"/>
                </a:lnTo>
                <a:lnTo>
                  <a:pt x="1107415" y="26267"/>
                </a:lnTo>
                <a:lnTo>
                  <a:pt x="1109323" y="28114"/>
                </a:lnTo>
                <a:lnTo>
                  <a:pt x="1174884" y="28114"/>
                </a:lnTo>
                <a:lnTo>
                  <a:pt x="1176792" y="26267"/>
                </a:lnTo>
                <a:lnTo>
                  <a:pt x="1176792" y="21849"/>
                </a:lnTo>
                <a:lnTo>
                  <a:pt x="1174884" y="20081"/>
                </a:lnTo>
                <a:close/>
              </a:path>
              <a:path w="1939925" h="48260">
                <a:moveTo>
                  <a:pt x="1079492" y="20081"/>
                </a:moveTo>
                <a:lnTo>
                  <a:pt x="1013931" y="20081"/>
                </a:lnTo>
                <a:lnTo>
                  <a:pt x="1012023" y="21849"/>
                </a:lnTo>
                <a:lnTo>
                  <a:pt x="1012023" y="26267"/>
                </a:lnTo>
                <a:lnTo>
                  <a:pt x="1013931" y="28114"/>
                </a:lnTo>
                <a:lnTo>
                  <a:pt x="1079492" y="28114"/>
                </a:lnTo>
                <a:lnTo>
                  <a:pt x="1081399" y="26267"/>
                </a:lnTo>
                <a:lnTo>
                  <a:pt x="1081399" y="21849"/>
                </a:lnTo>
                <a:lnTo>
                  <a:pt x="1079492" y="20081"/>
                </a:lnTo>
                <a:close/>
              </a:path>
              <a:path w="1939925" h="48260">
                <a:moveTo>
                  <a:pt x="984099" y="20081"/>
                </a:moveTo>
                <a:lnTo>
                  <a:pt x="918539" y="20081"/>
                </a:lnTo>
                <a:lnTo>
                  <a:pt x="916631" y="21849"/>
                </a:lnTo>
                <a:lnTo>
                  <a:pt x="916631" y="26267"/>
                </a:lnTo>
                <a:lnTo>
                  <a:pt x="918539" y="28114"/>
                </a:lnTo>
                <a:lnTo>
                  <a:pt x="984099" y="28114"/>
                </a:lnTo>
                <a:lnTo>
                  <a:pt x="986007" y="26267"/>
                </a:lnTo>
                <a:lnTo>
                  <a:pt x="986007" y="21849"/>
                </a:lnTo>
                <a:lnTo>
                  <a:pt x="984099" y="20081"/>
                </a:lnTo>
                <a:close/>
              </a:path>
              <a:path w="1939925" h="48260">
                <a:moveTo>
                  <a:pt x="888707" y="20081"/>
                </a:moveTo>
                <a:lnTo>
                  <a:pt x="823147" y="20081"/>
                </a:lnTo>
                <a:lnTo>
                  <a:pt x="821239" y="21849"/>
                </a:lnTo>
                <a:lnTo>
                  <a:pt x="821239" y="26267"/>
                </a:lnTo>
                <a:lnTo>
                  <a:pt x="823147" y="28114"/>
                </a:lnTo>
                <a:lnTo>
                  <a:pt x="888707" y="28114"/>
                </a:lnTo>
                <a:lnTo>
                  <a:pt x="890615" y="26267"/>
                </a:lnTo>
                <a:lnTo>
                  <a:pt x="890615" y="21849"/>
                </a:lnTo>
                <a:lnTo>
                  <a:pt x="888707" y="20081"/>
                </a:lnTo>
                <a:close/>
              </a:path>
              <a:path w="1939925" h="48260">
                <a:moveTo>
                  <a:pt x="793315" y="20081"/>
                </a:moveTo>
                <a:lnTo>
                  <a:pt x="727755" y="20081"/>
                </a:lnTo>
                <a:lnTo>
                  <a:pt x="725847" y="21849"/>
                </a:lnTo>
                <a:lnTo>
                  <a:pt x="725847" y="26267"/>
                </a:lnTo>
                <a:lnTo>
                  <a:pt x="727755" y="28114"/>
                </a:lnTo>
                <a:lnTo>
                  <a:pt x="793315" y="28114"/>
                </a:lnTo>
                <a:lnTo>
                  <a:pt x="795223" y="26267"/>
                </a:lnTo>
                <a:lnTo>
                  <a:pt x="795223" y="21849"/>
                </a:lnTo>
                <a:lnTo>
                  <a:pt x="793315" y="20081"/>
                </a:lnTo>
                <a:close/>
              </a:path>
              <a:path w="1939925" h="48260">
                <a:moveTo>
                  <a:pt x="697923" y="20081"/>
                </a:moveTo>
                <a:lnTo>
                  <a:pt x="632363" y="20081"/>
                </a:lnTo>
                <a:lnTo>
                  <a:pt x="630455" y="21849"/>
                </a:lnTo>
                <a:lnTo>
                  <a:pt x="630455" y="26267"/>
                </a:lnTo>
                <a:lnTo>
                  <a:pt x="632363" y="28114"/>
                </a:lnTo>
                <a:lnTo>
                  <a:pt x="697923" y="28114"/>
                </a:lnTo>
                <a:lnTo>
                  <a:pt x="699831" y="26267"/>
                </a:lnTo>
                <a:lnTo>
                  <a:pt x="699831" y="21849"/>
                </a:lnTo>
                <a:lnTo>
                  <a:pt x="697923" y="20081"/>
                </a:lnTo>
                <a:close/>
              </a:path>
              <a:path w="1939925" h="48260">
                <a:moveTo>
                  <a:pt x="602531" y="20081"/>
                </a:moveTo>
                <a:lnTo>
                  <a:pt x="536970" y="20081"/>
                </a:lnTo>
                <a:lnTo>
                  <a:pt x="535063" y="21849"/>
                </a:lnTo>
                <a:lnTo>
                  <a:pt x="535063" y="26267"/>
                </a:lnTo>
                <a:lnTo>
                  <a:pt x="536970" y="28114"/>
                </a:lnTo>
                <a:lnTo>
                  <a:pt x="602531" y="28114"/>
                </a:lnTo>
                <a:lnTo>
                  <a:pt x="604439" y="26267"/>
                </a:lnTo>
                <a:lnTo>
                  <a:pt x="604439" y="21849"/>
                </a:lnTo>
                <a:lnTo>
                  <a:pt x="602531" y="20081"/>
                </a:lnTo>
                <a:close/>
              </a:path>
              <a:path w="1939925" h="48260">
                <a:moveTo>
                  <a:pt x="507139" y="20081"/>
                </a:moveTo>
                <a:lnTo>
                  <a:pt x="441578" y="20081"/>
                </a:lnTo>
                <a:lnTo>
                  <a:pt x="439671" y="21849"/>
                </a:lnTo>
                <a:lnTo>
                  <a:pt x="439671" y="26267"/>
                </a:lnTo>
                <a:lnTo>
                  <a:pt x="441578" y="28114"/>
                </a:lnTo>
                <a:lnTo>
                  <a:pt x="507139" y="28114"/>
                </a:lnTo>
                <a:lnTo>
                  <a:pt x="509047" y="26267"/>
                </a:lnTo>
                <a:lnTo>
                  <a:pt x="509047" y="21849"/>
                </a:lnTo>
                <a:lnTo>
                  <a:pt x="507139" y="20081"/>
                </a:lnTo>
                <a:close/>
              </a:path>
              <a:path w="1939925" h="48260">
                <a:moveTo>
                  <a:pt x="411747" y="20081"/>
                </a:moveTo>
                <a:lnTo>
                  <a:pt x="346186" y="20081"/>
                </a:lnTo>
                <a:lnTo>
                  <a:pt x="344278" y="21849"/>
                </a:lnTo>
                <a:lnTo>
                  <a:pt x="344278" y="26267"/>
                </a:lnTo>
                <a:lnTo>
                  <a:pt x="346186" y="28114"/>
                </a:lnTo>
                <a:lnTo>
                  <a:pt x="411747" y="28114"/>
                </a:lnTo>
                <a:lnTo>
                  <a:pt x="413654" y="26267"/>
                </a:lnTo>
                <a:lnTo>
                  <a:pt x="413654" y="21849"/>
                </a:lnTo>
                <a:lnTo>
                  <a:pt x="411747" y="20081"/>
                </a:lnTo>
                <a:close/>
              </a:path>
              <a:path w="1939925" h="48260">
                <a:moveTo>
                  <a:pt x="316354" y="20081"/>
                </a:moveTo>
                <a:lnTo>
                  <a:pt x="250794" y="20081"/>
                </a:lnTo>
                <a:lnTo>
                  <a:pt x="248886" y="21849"/>
                </a:lnTo>
                <a:lnTo>
                  <a:pt x="248886" y="26267"/>
                </a:lnTo>
                <a:lnTo>
                  <a:pt x="250794" y="28114"/>
                </a:lnTo>
                <a:lnTo>
                  <a:pt x="316354" y="28114"/>
                </a:lnTo>
                <a:lnTo>
                  <a:pt x="318262" y="26267"/>
                </a:lnTo>
                <a:lnTo>
                  <a:pt x="318262" y="21849"/>
                </a:lnTo>
                <a:lnTo>
                  <a:pt x="316354" y="20081"/>
                </a:lnTo>
                <a:close/>
              </a:path>
              <a:path w="1939925" h="48260">
                <a:moveTo>
                  <a:pt x="220962" y="20081"/>
                </a:moveTo>
                <a:lnTo>
                  <a:pt x="155402" y="20081"/>
                </a:lnTo>
                <a:lnTo>
                  <a:pt x="153494" y="21849"/>
                </a:lnTo>
                <a:lnTo>
                  <a:pt x="153494" y="26267"/>
                </a:lnTo>
                <a:lnTo>
                  <a:pt x="155402" y="28114"/>
                </a:lnTo>
                <a:lnTo>
                  <a:pt x="220962" y="28114"/>
                </a:lnTo>
                <a:lnTo>
                  <a:pt x="222870" y="26267"/>
                </a:lnTo>
                <a:lnTo>
                  <a:pt x="222870" y="21849"/>
                </a:lnTo>
                <a:lnTo>
                  <a:pt x="220962" y="20081"/>
                </a:lnTo>
                <a:close/>
              </a:path>
              <a:path w="1939925" h="48260">
                <a:moveTo>
                  <a:pt x="125570" y="20081"/>
                </a:moveTo>
                <a:lnTo>
                  <a:pt x="60045" y="20081"/>
                </a:lnTo>
                <a:lnTo>
                  <a:pt x="58102" y="21849"/>
                </a:lnTo>
                <a:lnTo>
                  <a:pt x="58102" y="26267"/>
                </a:lnTo>
                <a:lnTo>
                  <a:pt x="60045" y="28114"/>
                </a:lnTo>
                <a:lnTo>
                  <a:pt x="125570" y="28114"/>
                </a:lnTo>
                <a:lnTo>
                  <a:pt x="127478" y="26267"/>
                </a:lnTo>
                <a:lnTo>
                  <a:pt x="127478" y="21849"/>
                </a:lnTo>
                <a:lnTo>
                  <a:pt x="125570" y="20081"/>
                </a:lnTo>
                <a:close/>
              </a:path>
              <a:path w="1939925" h="48260">
                <a:moveTo>
                  <a:pt x="52032" y="0"/>
                </a:moveTo>
                <a:lnTo>
                  <a:pt x="0" y="24098"/>
                </a:lnTo>
                <a:lnTo>
                  <a:pt x="52032" y="48196"/>
                </a:lnTo>
                <a:lnTo>
                  <a:pt x="520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517680" y="3160028"/>
            <a:ext cx="0" cy="386080"/>
          </a:xfrm>
          <a:custGeom>
            <a:avLst/>
            <a:gdLst/>
            <a:ahLst/>
            <a:cxnLst/>
            <a:rect l="l" t="t" r="r" b="b"/>
            <a:pathLst>
              <a:path h="386079">
                <a:moveTo>
                  <a:pt x="0" y="385974"/>
                </a:moveTo>
                <a:lnTo>
                  <a:pt x="0" y="0"/>
                </a:lnTo>
              </a:path>
            </a:pathLst>
          </a:custGeom>
          <a:ln w="650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734398" y="3486560"/>
            <a:ext cx="125095" cy="116205"/>
          </a:xfrm>
          <a:custGeom>
            <a:avLst/>
            <a:gdLst/>
            <a:ahLst/>
            <a:cxnLst/>
            <a:rect l="l" t="t" r="r" b="b"/>
            <a:pathLst>
              <a:path w="125094" h="116204">
                <a:moveTo>
                  <a:pt x="62438" y="0"/>
                </a:moveTo>
                <a:lnTo>
                  <a:pt x="38132" y="4541"/>
                </a:lnTo>
                <a:lnTo>
                  <a:pt x="18286" y="16929"/>
                </a:lnTo>
                <a:lnTo>
                  <a:pt x="4906" y="35311"/>
                </a:lnTo>
                <a:lnTo>
                  <a:pt x="0" y="57835"/>
                </a:lnTo>
                <a:lnTo>
                  <a:pt x="4906" y="80326"/>
                </a:lnTo>
                <a:lnTo>
                  <a:pt x="18286" y="98712"/>
                </a:lnTo>
                <a:lnTo>
                  <a:pt x="38132" y="111119"/>
                </a:lnTo>
                <a:lnTo>
                  <a:pt x="62438" y="115671"/>
                </a:lnTo>
                <a:lnTo>
                  <a:pt x="86744" y="111119"/>
                </a:lnTo>
                <a:lnTo>
                  <a:pt x="106590" y="98712"/>
                </a:lnTo>
                <a:lnTo>
                  <a:pt x="119970" y="80326"/>
                </a:lnTo>
                <a:lnTo>
                  <a:pt x="124876" y="57835"/>
                </a:lnTo>
                <a:lnTo>
                  <a:pt x="119970" y="35311"/>
                </a:lnTo>
                <a:lnTo>
                  <a:pt x="106590" y="16929"/>
                </a:lnTo>
                <a:lnTo>
                  <a:pt x="86744" y="4541"/>
                </a:lnTo>
                <a:lnTo>
                  <a:pt x="624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734398" y="3486560"/>
            <a:ext cx="125095" cy="116205"/>
          </a:xfrm>
          <a:custGeom>
            <a:avLst/>
            <a:gdLst/>
            <a:ahLst/>
            <a:cxnLst/>
            <a:rect l="l" t="t" r="r" b="b"/>
            <a:pathLst>
              <a:path w="125094" h="116204">
                <a:moveTo>
                  <a:pt x="62438" y="0"/>
                </a:moveTo>
                <a:lnTo>
                  <a:pt x="38132" y="4541"/>
                </a:lnTo>
                <a:lnTo>
                  <a:pt x="18286" y="16929"/>
                </a:lnTo>
                <a:lnTo>
                  <a:pt x="4906" y="35311"/>
                </a:lnTo>
                <a:lnTo>
                  <a:pt x="0" y="57835"/>
                </a:lnTo>
                <a:lnTo>
                  <a:pt x="4906" y="80326"/>
                </a:lnTo>
                <a:lnTo>
                  <a:pt x="18286" y="98712"/>
                </a:lnTo>
                <a:lnTo>
                  <a:pt x="38132" y="111119"/>
                </a:lnTo>
                <a:lnTo>
                  <a:pt x="62438" y="115671"/>
                </a:lnTo>
                <a:lnTo>
                  <a:pt x="86744" y="111119"/>
                </a:lnTo>
                <a:lnTo>
                  <a:pt x="106590" y="98712"/>
                </a:lnTo>
                <a:lnTo>
                  <a:pt x="119970" y="80326"/>
                </a:lnTo>
                <a:lnTo>
                  <a:pt x="124876" y="57835"/>
                </a:lnTo>
                <a:lnTo>
                  <a:pt x="119970" y="35311"/>
                </a:lnTo>
                <a:lnTo>
                  <a:pt x="106590" y="16929"/>
                </a:lnTo>
                <a:lnTo>
                  <a:pt x="86744" y="4541"/>
                </a:lnTo>
                <a:lnTo>
                  <a:pt x="62438" y="0"/>
                </a:lnTo>
                <a:close/>
              </a:path>
            </a:pathLst>
          </a:custGeom>
          <a:ln w="62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300737" y="3551706"/>
            <a:ext cx="59055" cy="20320"/>
          </a:xfrm>
          <a:custGeom>
            <a:avLst/>
            <a:gdLst/>
            <a:ahLst/>
            <a:cxnLst/>
            <a:rect l="l" t="t" r="r" b="b"/>
            <a:pathLst>
              <a:path w="59054" h="20320">
                <a:moveTo>
                  <a:pt x="0" y="19840"/>
                </a:moveTo>
                <a:lnTo>
                  <a:pt x="58622" y="0"/>
                </a:lnTo>
              </a:path>
            </a:pathLst>
          </a:custGeom>
          <a:ln w="60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4829873" y="1616932"/>
            <a:ext cx="2747645" cy="862965"/>
          </a:xfrm>
          <a:prstGeom prst="rect">
            <a:avLst/>
          </a:prstGeom>
          <a:solidFill>
            <a:srgbClr val="FFFFFF"/>
          </a:solidFill>
          <a:ln w="607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2865">
              <a:lnSpc>
                <a:spcPts val="990"/>
              </a:lnSpc>
            </a:pPr>
            <a:r>
              <a:rPr sz="1000" b="1" i="1" u="sng" spc="-780" dirty="0">
                <a:latin typeface="Times New Roman"/>
                <a:cs typeface="Times New Roman"/>
              </a:rPr>
              <a:t>Н</a:t>
            </a:r>
            <a:r>
              <a:rPr sz="1000" b="1" i="1" u="sng" spc="40" dirty="0">
                <a:latin typeface="Times New Roman"/>
                <a:cs typeface="Times New Roman"/>
              </a:rPr>
              <a:t>а</a:t>
            </a:r>
            <a:r>
              <a:rPr sz="1000" b="1" i="1" u="sng" spc="-70" dirty="0">
                <a:latin typeface="Times New Roman"/>
                <a:cs typeface="Times New Roman"/>
              </a:rPr>
              <a:t> </a:t>
            </a:r>
            <a:r>
              <a:rPr sz="1000" b="1" i="1" u="sng" spc="45" dirty="0">
                <a:latin typeface="Times New Roman"/>
                <a:cs typeface="Times New Roman"/>
              </a:rPr>
              <a:t>схеме:</a:t>
            </a:r>
            <a:endParaRPr sz="1000">
              <a:latin typeface="Times New Roman"/>
              <a:cs typeface="Times New Roman"/>
            </a:endParaRPr>
          </a:p>
          <a:p>
            <a:pPr marL="62865" marR="1029969">
              <a:lnSpc>
                <a:spcPct val="75200"/>
              </a:lnSpc>
              <a:spcBef>
                <a:spcPts val="114"/>
              </a:spcBef>
            </a:pPr>
            <a:r>
              <a:rPr sz="850" spc="70" dirty="0">
                <a:latin typeface="Times New Roman"/>
                <a:cs typeface="Times New Roman"/>
              </a:rPr>
              <a:t>ГИ </a:t>
            </a:r>
            <a:r>
              <a:rPr sz="850" spc="35" dirty="0">
                <a:latin typeface="Times New Roman"/>
                <a:cs typeface="Times New Roman"/>
              </a:rPr>
              <a:t>- </a:t>
            </a:r>
            <a:r>
              <a:rPr sz="850" spc="55" dirty="0">
                <a:latin typeface="Times New Roman"/>
                <a:cs typeface="Times New Roman"/>
              </a:rPr>
              <a:t>генерирующие </a:t>
            </a:r>
            <a:r>
              <a:rPr sz="850" spc="50" dirty="0">
                <a:latin typeface="Times New Roman"/>
                <a:cs typeface="Times New Roman"/>
              </a:rPr>
              <a:t>источники  </a:t>
            </a:r>
            <a:r>
              <a:rPr sz="850" spc="65" dirty="0">
                <a:latin typeface="Times New Roman"/>
                <a:cs typeface="Times New Roman"/>
              </a:rPr>
              <a:t>ДГ </a:t>
            </a:r>
            <a:r>
              <a:rPr sz="850" spc="50" dirty="0">
                <a:latin typeface="Times New Roman"/>
                <a:cs typeface="Times New Roman"/>
              </a:rPr>
              <a:t>–</a:t>
            </a:r>
            <a:r>
              <a:rPr sz="850" spc="-65" dirty="0">
                <a:latin typeface="Times New Roman"/>
                <a:cs typeface="Times New Roman"/>
              </a:rPr>
              <a:t> </a:t>
            </a:r>
            <a:r>
              <a:rPr sz="850" spc="45" dirty="0">
                <a:latin typeface="Times New Roman"/>
                <a:cs typeface="Times New Roman"/>
              </a:rPr>
              <a:t>дизель-генератор</a:t>
            </a:r>
            <a:endParaRPr sz="850">
              <a:latin typeface="Times New Roman"/>
              <a:cs typeface="Times New Roman"/>
            </a:endParaRPr>
          </a:p>
          <a:p>
            <a:pPr marL="62865" marR="221615">
              <a:lnSpc>
                <a:spcPct val="74400"/>
              </a:lnSpc>
              <a:spcBef>
                <a:spcPts val="5"/>
              </a:spcBef>
            </a:pPr>
            <a:r>
              <a:rPr sz="850" spc="85" dirty="0">
                <a:latin typeface="Times New Roman"/>
                <a:cs typeface="Times New Roman"/>
              </a:rPr>
              <a:t>Ф </a:t>
            </a:r>
            <a:r>
              <a:rPr sz="850" spc="35" dirty="0">
                <a:latin typeface="Times New Roman"/>
                <a:cs typeface="Times New Roman"/>
              </a:rPr>
              <a:t>- </a:t>
            </a:r>
            <a:r>
              <a:rPr sz="850" spc="50" dirty="0">
                <a:latin typeface="Times New Roman"/>
                <a:cs typeface="Times New Roman"/>
              </a:rPr>
              <a:t>интенсивность возобновляемого</a:t>
            </a:r>
            <a:r>
              <a:rPr sz="850" spc="-120" dirty="0">
                <a:latin typeface="Times New Roman"/>
                <a:cs typeface="Times New Roman"/>
              </a:rPr>
              <a:t> </a:t>
            </a:r>
            <a:r>
              <a:rPr sz="850" spc="45" dirty="0">
                <a:latin typeface="Times New Roman"/>
                <a:cs typeface="Times New Roman"/>
              </a:rPr>
              <a:t>источника  </a:t>
            </a:r>
            <a:r>
              <a:rPr sz="850" spc="55" dirty="0">
                <a:latin typeface="Times New Roman"/>
                <a:cs typeface="Times New Roman"/>
              </a:rPr>
              <a:t>Фmin </a:t>
            </a:r>
            <a:r>
              <a:rPr sz="850" spc="35" dirty="0">
                <a:latin typeface="Times New Roman"/>
                <a:cs typeface="Times New Roman"/>
              </a:rPr>
              <a:t>- </a:t>
            </a:r>
            <a:r>
              <a:rPr sz="850" spc="50" dirty="0">
                <a:latin typeface="Times New Roman"/>
                <a:cs typeface="Times New Roman"/>
              </a:rPr>
              <a:t>минимальная </a:t>
            </a:r>
            <a:r>
              <a:rPr sz="850" spc="45" dirty="0">
                <a:latin typeface="Times New Roman"/>
                <a:cs typeface="Times New Roman"/>
              </a:rPr>
              <a:t>расчетная</a:t>
            </a:r>
            <a:r>
              <a:rPr sz="850" spc="-30" dirty="0">
                <a:latin typeface="Times New Roman"/>
                <a:cs typeface="Times New Roman"/>
              </a:rPr>
              <a:t> </a:t>
            </a:r>
            <a:r>
              <a:rPr sz="850" spc="85" dirty="0">
                <a:latin typeface="Times New Roman"/>
                <a:cs typeface="Times New Roman"/>
              </a:rPr>
              <a:t>Ф</a:t>
            </a:r>
            <a:endParaRPr sz="850">
              <a:latin typeface="Times New Roman"/>
              <a:cs typeface="Times New Roman"/>
            </a:endParaRPr>
          </a:p>
          <a:p>
            <a:pPr marL="62865">
              <a:lnSpc>
                <a:spcPts val="600"/>
              </a:lnSpc>
            </a:pPr>
            <a:r>
              <a:rPr sz="850" spc="70" dirty="0">
                <a:latin typeface="Times New Roman"/>
                <a:cs typeface="Times New Roman"/>
              </a:rPr>
              <a:t>ОС </a:t>
            </a:r>
            <a:r>
              <a:rPr sz="850" spc="35" dirty="0">
                <a:latin typeface="Times New Roman"/>
                <a:cs typeface="Times New Roman"/>
              </a:rPr>
              <a:t>- </a:t>
            </a:r>
            <a:r>
              <a:rPr sz="850" spc="50" dirty="0">
                <a:latin typeface="Times New Roman"/>
                <a:cs typeface="Times New Roman"/>
              </a:rPr>
              <a:t>обратная</a:t>
            </a:r>
            <a:r>
              <a:rPr sz="850" spc="-110" dirty="0">
                <a:latin typeface="Times New Roman"/>
                <a:cs typeface="Times New Roman"/>
              </a:rPr>
              <a:t> </a:t>
            </a:r>
            <a:r>
              <a:rPr sz="850" spc="45" dirty="0">
                <a:latin typeface="Times New Roman"/>
                <a:cs typeface="Times New Roman"/>
              </a:rPr>
              <a:t>связь</a:t>
            </a:r>
            <a:endParaRPr sz="850">
              <a:latin typeface="Times New Roman"/>
              <a:cs typeface="Times New Roman"/>
            </a:endParaRPr>
          </a:p>
          <a:p>
            <a:pPr marL="62865">
              <a:lnSpc>
                <a:spcPts val="1025"/>
              </a:lnSpc>
            </a:pPr>
            <a:r>
              <a:rPr sz="1100" spc="40" dirty="0">
                <a:latin typeface="Times New Roman"/>
                <a:cs typeface="Times New Roman"/>
              </a:rPr>
              <a:t>I</a:t>
            </a:r>
            <a:r>
              <a:rPr sz="750" spc="40" dirty="0">
                <a:latin typeface="Times New Roman"/>
                <a:cs typeface="Times New Roman"/>
              </a:rPr>
              <a:t>н  </a:t>
            </a:r>
            <a:r>
              <a:rPr sz="850" spc="35" dirty="0">
                <a:latin typeface="Times New Roman"/>
                <a:cs typeface="Times New Roman"/>
              </a:rPr>
              <a:t>- </a:t>
            </a:r>
            <a:r>
              <a:rPr sz="850" spc="50" dirty="0">
                <a:latin typeface="Times New Roman"/>
                <a:cs typeface="Times New Roman"/>
              </a:rPr>
              <a:t>ток</a:t>
            </a:r>
            <a:r>
              <a:rPr sz="850" spc="-110" dirty="0">
                <a:latin typeface="Times New Roman"/>
                <a:cs typeface="Times New Roman"/>
              </a:rPr>
              <a:t> </a:t>
            </a:r>
            <a:r>
              <a:rPr sz="850" spc="45" dirty="0">
                <a:latin typeface="Times New Roman"/>
                <a:cs typeface="Times New Roman"/>
              </a:rPr>
              <a:t>нагрузки</a:t>
            </a:r>
            <a:endParaRPr sz="850">
              <a:latin typeface="Times New Roman"/>
              <a:cs typeface="Times New Roman"/>
            </a:endParaRPr>
          </a:p>
          <a:p>
            <a:pPr marL="62865">
              <a:lnSpc>
                <a:spcPts val="890"/>
              </a:lnSpc>
            </a:pPr>
            <a:r>
              <a:rPr sz="850" spc="70" dirty="0">
                <a:latin typeface="Times New Roman"/>
                <a:cs typeface="Times New Roman"/>
              </a:rPr>
              <a:t>ВИЭ </a:t>
            </a:r>
            <a:r>
              <a:rPr sz="850" spc="50" dirty="0">
                <a:latin typeface="Times New Roman"/>
                <a:cs typeface="Times New Roman"/>
              </a:rPr>
              <a:t>– возобновляемый источник</a:t>
            </a:r>
            <a:r>
              <a:rPr sz="850" spc="-80" dirty="0">
                <a:latin typeface="Times New Roman"/>
                <a:cs typeface="Times New Roman"/>
              </a:rPr>
              <a:t> </a:t>
            </a:r>
            <a:r>
              <a:rPr sz="850" spc="45" dirty="0">
                <a:latin typeface="Times New Roman"/>
                <a:cs typeface="Times New Roman"/>
              </a:rPr>
              <a:t>энергии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4580119" y="4689433"/>
            <a:ext cx="1936114" cy="231775"/>
          </a:xfrm>
          <a:custGeom>
            <a:avLst/>
            <a:gdLst/>
            <a:ahLst/>
            <a:cxnLst/>
            <a:rect l="l" t="t" r="r" b="b"/>
            <a:pathLst>
              <a:path w="1936115" h="231775">
                <a:moveTo>
                  <a:pt x="0" y="231343"/>
                </a:moveTo>
                <a:lnTo>
                  <a:pt x="1935593" y="231343"/>
                </a:lnTo>
                <a:lnTo>
                  <a:pt x="1935593" y="0"/>
                </a:lnTo>
                <a:lnTo>
                  <a:pt x="0" y="0"/>
                </a:lnTo>
                <a:lnTo>
                  <a:pt x="0" y="2313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580119" y="4689433"/>
            <a:ext cx="1936114" cy="231775"/>
          </a:xfrm>
          <a:custGeom>
            <a:avLst/>
            <a:gdLst/>
            <a:ahLst/>
            <a:cxnLst/>
            <a:rect l="l" t="t" r="r" b="b"/>
            <a:pathLst>
              <a:path w="1936115" h="231775">
                <a:moveTo>
                  <a:pt x="0" y="231343"/>
                </a:moveTo>
                <a:lnTo>
                  <a:pt x="1935593" y="231343"/>
                </a:lnTo>
                <a:lnTo>
                  <a:pt x="1935593" y="0"/>
                </a:lnTo>
                <a:lnTo>
                  <a:pt x="0" y="0"/>
                </a:lnTo>
                <a:lnTo>
                  <a:pt x="0" y="231343"/>
                </a:lnTo>
                <a:close/>
              </a:path>
            </a:pathLst>
          </a:custGeom>
          <a:ln w="60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4711461" y="4714473"/>
            <a:ext cx="149098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60" dirty="0">
                <a:latin typeface="Times New Roman"/>
                <a:cs typeface="Times New Roman"/>
              </a:rPr>
              <a:t>управление </a:t>
            </a:r>
            <a:r>
              <a:rPr sz="1100" spc="75" dirty="0">
                <a:latin typeface="Times New Roman"/>
                <a:cs typeface="Times New Roman"/>
              </a:rPr>
              <a:t>ГИ </a:t>
            </a:r>
            <a:r>
              <a:rPr sz="1100" spc="65" dirty="0">
                <a:latin typeface="Times New Roman"/>
                <a:cs typeface="Times New Roman"/>
              </a:rPr>
              <a:t>по</a:t>
            </a:r>
            <a:r>
              <a:rPr sz="1100" spc="-90" dirty="0">
                <a:latin typeface="Times New Roman"/>
                <a:cs typeface="Times New Roman"/>
              </a:rPr>
              <a:t> </a:t>
            </a:r>
            <a:r>
              <a:rPr sz="1100" spc="85" dirty="0">
                <a:latin typeface="Times New Roman"/>
                <a:cs typeface="Times New Roman"/>
              </a:rPr>
              <a:t>ОС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3768418" y="2928684"/>
            <a:ext cx="1374140" cy="231775"/>
          </a:xfrm>
          <a:custGeom>
            <a:avLst/>
            <a:gdLst/>
            <a:ahLst/>
            <a:cxnLst/>
            <a:rect l="l" t="t" r="r" b="b"/>
            <a:pathLst>
              <a:path w="1374139" h="231775">
                <a:moveTo>
                  <a:pt x="0" y="231343"/>
                </a:moveTo>
                <a:lnTo>
                  <a:pt x="1373646" y="231343"/>
                </a:lnTo>
                <a:lnTo>
                  <a:pt x="1373646" y="0"/>
                </a:lnTo>
                <a:lnTo>
                  <a:pt x="0" y="0"/>
                </a:lnTo>
                <a:lnTo>
                  <a:pt x="0" y="2313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768418" y="2928684"/>
            <a:ext cx="1374140" cy="231775"/>
          </a:xfrm>
          <a:custGeom>
            <a:avLst/>
            <a:gdLst/>
            <a:ahLst/>
            <a:cxnLst/>
            <a:rect l="l" t="t" r="r" b="b"/>
            <a:pathLst>
              <a:path w="1374139" h="231775">
                <a:moveTo>
                  <a:pt x="0" y="231343"/>
                </a:moveTo>
                <a:lnTo>
                  <a:pt x="1373646" y="231343"/>
                </a:lnTo>
                <a:lnTo>
                  <a:pt x="1373646" y="0"/>
                </a:lnTo>
                <a:lnTo>
                  <a:pt x="0" y="0"/>
                </a:lnTo>
                <a:lnTo>
                  <a:pt x="0" y="231343"/>
                </a:lnTo>
                <a:close/>
              </a:path>
            </a:pathLst>
          </a:custGeom>
          <a:ln w="60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3443526" y="2956636"/>
            <a:ext cx="154432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0525" algn="l"/>
              </a:tabLst>
            </a:pPr>
            <a:r>
              <a:rPr sz="1000" u="heavy" spc="20" dirty="0">
                <a:latin typeface="Times New Roman"/>
                <a:cs typeface="Times New Roman"/>
              </a:rPr>
              <a:t>    </a:t>
            </a:r>
            <a:r>
              <a:rPr sz="1000" u="heavy" spc="-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b="1" spc="45" dirty="0">
                <a:latin typeface="Times New Roman"/>
                <a:cs typeface="Times New Roman"/>
              </a:rPr>
              <a:t>Вкл. </a:t>
            </a:r>
            <a:r>
              <a:rPr sz="1000" b="1" spc="50" dirty="0">
                <a:latin typeface="Times New Roman"/>
                <a:cs typeface="Times New Roman"/>
              </a:rPr>
              <a:t>при</a:t>
            </a:r>
            <a:r>
              <a:rPr sz="1000" b="1" spc="-95" dirty="0">
                <a:latin typeface="Times New Roman"/>
                <a:cs typeface="Times New Roman"/>
              </a:rPr>
              <a:t> </a:t>
            </a:r>
            <a:r>
              <a:rPr sz="1000" b="1" spc="60" dirty="0">
                <a:latin typeface="Times New Roman"/>
                <a:cs typeface="Times New Roman"/>
              </a:rPr>
              <a:t>Ф&lt;Фmin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3581103" y="3135930"/>
            <a:ext cx="941069" cy="48260"/>
          </a:xfrm>
          <a:custGeom>
            <a:avLst/>
            <a:gdLst/>
            <a:ahLst/>
            <a:cxnLst/>
            <a:rect l="l" t="t" r="r" b="b"/>
            <a:pathLst>
              <a:path w="941070" h="48260">
                <a:moveTo>
                  <a:pt x="939005" y="20081"/>
                </a:moveTo>
                <a:lnTo>
                  <a:pt x="873445" y="20081"/>
                </a:lnTo>
                <a:lnTo>
                  <a:pt x="871537" y="21849"/>
                </a:lnTo>
                <a:lnTo>
                  <a:pt x="871537" y="26267"/>
                </a:lnTo>
                <a:lnTo>
                  <a:pt x="873445" y="28114"/>
                </a:lnTo>
                <a:lnTo>
                  <a:pt x="939005" y="28114"/>
                </a:lnTo>
                <a:lnTo>
                  <a:pt x="940913" y="26267"/>
                </a:lnTo>
                <a:lnTo>
                  <a:pt x="940913" y="21849"/>
                </a:lnTo>
                <a:lnTo>
                  <a:pt x="939005" y="20081"/>
                </a:lnTo>
                <a:close/>
              </a:path>
              <a:path w="941070" h="48260">
                <a:moveTo>
                  <a:pt x="843613" y="20081"/>
                </a:moveTo>
                <a:lnTo>
                  <a:pt x="778052" y="20081"/>
                </a:lnTo>
                <a:lnTo>
                  <a:pt x="776145" y="21849"/>
                </a:lnTo>
                <a:lnTo>
                  <a:pt x="776145" y="26267"/>
                </a:lnTo>
                <a:lnTo>
                  <a:pt x="778052" y="28114"/>
                </a:lnTo>
                <a:lnTo>
                  <a:pt x="843613" y="28114"/>
                </a:lnTo>
                <a:lnTo>
                  <a:pt x="845521" y="26267"/>
                </a:lnTo>
                <a:lnTo>
                  <a:pt x="845521" y="21849"/>
                </a:lnTo>
                <a:lnTo>
                  <a:pt x="843613" y="20081"/>
                </a:lnTo>
                <a:close/>
              </a:path>
              <a:path w="941070" h="48260">
                <a:moveTo>
                  <a:pt x="748221" y="20081"/>
                </a:moveTo>
                <a:lnTo>
                  <a:pt x="682660" y="20081"/>
                </a:lnTo>
                <a:lnTo>
                  <a:pt x="680752" y="21849"/>
                </a:lnTo>
                <a:lnTo>
                  <a:pt x="680752" y="26267"/>
                </a:lnTo>
                <a:lnTo>
                  <a:pt x="682660" y="28114"/>
                </a:lnTo>
                <a:lnTo>
                  <a:pt x="748221" y="28114"/>
                </a:lnTo>
                <a:lnTo>
                  <a:pt x="750129" y="26267"/>
                </a:lnTo>
                <a:lnTo>
                  <a:pt x="750129" y="21849"/>
                </a:lnTo>
                <a:lnTo>
                  <a:pt x="748221" y="20081"/>
                </a:lnTo>
                <a:close/>
              </a:path>
              <a:path w="941070" h="48260">
                <a:moveTo>
                  <a:pt x="652829" y="20081"/>
                </a:moveTo>
                <a:lnTo>
                  <a:pt x="587268" y="20081"/>
                </a:lnTo>
                <a:lnTo>
                  <a:pt x="585360" y="21849"/>
                </a:lnTo>
                <a:lnTo>
                  <a:pt x="585360" y="26267"/>
                </a:lnTo>
                <a:lnTo>
                  <a:pt x="587268" y="28114"/>
                </a:lnTo>
                <a:lnTo>
                  <a:pt x="652829" y="28114"/>
                </a:lnTo>
                <a:lnTo>
                  <a:pt x="654736" y="26267"/>
                </a:lnTo>
                <a:lnTo>
                  <a:pt x="654736" y="21849"/>
                </a:lnTo>
                <a:lnTo>
                  <a:pt x="652829" y="20081"/>
                </a:lnTo>
                <a:close/>
              </a:path>
              <a:path w="941070" h="48260">
                <a:moveTo>
                  <a:pt x="557436" y="20081"/>
                </a:moveTo>
                <a:lnTo>
                  <a:pt x="491876" y="20081"/>
                </a:lnTo>
                <a:lnTo>
                  <a:pt x="489968" y="21849"/>
                </a:lnTo>
                <a:lnTo>
                  <a:pt x="489968" y="26267"/>
                </a:lnTo>
                <a:lnTo>
                  <a:pt x="491876" y="28114"/>
                </a:lnTo>
                <a:lnTo>
                  <a:pt x="557436" y="28114"/>
                </a:lnTo>
                <a:lnTo>
                  <a:pt x="559344" y="26267"/>
                </a:lnTo>
                <a:lnTo>
                  <a:pt x="559344" y="21849"/>
                </a:lnTo>
                <a:lnTo>
                  <a:pt x="557436" y="20081"/>
                </a:lnTo>
                <a:close/>
              </a:path>
              <a:path w="941070" h="48260">
                <a:moveTo>
                  <a:pt x="462044" y="20081"/>
                </a:moveTo>
                <a:lnTo>
                  <a:pt x="396484" y="20081"/>
                </a:lnTo>
                <a:lnTo>
                  <a:pt x="394576" y="21849"/>
                </a:lnTo>
                <a:lnTo>
                  <a:pt x="394576" y="26267"/>
                </a:lnTo>
                <a:lnTo>
                  <a:pt x="396484" y="28114"/>
                </a:lnTo>
                <a:lnTo>
                  <a:pt x="462044" y="28114"/>
                </a:lnTo>
                <a:lnTo>
                  <a:pt x="463952" y="26267"/>
                </a:lnTo>
                <a:lnTo>
                  <a:pt x="463952" y="21849"/>
                </a:lnTo>
                <a:lnTo>
                  <a:pt x="462044" y="20081"/>
                </a:lnTo>
                <a:close/>
              </a:path>
              <a:path w="941070" h="48260">
                <a:moveTo>
                  <a:pt x="366652" y="20081"/>
                </a:moveTo>
                <a:lnTo>
                  <a:pt x="301092" y="20081"/>
                </a:lnTo>
                <a:lnTo>
                  <a:pt x="299184" y="21849"/>
                </a:lnTo>
                <a:lnTo>
                  <a:pt x="299184" y="26267"/>
                </a:lnTo>
                <a:lnTo>
                  <a:pt x="301092" y="28114"/>
                </a:lnTo>
                <a:lnTo>
                  <a:pt x="366652" y="28114"/>
                </a:lnTo>
                <a:lnTo>
                  <a:pt x="368560" y="26267"/>
                </a:lnTo>
                <a:lnTo>
                  <a:pt x="368560" y="21849"/>
                </a:lnTo>
                <a:lnTo>
                  <a:pt x="366652" y="20081"/>
                </a:lnTo>
                <a:close/>
              </a:path>
              <a:path w="941070" h="48260">
                <a:moveTo>
                  <a:pt x="271260" y="20081"/>
                </a:moveTo>
                <a:lnTo>
                  <a:pt x="205700" y="20081"/>
                </a:lnTo>
                <a:lnTo>
                  <a:pt x="203792" y="21849"/>
                </a:lnTo>
                <a:lnTo>
                  <a:pt x="203792" y="26267"/>
                </a:lnTo>
                <a:lnTo>
                  <a:pt x="205700" y="28114"/>
                </a:lnTo>
                <a:lnTo>
                  <a:pt x="271260" y="28114"/>
                </a:lnTo>
                <a:lnTo>
                  <a:pt x="273168" y="26267"/>
                </a:lnTo>
                <a:lnTo>
                  <a:pt x="273168" y="21849"/>
                </a:lnTo>
                <a:lnTo>
                  <a:pt x="271260" y="20081"/>
                </a:lnTo>
                <a:close/>
              </a:path>
              <a:path w="941070" h="48260">
                <a:moveTo>
                  <a:pt x="175868" y="20081"/>
                </a:moveTo>
                <a:lnTo>
                  <a:pt x="110307" y="20081"/>
                </a:lnTo>
                <a:lnTo>
                  <a:pt x="108400" y="21849"/>
                </a:lnTo>
                <a:lnTo>
                  <a:pt x="108400" y="26267"/>
                </a:lnTo>
                <a:lnTo>
                  <a:pt x="110307" y="28114"/>
                </a:lnTo>
                <a:lnTo>
                  <a:pt x="175868" y="28114"/>
                </a:lnTo>
                <a:lnTo>
                  <a:pt x="177776" y="26267"/>
                </a:lnTo>
                <a:lnTo>
                  <a:pt x="177776" y="21849"/>
                </a:lnTo>
                <a:lnTo>
                  <a:pt x="175868" y="20081"/>
                </a:lnTo>
                <a:close/>
              </a:path>
              <a:path w="941070" h="48260">
                <a:moveTo>
                  <a:pt x="52032" y="0"/>
                </a:moveTo>
                <a:lnTo>
                  <a:pt x="0" y="24098"/>
                </a:lnTo>
                <a:lnTo>
                  <a:pt x="52032" y="48196"/>
                </a:lnTo>
                <a:lnTo>
                  <a:pt x="52032" y="28114"/>
                </a:lnTo>
                <a:lnTo>
                  <a:pt x="40931" y="28114"/>
                </a:lnTo>
                <a:lnTo>
                  <a:pt x="39024" y="26267"/>
                </a:lnTo>
                <a:lnTo>
                  <a:pt x="39024" y="21849"/>
                </a:lnTo>
                <a:lnTo>
                  <a:pt x="40931" y="20081"/>
                </a:lnTo>
                <a:lnTo>
                  <a:pt x="52032" y="20081"/>
                </a:lnTo>
                <a:lnTo>
                  <a:pt x="52032" y="0"/>
                </a:lnTo>
                <a:close/>
              </a:path>
              <a:path w="941070" h="48260">
                <a:moveTo>
                  <a:pt x="52032" y="20081"/>
                </a:moveTo>
                <a:lnTo>
                  <a:pt x="40931" y="20081"/>
                </a:lnTo>
                <a:lnTo>
                  <a:pt x="39024" y="21849"/>
                </a:lnTo>
                <a:lnTo>
                  <a:pt x="39024" y="26267"/>
                </a:lnTo>
                <a:lnTo>
                  <a:pt x="40931" y="28114"/>
                </a:lnTo>
                <a:lnTo>
                  <a:pt x="52032" y="28114"/>
                </a:lnTo>
                <a:lnTo>
                  <a:pt x="52032" y="20081"/>
                </a:lnTo>
                <a:close/>
              </a:path>
              <a:path w="941070" h="48260">
                <a:moveTo>
                  <a:pt x="80476" y="20081"/>
                </a:moveTo>
                <a:lnTo>
                  <a:pt x="52032" y="20081"/>
                </a:lnTo>
                <a:lnTo>
                  <a:pt x="52032" y="28114"/>
                </a:lnTo>
                <a:lnTo>
                  <a:pt x="80476" y="28114"/>
                </a:lnTo>
                <a:lnTo>
                  <a:pt x="82384" y="26267"/>
                </a:lnTo>
                <a:lnTo>
                  <a:pt x="82384" y="21849"/>
                </a:lnTo>
                <a:lnTo>
                  <a:pt x="80476" y="200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457210" y="2350324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315" y="0"/>
                </a:lnTo>
              </a:path>
            </a:pathLst>
          </a:custGeom>
          <a:ln w="6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268910" y="2350324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2192" y="0"/>
                </a:lnTo>
              </a:path>
            </a:pathLst>
          </a:custGeom>
          <a:ln w="6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581103" y="2350324"/>
            <a:ext cx="0" cy="347345"/>
          </a:xfrm>
          <a:custGeom>
            <a:avLst/>
            <a:gdLst/>
            <a:ahLst/>
            <a:cxnLst/>
            <a:rect l="l" t="t" r="r" b="b"/>
            <a:pathLst>
              <a:path h="347344">
                <a:moveTo>
                  <a:pt x="0" y="0"/>
                </a:moveTo>
                <a:lnTo>
                  <a:pt x="0" y="347015"/>
                </a:lnTo>
              </a:path>
            </a:pathLst>
          </a:custGeom>
          <a:ln w="65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892311" y="3985396"/>
            <a:ext cx="250190" cy="48260"/>
          </a:xfrm>
          <a:custGeom>
            <a:avLst/>
            <a:gdLst/>
            <a:ahLst/>
            <a:cxnLst/>
            <a:rect l="l" t="t" r="r" b="b"/>
            <a:pathLst>
              <a:path w="250189" h="48260">
                <a:moveTo>
                  <a:pt x="52032" y="0"/>
                </a:moveTo>
                <a:lnTo>
                  <a:pt x="0" y="24098"/>
                </a:lnTo>
                <a:lnTo>
                  <a:pt x="52032" y="48196"/>
                </a:lnTo>
                <a:lnTo>
                  <a:pt x="52032" y="32131"/>
                </a:lnTo>
                <a:lnTo>
                  <a:pt x="43360" y="32131"/>
                </a:lnTo>
                <a:lnTo>
                  <a:pt x="43360" y="16065"/>
                </a:lnTo>
                <a:lnTo>
                  <a:pt x="52032" y="16065"/>
                </a:lnTo>
                <a:lnTo>
                  <a:pt x="52032" y="0"/>
                </a:lnTo>
                <a:close/>
              </a:path>
              <a:path w="250189" h="48260">
                <a:moveTo>
                  <a:pt x="52032" y="16065"/>
                </a:moveTo>
                <a:lnTo>
                  <a:pt x="43360" y="16065"/>
                </a:lnTo>
                <a:lnTo>
                  <a:pt x="43360" y="32131"/>
                </a:lnTo>
                <a:lnTo>
                  <a:pt x="52032" y="32131"/>
                </a:lnTo>
                <a:lnTo>
                  <a:pt x="52032" y="16065"/>
                </a:lnTo>
                <a:close/>
              </a:path>
              <a:path w="250189" h="48260">
                <a:moveTo>
                  <a:pt x="249753" y="16065"/>
                </a:moveTo>
                <a:lnTo>
                  <a:pt x="52032" y="16065"/>
                </a:lnTo>
                <a:lnTo>
                  <a:pt x="52032" y="32131"/>
                </a:lnTo>
                <a:lnTo>
                  <a:pt x="249753" y="32131"/>
                </a:lnTo>
                <a:lnTo>
                  <a:pt x="249753" y="160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583071" y="2590103"/>
            <a:ext cx="374650" cy="116205"/>
          </a:xfrm>
          <a:custGeom>
            <a:avLst/>
            <a:gdLst/>
            <a:ahLst/>
            <a:cxnLst/>
            <a:rect l="l" t="t" r="r" b="b"/>
            <a:pathLst>
              <a:path w="374650" h="116205">
                <a:moveTo>
                  <a:pt x="0" y="0"/>
                </a:moveTo>
                <a:lnTo>
                  <a:pt x="15609" y="42473"/>
                </a:lnTo>
                <a:lnTo>
                  <a:pt x="31219" y="79524"/>
                </a:lnTo>
                <a:lnTo>
                  <a:pt x="46828" y="105731"/>
                </a:lnTo>
                <a:lnTo>
                  <a:pt x="62438" y="115671"/>
                </a:lnTo>
                <a:lnTo>
                  <a:pt x="78048" y="97598"/>
                </a:lnTo>
                <a:lnTo>
                  <a:pt x="93657" y="57835"/>
                </a:lnTo>
                <a:lnTo>
                  <a:pt x="109267" y="18073"/>
                </a:lnTo>
                <a:lnTo>
                  <a:pt x="124876" y="0"/>
                </a:lnTo>
                <a:lnTo>
                  <a:pt x="140486" y="18073"/>
                </a:lnTo>
                <a:lnTo>
                  <a:pt x="156096" y="57835"/>
                </a:lnTo>
                <a:lnTo>
                  <a:pt x="171705" y="97598"/>
                </a:lnTo>
                <a:lnTo>
                  <a:pt x="187315" y="115671"/>
                </a:lnTo>
                <a:lnTo>
                  <a:pt x="202925" y="97598"/>
                </a:lnTo>
                <a:lnTo>
                  <a:pt x="218534" y="57835"/>
                </a:lnTo>
                <a:lnTo>
                  <a:pt x="234144" y="18073"/>
                </a:lnTo>
                <a:lnTo>
                  <a:pt x="249753" y="0"/>
                </a:lnTo>
                <a:lnTo>
                  <a:pt x="265363" y="18073"/>
                </a:lnTo>
                <a:lnTo>
                  <a:pt x="280973" y="57835"/>
                </a:lnTo>
                <a:lnTo>
                  <a:pt x="296582" y="97598"/>
                </a:lnTo>
                <a:lnTo>
                  <a:pt x="312192" y="115671"/>
                </a:lnTo>
                <a:lnTo>
                  <a:pt x="329265" y="100309"/>
                </a:lnTo>
                <a:lnTo>
                  <a:pt x="347314" y="65065"/>
                </a:lnTo>
                <a:lnTo>
                  <a:pt x="363411" y="26206"/>
                </a:lnTo>
                <a:lnTo>
                  <a:pt x="374630" y="0"/>
                </a:lnTo>
              </a:path>
            </a:pathLst>
          </a:custGeom>
          <a:ln w="121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707948" y="2447923"/>
            <a:ext cx="125095" cy="116205"/>
          </a:xfrm>
          <a:custGeom>
            <a:avLst/>
            <a:gdLst/>
            <a:ahLst/>
            <a:cxnLst/>
            <a:rect l="l" t="t" r="r" b="b"/>
            <a:pathLst>
              <a:path w="125094" h="116205">
                <a:moveTo>
                  <a:pt x="0" y="115671"/>
                </a:moveTo>
                <a:lnTo>
                  <a:pt x="124876" y="115671"/>
                </a:lnTo>
                <a:lnTo>
                  <a:pt x="124876" y="0"/>
                </a:lnTo>
                <a:lnTo>
                  <a:pt x="0" y="0"/>
                </a:lnTo>
                <a:lnTo>
                  <a:pt x="0" y="1156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707948" y="2447923"/>
            <a:ext cx="125095" cy="116205"/>
          </a:xfrm>
          <a:custGeom>
            <a:avLst/>
            <a:gdLst/>
            <a:ahLst/>
            <a:cxnLst/>
            <a:rect l="l" t="t" r="r" b="b"/>
            <a:pathLst>
              <a:path w="125094" h="116205">
                <a:moveTo>
                  <a:pt x="0" y="115671"/>
                </a:moveTo>
                <a:lnTo>
                  <a:pt x="124876" y="115671"/>
                </a:lnTo>
                <a:lnTo>
                  <a:pt x="124876" y="0"/>
                </a:lnTo>
                <a:lnTo>
                  <a:pt x="0" y="0"/>
                </a:lnTo>
                <a:lnTo>
                  <a:pt x="0" y="115671"/>
                </a:lnTo>
                <a:close/>
              </a:path>
            </a:pathLst>
          </a:custGeom>
          <a:ln w="62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707948" y="2447923"/>
            <a:ext cx="0" cy="116205"/>
          </a:xfrm>
          <a:custGeom>
            <a:avLst/>
            <a:gdLst/>
            <a:ahLst/>
            <a:cxnLst/>
            <a:rect l="l" t="t" r="r" b="b"/>
            <a:pathLst>
              <a:path h="116205">
                <a:moveTo>
                  <a:pt x="0" y="0"/>
                </a:moveTo>
                <a:lnTo>
                  <a:pt x="0" y="115671"/>
                </a:lnTo>
              </a:path>
            </a:pathLst>
          </a:custGeom>
          <a:ln w="65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832825" y="2447923"/>
            <a:ext cx="0" cy="116205"/>
          </a:xfrm>
          <a:custGeom>
            <a:avLst/>
            <a:gdLst/>
            <a:ahLst/>
            <a:cxnLst/>
            <a:rect l="l" t="t" r="r" b="b"/>
            <a:pathLst>
              <a:path h="116205">
                <a:moveTo>
                  <a:pt x="0" y="0"/>
                </a:moveTo>
                <a:lnTo>
                  <a:pt x="0" y="115671"/>
                </a:lnTo>
              </a:path>
            </a:pathLst>
          </a:custGeom>
          <a:ln w="65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83563" y="3257626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4">
                <a:moveTo>
                  <a:pt x="0" y="0"/>
                </a:moveTo>
                <a:lnTo>
                  <a:pt x="710237" y="0"/>
                </a:lnTo>
              </a:path>
            </a:pathLst>
          </a:custGeom>
          <a:ln w="602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366787" y="4125166"/>
            <a:ext cx="52069" cy="811530"/>
          </a:xfrm>
          <a:custGeom>
            <a:avLst/>
            <a:gdLst/>
            <a:ahLst/>
            <a:cxnLst/>
            <a:rect l="l" t="t" r="r" b="b"/>
            <a:pathLst>
              <a:path w="52070" h="811529">
                <a:moveTo>
                  <a:pt x="28444" y="749421"/>
                </a:moveTo>
                <a:lnTo>
                  <a:pt x="23587" y="749421"/>
                </a:lnTo>
                <a:lnTo>
                  <a:pt x="21680" y="751220"/>
                </a:lnTo>
                <a:lnTo>
                  <a:pt x="21680" y="811069"/>
                </a:lnTo>
                <a:lnTo>
                  <a:pt x="30352" y="811069"/>
                </a:lnTo>
                <a:lnTo>
                  <a:pt x="30352" y="751220"/>
                </a:lnTo>
                <a:lnTo>
                  <a:pt x="28444" y="749421"/>
                </a:lnTo>
                <a:close/>
              </a:path>
              <a:path w="52070" h="811529">
                <a:moveTo>
                  <a:pt x="28444" y="661065"/>
                </a:moveTo>
                <a:lnTo>
                  <a:pt x="23587" y="661065"/>
                </a:lnTo>
                <a:lnTo>
                  <a:pt x="21680" y="662856"/>
                </a:lnTo>
                <a:lnTo>
                  <a:pt x="21680" y="723528"/>
                </a:lnTo>
                <a:lnTo>
                  <a:pt x="23587" y="725327"/>
                </a:lnTo>
                <a:lnTo>
                  <a:pt x="28444" y="725327"/>
                </a:lnTo>
                <a:lnTo>
                  <a:pt x="30352" y="723528"/>
                </a:lnTo>
                <a:lnTo>
                  <a:pt x="30352" y="662856"/>
                </a:lnTo>
                <a:lnTo>
                  <a:pt x="28444" y="661065"/>
                </a:lnTo>
                <a:close/>
              </a:path>
              <a:path w="52070" h="811529">
                <a:moveTo>
                  <a:pt x="28444" y="572696"/>
                </a:moveTo>
                <a:lnTo>
                  <a:pt x="23587" y="572696"/>
                </a:lnTo>
                <a:lnTo>
                  <a:pt x="21680" y="574496"/>
                </a:lnTo>
                <a:lnTo>
                  <a:pt x="21680" y="635167"/>
                </a:lnTo>
                <a:lnTo>
                  <a:pt x="23587" y="636958"/>
                </a:lnTo>
                <a:lnTo>
                  <a:pt x="28444" y="636958"/>
                </a:lnTo>
                <a:lnTo>
                  <a:pt x="30352" y="635167"/>
                </a:lnTo>
                <a:lnTo>
                  <a:pt x="30352" y="574496"/>
                </a:lnTo>
                <a:lnTo>
                  <a:pt x="28444" y="572696"/>
                </a:lnTo>
                <a:close/>
              </a:path>
              <a:path w="52070" h="811529">
                <a:moveTo>
                  <a:pt x="28444" y="484336"/>
                </a:moveTo>
                <a:lnTo>
                  <a:pt x="23587" y="484336"/>
                </a:lnTo>
                <a:lnTo>
                  <a:pt x="21680" y="486135"/>
                </a:lnTo>
                <a:lnTo>
                  <a:pt x="21680" y="546807"/>
                </a:lnTo>
                <a:lnTo>
                  <a:pt x="23587" y="548598"/>
                </a:lnTo>
                <a:lnTo>
                  <a:pt x="28444" y="548598"/>
                </a:lnTo>
                <a:lnTo>
                  <a:pt x="30352" y="546807"/>
                </a:lnTo>
                <a:lnTo>
                  <a:pt x="30352" y="486135"/>
                </a:lnTo>
                <a:lnTo>
                  <a:pt x="28444" y="484336"/>
                </a:lnTo>
                <a:close/>
              </a:path>
              <a:path w="52070" h="811529">
                <a:moveTo>
                  <a:pt x="28444" y="395975"/>
                </a:moveTo>
                <a:lnTo>
                  <a:pt x="23587" y="395975"/>
                </a:lnTo>
                <a:lnTo>
                  <a:pt x="21680" y="397775"/>
                </a:lnTo>
                <a:lnTo>
                  <a:pt x="21680" y="458446"/>
                </a:lnTo>
                <a:lnTo>
                  <a:pt x="23587" y="460237"/>
                </a:lnTo>
                <a:lnTo>
                  <a:pt x="28444" y="460237"/>
                </a:lnTo>
                <a:lnTo>
                  <a:pt x="30352" y="458446"/>
                </a:lnTo>
                <a:lnTo>
                  <a:pt x="30352" y="397775"/>
                </a:lnTo>
                <a:lnTo>
                  <a:pt x="28444" y="395975"/>
                </a:lnTo>
                <a:close/>
              </a:path>
              <a:path w="52070" h="811529">
                <a:moveTo>
                  <a:pt x="28444" y="307615"/>
                </a:moveTo>
                <a:lnTo>
                  <a:pt x="23587" y="307615"/>
                </a:lnTo>
                <a:lnTo>
                  <a:pt x="21680" y="309414"/>
                </a:lnTo>
                <a:lnTo>
                  <a:pt x="21680" y="370086"/>
                </a:lnTo>
                <a:lnTo>
                  <a:pt x="23587" y="371877"/>
                </a:lnTo>
                <a:lnTo>
                  <a:pt x="28444" y="371877"/>
                </a:lnTo>
                <a:lnTo>
                  <a:pt x="30352" y="370086"/>
                </a:lnTo>
                <a:lnTo>
                  <a:pt x="30352" y="309414"/>
                </a:lnTo>
                <a:lnTo>
                  <a:pt x="28444" y="307615"/>
                </a:lnTo>
                <a:close/>
              </a:path>
              <a:path w="52070" h="811529">
                <a:moveTo>
                  <a:pt x="28444" y="219254"/>
                </a:moveTo>
                <a:lnTo>
                  <a:pt x="23587" y="219254"/>
                </a:lnTo>
                <a:lnTo>
                  <a:pt x="21680" y="221053"/>
                </a:lnTo>
                <a:lnTo>
                  <a:pt x="21680" y="281725"/>
                </a:lnTo>
                <a:lnTo>
                  <a:pt x="23587" y="283516"/>
                </a:lnTo>
                <a:lnTo>
                  <a:pt x="28444" y="283516"/>
                </a:lnTo>
                <a:lnTo>
                  <a:pt x="30352" y="281725"/>
                </a:lnTo>
                <a:lnTo>
                  <a:pt x="30352" y="221053"/>
                </a:lnTo>
                <a:lnTo>
                  <a:pt x="28444" y="219254"/>
                </a:lnTo>
                <a:close/>
              </a:path>
              <a:path w="52070" h="811529">
                <a:moveTo>
                  <a:pt x="28444" y="130894"/>
                </a:moveTo>
                <a:lnTo>
                  <a:pt x="23587" y="130894"/>
                </a:lnTo>
                <a:lnTo>
                  <a:pt x="21680" y="132693"/>
                </a:lnTo>
                <a:lnTo>
                  <a:pt x="21680" y="193364"/>
                </a:lnTo>
                <a:lnTo>
                  <a:pt x="23587" y="195156"/>
                </a:lnTo>
                <a:lnTo>
                  <a:pt x="28444" y="195156"/>
                </a:lnTo>
                <a:lnTo>
                  <a:pt x="30352" y="193364"/>
                </a:lnTo>
                <a:lnTo>
                  <a:pt x="30352" y="132693"/>
                </a:lnTo>
                <a:lnTo>
                  <a:pt x="28444" y="130894"/>
                </a:lnTo>
                <a:close/>
              </a:path>
              <a:path w="52070" h="811529">
                <a:moveTo>
                  <a:pt x="28444" y="42533"/>
                </a:moveTo>
                <a:lnTo>
                  <a:pt x="23587" y="42533"/>
                </a:lnTo>
                <a:lnTo>
                  <a:pt x="21680" y="44332"/>
                </a:lnTo>
                <a:lnTo>
                  <a:pt x="21680" y="105004"/>
                </a:lnTo>
                <a:lnTo>
                  <a:pt x="23587" y="106795"/>
                </a:lnTo>
                <a:lnTo>
                  <a:pt x="28444" y="106795"/>
                </a:lnTo>
                <a:lnTo>
                  <a:pt x="30352" y="105004"/>
                </a:lnTo>
                <a:lnTo>
                  <a:pt x="30352" y="44332"/>
                </a:lnTo>
                <a:lnTo>
                  <a:pt x="28444" y="42533"/>
                </a:lnTo>
                <a:close/>
              </a:path>
              <a:path w="52070" h="811529">
                <a:moveTo>
                  <a:pt x="26016" y="0"/>
                </a:moveTo>
                <a:lnTo>
                  <a:pt x="0" y="48164"/>
                </a:lnTo>
                <a:lnTo>
                  <a:pt x="21680" y="48164"/>
                </a:lnTo>
                <a:lnTo>
                  <a:pt x="21680" y="44332"/>
                </a:lnTo>
                <a:lnTo>
                  <a:pt x="23587" y="42533"/>
                </a:lnTo>
                <a:lnTo>
                  <a:pt x="48990" y="42533"/>
                </a:lnTo>
                <a:lnTo>
                  <a:pt x="26016" y="0"/>
                </a:lnTo>
                <a:close/>
              </a:path>
              <a:path w="52070" h="811529">
                <a:moveTo>
                  <a:pt x="48990" y="42533"/>
                </a:moveTo>
                <a:lnTo>
                  <a:pt x="28444" y="42533"/>
                </a:lnTo>
                <a:lnTo>
                  <a:pt x="30352" y="44332"/>
                </a:lnTo>
                <a:lnTo>
                  <a:pt x="30352" y="48164"/>
                </a:lnTo>
                <a:lnTo>
                  <a:pt x="52032" y="48164"/>
                </a:lnTo>
                <a:lnTo>
                  <a:pt x="48990" y="42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768418" y="4587822"/>
            <a:ext cx="0" cy="173990"/>
          </a:xfrm>
          <a:custGeom>
            <a:avLst/>
            <a:gdLst/>
            <a:ahLst/>
            <a:cxnLst/>
            <a:rect l="l" t="t" r="r" b="b"/>
            <a:pathLst>
              <a:path h="173989">
                <a:moveTo>
                  <a:pt x="0" y="173507"/>
                </a:moveTo>
                <a:lnTo>
                  <a:pt x="0" y="0"/>
                </a:lnTo>
              </a:path>
            </a:pathLst>
          </a:custGeom>
          <a:ln w="650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240609" y="4125166"/>
            <a:ext cx="52069" cy="640715"/>
          </a:xfrm>
          <a:custGeom>
            <a:avLst/>
            <a:gdLst/>
            <a:ahLst/>
            <a:cxnLst/>
            <a:rect l="l" t="t" r="r" b="b"/>
            <a:pathLst>
              <a:path w="52070" h="640714">
                <a:moveTo>
                  <a:pt x="28444" y="575917"/>
                </a:moveTo>
                <a:lnTo>
                  <a:pt x="23587" y="575917"/>
                </a:lnTo>
                <a:lnTo>
                  <a:pt x="21680" y="577709"/>
                </a:lnTo>
                <a:lnTo>
                  <a:pt x="21680" y="638380"/>
                </a:lnTo>
                <a:lnTo>
                  <a:pt x="23587" y="640180"/>
                </a:lnTo>
                <a:lnTo>
                  <a:pt x="28444" y="640180"/>
                </a:lnTo>
                <a:lnTo>
                  <a:pt x="30352" y="638380"/>
                </a:lnTo>
                <a:lnTo>
                  <a:pt x="30352" y="577709"/>
                </a:lnTo>
                <a:lnTo>
                  <a:pt x="28444" y="575917"/>
                </a:lnTo>
                <a:close/>
              </a:path>
              <a:path w="52070" h="640714">
                <a:moveTo>
                  <a:pt x="28444" y="487549"/>
                </a:moveTo>
                <a:lnTo>
                  <a:pt x="23587" y="487549"/>
                </a:lnTo>
                <a:lnTo>
                  <a:pt x="21680" y="489348"/>
                </a:lnTo>
                <a:lnTo>
                  <a:pt x="21680" y="550020"/>
                </a:lnTo>
                <a:lnTo>
                  <a:pt x="23587" y="551811"/>
                </a:lnTo>
                <a:lnTo>
                  <a:pt x="28444" y="551811"/>
                </a:lnTo>
                <a:lnTo>
                  <a:pt x="30352" y="550020"/>
                </a:lnTo>
                <a:lnTo>
                  <a:pt x="30352" y="489348"/>
                </a:lnTo>
                <a:lnTo>
                  <a:pt x="28444" y="487549"/>
                </a:lnTo>
                <a:close/>
              </a:path>
              <a:path w="52070" h="640714">
                <a:moveTo>
                  <a:pt x="28444" y="399188"/>
                </a:moveTo>
                <a:lnTo>
                  <a:pt x="23587" y="399188"/>
                </a:lnTo>
                <a:lnTo>
                  <a:pt x="21680" y="400988"/>
                </a:lnTo>
                <a:lnTo>
                  <a:pt x="21680" y="461659"/>
                </a:lnTo>
                <a:lnTo>
                  <a:pt x="23587" y="463450"/>
                </a:lnTo>
                <a:lnTo>
                  <a:pt x="28444" y="463450"/>
                </a:lnTo>
                <a:lnTo>
                  <a:pt x="30352" y="461659"/>
                </a:lnTo>
                <a:lnTo>
                  <a:pt x="30352" y="400988"/>
                </a:lnTo>
                <a:lnTo>
                  <a:pt x="28444" y="399188"/>
                </a:lnTo>
                <a:close/>
              </a:path>
              <a:path w="52070" h="640714">
                <a:moveTo>
                  <a:pt x="28444" y="310828"/>
                </a:moveTo>
                <a:lnTo>
                  <a:pt x="23587" y="310828"/>
                </a:lnTo>
                <a:lnTo>
                  <a:pt x="21680" y="312627"/>
                </a:lnTo>
                <a:lnTo>
                  <a:pt x="21680" y="373299"/>
                </a:lnTo>
                <a:lnTo>
                  <a:pt x="23587" y="375090"/>
                </a:lnTo>
                <a:lnTo>
                  <a:pt x="28444" y="375090"/>
                </a:lnTo>
                <a:lnTo>
                  <a:pt x="30352" y="373299"/>
                </a:lnTo>
                <a:lnTo>
                  <a:pt x="30352" y="312627"/>
                </a:lnTo>
                <a:lnTo>
                  <a:pt x="28444" y="310828"/>
                </a:lnTo>
                <a:close/>
              </a:path>
              <a:path w="52070" h="640714">
                <a:moveTo>
                  <a:pt x="28444" y="222467"/>
                </a:moveTo>
                <a:lnTo>
                  <a:pt x="23587" y="222467"/>
                </a:lnTo>
                <a:lnTo>
                  <a:pt x="21680" y="224267"/>
                </a:lnTo>
                <a:lnTo>
                  <a:pt x="21680" y="284938"/>
                </a:lnTo>
                <a:lnTo>
                  <a:pt x="23587" y="286729"/>
                </a:lnTo>
                <a:lnTo>
                  <a:pt x="28444" y="286729"/>
                </a:lnTo>
                <a:lnTo>
                  <a:pt x="30352" y="284938"/>
                </a:lnTo>
                <a:lnTo>
                  <a:pt x="30352" y="224267"/>
                </a:lnTo>
                <a:lnTo>
                  <a:pt x="28444" y="222467"/>
                </a:lnTo>
                <a:close/>
              </a:path>
              <a:path w="52070" h="640714">
                <a:moveTo>
                  <a:pt x="28444" y="134107"/>
                </a:moveTo>
                <a:lnTo>
                  <a:pt x="23587" y="134107"/>
                </a:lnTo>
                <a:lnTo>
                  <a:pt x="21680" y="135906"/>
                </a:lnTo>
                <a:lnTo>
                  <a:pt x="21680" y="196578"/>
                </a:lnTo>
                <a:lnTo>
                  <a:pt x="23587" y="198369"/>
                </a:lnTo>
                <a:lnTo>
                  <a:pt x="28444" y="198369"/>
                </a:lnTo>
                <a:lnTo>
                  <a:pt x="30352" y="196578"/>
                </a:lnTo>
                <a:lnTo>
                  <a:pt x="30352" y="135906"/>
                </a:lnTo>
                <a:lnTo>
                  <a:pt x="28444" y="134107"/>
                </a:lnTo>
                <a:close/>
              </a:path>
              <a:path w="52070" h="640714">
                <a:moveTo>
                  <a:pt x="28444" y="45746"/>
                </a:moveTo>
                <a:lnTo>
                  <a:pt x="23587" y="45746"/>
                </a:lnTo>
                <a:lnTo>
                  <a:pt x="21680" y="47545"/>
                </a:lnTo>
                <a:lnTo>
                  <a:pt x="21680" y="108217"/>
                </a:lnTo>
                <a:lnTo>
                  <a:pt x="23587" y="110008"/>
                </a:lnTo>
                <a:lnTo>
                  <a:pt x="28444" y="110008"/>
                </a:lnTo>
                <a:lnTo>
                  <a:pt x="30352" y="108217"/>
                </a:lnTo>
                <a:lnTo>
                  <a:pt x="30352" y="47545"/>
                </a:lnTo>
                <a:lnTo>
                  <a:pt x="28444" y="45746"/>
                </a:lnTo>
                <a:close/>
              </a:path>
              <a:path w="52070" h="640714">
                <a:moveTo>
                  <a:pt x="26016" y="0"/>
                </a:moveTo>
                <a:lnTo>
                  <a:pt x="0" y="48164"/>
                </a:lnTo>
                <a:lnTo>
                  <a:pt x="21680" y="48164"/>
                </a:lnTo>
                <a:lnTo>
                  <a:pt x="21680" y="47545"/>
                </a:lnTo>
                <a:lnTo>
                  <a:pt x="23587" y="45746"/>
                </a:lnTo>
                <a:lnTo>
                  <a:pt x="50726" y="45746"/>
                </a:lnTo>
                <a:lnTo>
                  <a:pt x="26016" y="0"/>
                </a:lnTo>
                <a:close/>
              </a:path>
              <a:path w="52070" h="640714">
                <a:moveTo>
                  <a:pt x="50726" y="45746"/>
                </a:moveTo>
                <a:lnTo>
                  <a:pt x="28444" y="45746"/>
                </a:lnTo>
                <a:lnTo>
                  <a:pt x="30352" y="47545"/>
                </a:lnTo>
                <a:lnTo>
                  <a:pt x="30352" y="48164"/>
                </a:lnTo>
                <a:lnTo>
                  <a:pt x="52032" y="48164"/>
                </a:lnTo>
                <a:lnTo>
                  <a:pt x="50726" y="457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580119" y="4067330"/>
            <a:ext cx="2747645" cy="0"/>
          </a:xfrm>
          <a:custGeom>
            <a:avLst/>
            <a:gdLst/>
            <a:ahLst/>
            <a:cxnLst/>
            <a:rect l="l" t="t" r="r" b="b"/>
            <a:pathLst>
              <a:path w="2747645">
                <a:moveTo>
                  <a:pt x="0" y="0"/>
                </a:moveTo>
                <a:lnTo>
                  <a:pt x="2747293" y="0"/>
                </a:lnTo>
              </a:path>
            </a:pathLst>
          </a:custGeom>
          <a:ln w="6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203519" y="3720314"/>
            <a:ext cx="0" cy="347345"/>
          </a:xfrm>
          <a:custGeom>
            <a:avLst/>
            <a:gdLst/>
            <a:ahLst/>
            <a:cxnLst/>
            <a:rect l="l" t="t" r="r" b="b"/>
            <a:pathLst>
              <a:path h="347345">
                <a:moveTo>
                  <a:pt x="0" y="0"/>
                </a:moveTo>
                <a:lnTo>
                  <a:pt x="0" y="347015"/>
                </a:lnTo>
              </a:path>
            </a:pathLst>
          </a:custGeom>
          <a:ln w="65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828888" y="3720314"/>
            <a:ext cx="0" cy="347345"/>
          </a:xfrm>
          <a:custGeom>
            <a:avLst/>
            <a:gdLst/>
            <a:ahLst/>
            <a:cxnLst/>
            <a:rect l="l" t="t" r="r" b="b"/>
            <a:pathLst>
              <a:path h="347345">
                <a:moveTo>
                  <a:pt x="0" y="0"/>
                </a:moveTo>
                <a:lnTo>
                  <a:pt x="0" y="347015"/>
                </a:lnTo>
              </a:path>
            </a:pathLst>
          </a:custGeom>
          <a:ln w="65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766450" y="3835986"/>
            <a:ext cx="125095" cy="116205"/>
          </a:xfrm>
          <a:custGeom>
            <a:avLst/>
            <a:gdLst/>
            <a:ahLst/>
            <a:cxnLst/>
            <a:rect l="l" t="t" r="r" b="b"/>
            <a:pathLst>
              <a:path w="125095" h="116204">
                <a:moveTo>
                  <a:pt x="62438" y="0"/>
                </a:moveTo>
                <a:lnTo>
                  <a:pt x="38121" y="4541"/>
                </a:lnTo>
                <a:lnTo>
                  <a:pt x="18276" y="16929"/>
                </a:lnTo>
                <a:lnTo>
                  <a:pt x="4902" y="35311"/>
                </a:lnTo>
                <a:lnTo>
                  <a:pt x="0" y="57835"/>
                </a:lnTo>
                <a:lnTo>
                  <a:pt x="4902" y="80326"/>
                </a:lnTo>
                <a:lnTo>
                  <a:pt x="18276" y="98712"/>
                </a:lnTo>
                <a:lnTo>
                  <a:pt x="38121" y="111119"/>
                </a:lnTo>
                <a:lnTo>
                  <a:pt x="62438" y="115671"/>
                </a:lnTo>
                <a:lnTo>
                  <a:pt x="86755" y="111119"/>
                </a:lnTo>
                <a:lnTo>
                  <a:pt x="106600" y="98712"/>
                </a:lnTo>
                <a:lnTo>
                  <a:pt x="119974" y="80326"/>
                </a:lnTo>
                <a:lnTo>
                  <a:pt x="124876" y="57835"/>
                </a:lnTo>
                <a:lnTo>
                  <a:pt x="119974" y="35311"/>
                </a:lnTo>
                <a:lnTo>
                  <a:pt x="106600" y="16929"/>
                </a:lnTo>
                <a:lnTo>
                  <a:pt x="86755" y="4541"/>
                </a:lnTo>
                <a:lnTo>
                  <a:pt x="624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766450" y="3835986"/>
            <a:ext cx="125095" cy="116205"/>
          </a:xfrm>
          <a:custGeom>
            <a:avLst/>
            <a:gdLst/>
            <a:ahLst/>
            <a:cxnLst/>
            <a:rect l="l" t="t" r="r" b="b"/>
            <a:pathLst>
              <a:path w="125095" h="116204">
                <a:moveTo>
                  <a:pt x="62438" y="0"/>
                </a:moveTo>
                <a:lnTo>
                  <a:pt x="38121" y="4541"/>
                </a:lnTo>
                <a:lnTo>
                  <a:pt x="18276" y="16929"/>
                </a:lnTo>
                <a:lnTo>
                  <a:pt x="4902" y="35311"/>
                </a:lnTo>
                <a:lnTo>
                  <a:pt x="0" y="57835"/>
                </a:lnTo>
                <a:lnTo>
                  <a:pt x="4902" y="80326"/>
                </a:lnTo>
                <a:lnTo>
                  <a:pt x="18276" y="98712"/>
                </a:lnTo>
                <a:lnTo>
                  <a:pt x="38121" y="111119"/>
                </a:lnTo>
                <a:lnTo>
                  <a:pt x="62438" y="115671"/>
                </a:lnTo>
                <a:lnTo>
                  <a:pt x="86755" y="111119"/>
                </a:lnTo>
                <a:lnTo>
                  <a:pt x="106600" y="98712"/>
                </a:lnTo>
                <a:lnTo>
                  <a:pt x="119974" y="80326"/>
                </a:lnTo>
                <a:lnTo>
                  <a:pt x="124876" y="57835"/>
                </a:lnTo>
                <a:lnTo>
                  <a:pt x="119974" y="35311"/>
                </a:lnTo>
                <a:lnTo>
                  <a:pt x="106600" y="16929"/>
                </a:lnTo>
                <a:lnTo>
                  <a:pt x="86755" y="4541"/>
                </a:lnTo>
                <a:lnTo>
                  <a:pt x="62438" y="0"/>
                </a:lnTo>
                <a:close/>
              </a:path>
            </a:pathLst>
          </a:custGeom>
          <a:ln w="62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141081" y="3835986"/>
            <a:ext cx="125095" cy="116205"/>
          </a:xfrm>
          <a:custGeom>
            <a:avLst/>
            <a:gdLst/>
            <a:ahLst/>
            <a:cxnLst/>
            <a:rect l="l" t="t" r="r" b="b"/>
            <a:pathLst>
              <a:path w="125095" h="116204">
                <a:moveTo>
                  <a:pt x="62438" y="0"/>
                </a:moveTo>
                <a:lnTo>
                  <a:pt x="38121" y="4541"/>
                </a:lnTo>
                <a:lnTo>
                  <a:pt x="18276" y="16929"/>
                </a:lnTo>
                <a:lnTo>
                  <a:pt x="4902" y="35311"/>
                </a:lnTo>
                <a:lnTo>
                  <a:pt x="0" y="57835"/>
                </a:lnTo>
                <a:lnTo>
                  <a:pt x="4902" y="80326"/>
                </a:lnTo>
                <a:lnTo>
                  <a:pt x="18276" y="98712"/>
                </a:lnTo>
                <a:lnTo>
                  <a:pt x="38121" y="111119"/>
                </a:lnTo>
                <a:lnTo>
                  <a:pt x="62438" y="115671"/>
                </a:lnTo>
                <a:lnTo>
                  <a:pt x="86755" y="111119"/>
                </a:lnTo>
                <a:lnTo>
                  <a:pt x="106600" y="98712"/>
                </a:lnTo>
                <a:lnTo>
                  <a:pt x="119974" y="80326"/>
                </a:lnTo>
                <a:lnTo>
                  <a:pt x="124876" y="57835"/>
                </a:lnTo>
                <a:lnTo>
                  <a:pt x="119974" y="35311"/>
                </a:lnTo>
                <a:lnTo>
                  <a:pt x="106600" y="16929"/>
                </a:lnTo>
                <a:lnTo>
                  <a:pt x="86755" y="4541"/>
                </a:lnTo>
                <a:lnTo>
                  <a:pt x="624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141081" y="3835986"/>
            <a:ext cx="125095" cy="116205"/>
          </a:xfrm>
          <a:custGeom>
            <a:avLst/>
            <a:gdLst/>
            <a:ahLst/>
            <a:cxnLst/>
            <a:rect l="l" t="t" r="r" b="b"/>
            <a:pathLst>
              <a:path w="125095" h="116204">
                <a:moveTo>
                  <a:pt x="62438" y="0"/>
                </a:moveTo>
                <a:lnTo>
                  <a:pt x="38121" y="4541"/>
                </a:lnTo>
                <a:lnTo>
                  <a:pt x="18276" y="16929"/>
                </a:lnTo>
                <a:lnTo>
                  <a:pt x="4902" y="35311"/>
                </a:lnTo>
                <a:lnTo>
                  <a:pt x="0" y="57835"/>
                </a:lnTo>
                <a:lnTo>
                  <a:pt x="4902" y="80326"/>
                </a:lnTo>
                <a:lnTo>
                  <a:pt x="18276" y="98712"/>
                </a:lnTo>
                <a:lnTo>
                  <a:pt x="38121" y="111119"/>
                </a:lnTo>
                <a:lnTo>
                  <a:pt x="62438" y="115671"/>
                </a:lnTo>
                <a:lnTo>
                  <a:pt x="86755" y="111119"/>
                </a:lnTo>
                <a:lnTo>
                  <a:pt x="106600" y="98712"/>
                </a:lnTo>
                <a:lnTo>
                  <a:pt x="119974" y="80326"/>
                </a:lnTo>
                <a:lnTo>
                  <a:pt x="124876" y="57835"/>
                </a:lnTo>
                <a:lnTo>
                  <a:pt x="119974" y="35311"/>
                </a:lnTo>
                <a:lnTo>
                  <a:pt x="106600" y="16929"/>
                </a:lnTo>
                <a:lnTo>
                  <a:pt x="86755" y="4541"/>
                </a:lnTo>
                <a:lnTo>
                  <a:pt x="62438" y="0"/>
                </a:lnTo>
                <a:close/>
              </a:path>
            </a:pathLst>
          </a:custGeom>
          <a:ln w="62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456226" y="3084118"/>
            <a:ext cx="125095" cy="116205"/>
          </a:xfrm>
          <a:custGeom>
            <a:avLst/>
            <a:gdLst/>
            <a:ahLst/>
            <a:cxnLst/>
            <a:rect l="l" t="t" r="r" b="b"/>
            <a:pathLst>
              <a:path w="125095" h="116205">
                <a:moveTo>
                  <a:pt x="62438" y="0"/>
                </a:moveTo>
                <a:lnTo>
                  <a:pt x="38121" y="4541"/>
                </a:lnTo>
                <a:lnTo>
                  <a:pt x="18276" y="16929"/>
                </a:lnTo>
                <a:lnTo>
                  <a:pt x="4902" y="35311"/>
                </a:lnTo>
                <a:lnTo>
                  <a:pt x="0" y="57835"/>
                </a:lnTo>
                <a:lnTo>
                  <a:pt x="4902" y="80326"/>
                </a:lnTo>
                <a:lnTo>
                  <a:pt x="18276" y="98712"/>
                </a:lnTo>
                <a:lnTo>
                  <a:pt x="38121" y="111119"/>
                </a:lnTo>
                <a:lnTo>
                  <a:pt x="62438" y="115671"/>
                </a:lnTo>
                <a:lnTo>
                  <a:pt x="86755" y="111119"/>
                </a:lnTo>
                <a:lnTo>
                  <a:pt x="106600" y="98712"/>
                </a:lnTo>
                <a:lnTo>
                  <a:pt x="119974" y="80326"/>
                </a:lnTo>
                <a:lnTo>
                  <a:pt x="124876" y="57835"/>
                </a:lnTo>
                <a:lnTo>
                  <a:pt x="119974" y="35311"/>
                </a:lnTo>
                <a:lnTo>
                  <a:pt x="106600" y="16929"/>
                </a:lnTo>
                <a:lnTo>
                  <a:pt x="86755" y="4541"/>
                </a:lnTo>
                <a:lnTo>
                  <a:pt x="624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456226" y="3084118"/>
            <a:ext cx="125095" cy="116205"/>
          </a:xfrm>
          <a:custGeom>
            <a:avLst/>
            <a:gdLst/>
            <a:ahLst/>
            <a:cxnLst/>
            <a:rect l="l" t="t" r="r" b="b"/>
            <a:pathLst>
              <a:path w="125095" h="116205">
                <a:moveTo>
                  <a:pt x="62438" y="0"/>
                </a:moveTo>
                <a:lnTo>
                  <a:pt x="38121" y="4541"/>
                </a:lnTo>
                <a:lnTo>
                  <a:pt x="18276" y="16929"/>
                </a:lnTo>
                <a:lnTo>
                  <a:pt x="4902" y="35311"/>
                </a:lnTo>
                <a:lnTo>
                  <a:pt x="0" y="57835"/>
                </a:lnTo>
                <a:lnTo>
                  <a:pt x="4902" y="80326"/>
                </a:lnTo>
                <a:lnTo>
                  <a:pt x="18276" y="98712"/>
                </a:lnTo>
                <a:lnTo>
                  <a:pt x="38121" y="111119"/>
                </a:lnTo>
                <a:lnTo>
                  <a:pt x="62438" y="115671"/>
                </a:lnTo>
                <a:lnTo>
                  <a:pt x="86755" y="111119"/>
                </a:lnTo>
                <a:lnTo>
                  <a:pt x="106600" y="98712"/>
                </a:lnTo>
                <a:lnTo>
                  <a:pt x="119974" y="80326"/>
                </a:lnTo>
                <a:lnTo>
                  <a:pt x="124876" y="57835"/>
                </a:lnTo>
                <a:lnTo>
                  <a:pt x="119974" y="35311"/>
                </a:lnTo>
                <a:lnTo>
                  <a:pt x="106600" y="16929"/>
                </a:lnTo>
                <a:lnTo>
                  <a:pt x="86755" y="4541"/>
                </a:lnTo>
                <a:lnTo>
                  <a:pt x="62438" y="0"/>
                </a:lnTo>
                <a:close/>
              </a:path>
            </a:pathLst>
          </a:custGeom>
          <a:ln w="62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141081" y="3893822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>
                <a:moveTo>
                  <a:pt x="124876" y="0"/>
                </a:moveTo>
                <a:lnTo>
                  <a:pt x="0" y="0"/>
                </a:lnTo>
              </a:path>
            </a:pathLst>
          </a:custGeom>
          <a:ln w="240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828888" y="3842814"/>
            <a:ext cx="0" cy="107314"/>
          </a:xfrm>
          <a:custGeom>
            <a:avLst/>
            <a:gdLst/>
            <a:ahLst/>
            <a:cxnLst/>
            <a:rect l="l" t="t" r="r" b="b"/>
            <a:pathLst>
              <a:path h="107314">
                <a:moveTo>
                  <a:pt x="0" y="0"/>
                </a:moveTo>
                <a:lnTo>
                  <a:pt x="0" y="106835"/>
                </a:lnTo>
              </a:path>
            </a:pathLst>
          </a:custGeom>
          <a:ln w="260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798571" y="3488970"/>
            <a:ext cx="0" cy="107314"/>
          </a:xfrm>
          <a:custGeom>
            <a:avLst/>
            <a:gdLst/>
            <a:ahLst/>
            <a:cxnLst/>
            <a:rect l="l" t="t" r="r" b="b"/>
            <a:pathLst>
              <a:path h="107314">
                <a:moveTo>
                  <a:pt x="0" y="0"/>
                </a:moveTo>
                <a:lnTo>
                  <a:pt x="0" y="106835"/>
                </a:lnTo>
              </a:path>
            </a:pathLst>
          </a:custGeom>
          <a:ln w="260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5828888" y="2852774"/>
            <a:ext cx="1561465" cy="462915"/>
          </a:xfrm>
          <a:prstGeom prst="rect">
            <a:avLst/>
          </a:prstGeom>
          <a:solidFill>
            <a:srgbClr val="FFFFFF"/>
          </a:solidFill>
          <a:ln w="6069">
            <a:solidFill>
              <a:srgbClr val="000000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69215" marR="62230" algn="ctr">
              <a:lnSpc>
                <a:spcPct val="100000"/>
              </a:lnSpc>
              <a:spcBef>
                <a:spcPts val="185"/>
              </a:spcBef>
            </a:pPr>
            <a:r>
              <a:rPr sz="850" spc="50" dirty="0">
                <a:latin typeface="Times New Roman"/>
                <a:cs typeface="Times New Roman"/>
              </a:rPr>
              <a:t>Управление</a:t>
            </a:r>
            <a:r>
              <a:rPr sz="850" spc="-30" dirty="0">
                <a:latin typeface="Times New Roman"/>
                <a:cs typeface="Times New Roman"/>
              </a:rPr>
              <a:t> </a:t>
            </a:r>
            <a:r>
              <a:rPr sz="850" spc="50" dirty="0">
                <a:latin typeface="Times New Roman"/>
                <a:cs typeface="Times New Roman"/>
              </a:rPr>
              <a:t>стабилизацией  </a:t>
            </a:r>
            <a:r>
              <a:rPr sz="850" spc="55" dirty="0">
                <a:latin typeface="Times New Roman"/>
                <a:cs typeface="Times New Roman"/>
              </a:rPr>
              <a:t>и </a:t>
            </a:r>
            <a:r>
              <a:rPr sz="850" spc="50" dirty="0">
                <a:latin typeface="Times New Roman"/>
                <a:cs typeface="Times New Roman"/>
              </a:rPr>
              <a:t>блокировкой</a:t>
            </a:r>
            <a:r>
              <a:rPr sz="850" spc="-80" dirty="0">
                <a:latin typeface="Times New Roman"/>
                <a:cs typeface="Times New Roman"/>
              </a:rPr>
              <a:t> </a:t>
            </a:r>
            <a:r>
              <a:rPr sz="850" spc="70" dirty="0">
                <a:latin typeface="Times New Roman"/>
                <a:cs typeface="Times New Roman"/>
              </a:rPr>
              <a:t>ВИЭ</a:t>
            </a:r>
            <a:endParaRPr sz="850">
              <a:latin typeface="Times New Roman"/>
              <a:cs typeface="Times New Roman"/>
            </a:endParaRPr>
          </a:p>
          <a:p>
            <a:pPr marL="1270" algn="ctr">
              <a:lnSpc>
                <a:spcPts val="1295"/>
              </a:lnSpc>
            </a:pPr>
            <a:r>
              <a:rPr sz="850" spc="50" dirty="0">
                <a:latin typeface="Times New Roman"/>
                <a:cs typeface="Times New Roman"/>
              </a:rPr>
              <a:t>на </a:t>
            </a:r>
            <a:r>
              <a:rPr sz="850" spc="70" dirty="0">
                <a:latin typeface="Times New Roman"/>
                <a:cs typeface="Times New Roman"/>
              </a:rPr>
              <a:t>ГИ </a:t>
            </a:r>
            <a:r>
              <a:rPr sz="850" spc="50" dirty="0">
                <a:latin typeface="Times New Roman"/>
                <a:cs typeface="Times New Roman"/>
              </a:rPr>
              <a:t>в количестве</a:t>
            </a:r>
            <a:r>
              <a:rPr sz="850" spc="65" dirty="0">
                <a:latin typeface="Times New Roman"/>
                <a:cs typeface="Times New Roman"/>
              </a:rPr>
              <a:t> </a:t>
            </a:r>
            <a:r>
              <a:rPr sz="1100" spc="60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5665074" y="4063715"/>
            <a:ext cx="1810385" cy="234950"/>
          </a:xfrm>
          <a:custGeom>
            <a:avLst/>
            <a:gdLst/>
            <a:ahLst/>
            <a:cxnLst/>
            <a:rect l="l" t="t" r="r" b="b"/>
            <a:pathLst>
              <a:path w="1810384" h="234950">
                <a:moveTo>
                  <a:pt x="0" y="0"/>
                </a:moveTo>
                <a:lnTo>
                  <a:pt x="28817" y="68415"/>
                </a:lnTo>
                <a:lnTo>
                  <a:pt x="61364" y="93584"/>
                </a:lnTo>
                <a:lnTo>
                  <a:pt x="102707" y="110171"/>
                </a:lnTo>
                <a:lnTo>
                  <a:pt x="150372" y="116258"/>
                </a:lnTo>
                <a:lnTo>
                  <a:pt x="753771" y="118652"/>
                </a:lnTo>
                <a:lnTo>
                  <a:pt x="801436" y="124737"/>
                </a:lnTo>
                <a:lnTo>
                  <a:pt x="842773" y="141321"/>
                </a:lnTo>
                <a:lnTo>
                  <a:pt x="875307" y="166489"/>
                </a:lnTo>
                <a:lnTo>
                  <a:pt x="896561" y="198326"/>
                </a:lnTo>
                <a:lnTo>
                  <a:pt x="904057" y="234918"/>
                </a:lnTo>
                <a:lnTo>
                  <a:pt x="911936" y="198387"/>
                </a:lnTo>
                <a:lnTo>
                  <a:pt x="933503" y="166721"/>
                </a:lnTo>
                <a:lnTo>
                  <a:pt x="966270" y="141812"/>
                </a:lnTo>
                <a:lnTo>
                  <a:pt x="1007755" y="125556"/>
                </a:lnTo>
                <a:lnTo>
                  <a:pt x="1055470" y="119849"/>
                </a:lnTo>
                <a:lnTo>
                  <a:pt x="1658869" y="122242"/>
                </a:lnTo>
                <a:lnTo>
                  <a:pt x="1706592" y="116534"/>
                </a:lnTo>
                <a:lnTo>
                  <a:pt x="1748093" y="100277"/>
                </a:lnTo>
                <a:lnTo>
                  <a:pt x="1780873" y="75365"/>
                </a:lnTo>
                <a:lnTo>
                  <a:pt x="1802436" y="43691"/>
                </a:lnTo>
                <a:lnTo>
                  <a:pt x="1810282" y="7149"/>
                </a:lnTo>
              </a:path>
            </a:pathLst>
          </a:custGeom>
          <a:ln w="60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641573" y="3315462"/>
            <a:ext cx="1873250" cy="231775"/>
          </a:xfrm>
          <a:custGeom>
            <a:avLst/>
            <a:gdLst/>
            <a:ahLst/>
            <a:cxnLst/>
            <a:rect l="l" t="t" r="r" b="b"/>
            <a:pathLst>
              <a:path w="1873250" h="231775">
                <a:moveTo>
                  <a:pt x="1873154" y="231745"/>
                </a:moveTo>
                <a:lnTo>
                  <a:pt x="1866016" y="186625"/>
                </a:lnTo>
                <a:lnTo>
                  <a:pt x="1846553" y="149781"/>
                </a:lnTo>
                <a:lnTo>
                  <a:pt x="1817691" y="124941"/>
                </a:lnTo>
                <a:lnTo>
                  <a:pt x="1782358" y="115832"/>
                </a:lnTo>
                <a:lnTo>
                  <a:pt x="1004479" y="115832"/>
                </a:lnTo>
                <a:lnTo>
                  <a:pt x="969146" y="106725"/>
                </a:lnTo>
                <a:lnTo>
                  <a:pt x="940284" y="81894"/>
                </a:lnTo>
                <a:lnTo>
                  <a:pt x="920821" y="45073"/>
                </a:lnTo>
                <a:lnTo>
                  <a:pt x="913683" y="0"/>
                </a:lnTo>
                <a:lnTo>
                  <a:pt x="906545" y="45073"/>
                </a:lnTo>
                <a:lnTo>
                  <a:pt x="887081" y="81894"/>
                </a:lnTo>
                <a:lnTo>
                  <a:pt x="858220" y="106725"/>
                </a:lnTo>
                <a:lnTo>
                  <a:pt x="822887" y="115832"/>
                </a:lnTo>
                <a:lnTo>
                  <a:pt x="90795" y="115832"/>
                </a:lnTo>
                <a:lnTo>
                  <a:pt x="55462" y="124941"/>
                </a:lnTo>
                <a:lnTo>
                  <a:pt x="26601" y="149781"/>
                </a:lnTo>
                <a:lnTo>
                  <a:pt x="7138" y="186625"/>
                </a:lnTo>
                <a:lnTo>
                  <a:pt x="0" y="231745"/>
                </a:lnTo>
              </a:path>
            </a:pathLst>
          </a:custGeom>
          <a:ln w="60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892311" y="3488970"/>
            <a:ext cx="687070" cy="231775"/>
          </a:xfrm>
          <a:custGeom>
            <a:avLst/>
            <a:gdLst/>
            <a:ahLst/>
            <a:cxnLst/>
            <a:rect l="l" t="t" r="r" b="b"/>
            <a:pathLst>
              <a:path w="687070" h="231775">
                <a:moveTo>
                  <a:pt x="0" y="231343"/>
                </a:moveTo>
                <a:lnTo>
                  <a:pt x="686823" y="231343"/>
                </a:lnTo>
                <a:lnTo>
                  <a:pt x="686823" y="0"/>
                </a:lnTo>
                <a:lnTo>
                  <a:pt x="0" y="0"/>
                </a:lnTo>
                <a:lnTo>
                  <a:pt x="0" y="2313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892311" y="3488970"/>
            <a:ext cx="687070" cy="231775"/>
          </a:xfrm>
          <a:custGeom>
            <a:avLst/>
            <a:gdLst/>
            <a:ahLst/>
            <a:cxnLst/>
            <a:rect l="l" t="t" r="r" b="b"/>
            <a:pathLst>
              <a:path w="687070" h="231775">
                <a:moveTo>
                  <a:pt x="0" y="231343"/>
                </a:moveTo>
                <a:lnTo>
                  <a:pt x="686823" y="231343"/>
                </a:lnTo>
                <a:lnTo>
                  <a:pt x="686823" y="0"/>
                </a:lnTo>
                <a:lnTo>
                  <a:pt x="0" y="0"/>
                </a:lnTo>
                <a:lnTo>
                  <a:pt x="0" y="231343"/>
                </a:lnTo>
                <a:close/>
              </a:path>
            </a:pathLst>
          </a:custGeom>
          <a:ln w="607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4701864" y="3485838"/>
            <a:ext cx="942975" cy="58483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304165">
              <a:lnSpc>
                <a:spcPts val="1050"/>
              </a:lnSpc>
              <a:spcBef>
                <a:spcPts val="245"/>
              </a:spcBef>
            </a:pPr>
            <a:r>
              <a:rPr sz="1000" b="1" spc="30" dirty="0">
                <a:latin typeface="Times New Roman"/>
                <a:cs typeface="Times New Roman"/>
              </a:rPr>
              <a:t>(i</a:t>
            </a:r>
            <a:r>
              <a:rPr sz="500" b="1" spc="30" dirty="0">
                <a:latin typeface="Times New Roman"/>
                <a:cs typeface="Times New Roman"/>
              </a:rPr>
              <a:t>max</a:t>
            </a:r>
            <a:r>
              <a:rPr sz="1000" b="1" spc="30" dirty="0">
                <a:latin typeface="Times New Roman"/>
                <a:cs typeface="Times New Roman"/>
              </a:rPr>
              <a:t>=n)</a:t>
            </a:r>
            <a:endParaRPr sz="1000">
              <a:latin typeface="Times New Roman"/>
              <a:cs typeface="Times New Roman"/>
            </a:endParaRPr>
          </a:p>
          <a:p>
            <a:pPr marL="120650">
              <a:lnSpc>
                <a:spcPts val="735"/>
              </a:lnSpc>
            </a:pPr>
            <a:r>
              <a:rPr sz="750" b="1" spc="15" dirty="0">
                <a:latin typeface="Times New Roman"/>
                <a:cs typeface="Times New Roman"/>
              </a:rPr>
              <a:t>i</a:t>
            </a:r>
            <a:endParaRPr sz="750">
              <a:latin typeface="Times New Roman"/>
              <a:cs typeface="Times New Roman"/>
            </a:endParaRPr>
          </a:p>
          <a:p>
            <a:pPr marL="68580">
              <a:lnSpc>
                <a:spcPts val="1310"/>
              </a:lnSpc>
            </a:pPr>
            <a:r>
              <a:rPr sz="1100" b="1" spc="45" dirty="0">
                <a:latin typeface="Times New Roman"/>
                <a:cs typeface="Times New Roman"/>
              </a:rPr>
              <a:t>ΣI</a:t>
            </a:r>
            <a:r>
              <a:rPr sz="750" b="1" spc="45" dirty="0">
                <a:latin typeface="Times New Roman"/>
                <a:cs typeface="Times New Roman"/>
              </a:rPr>
              <a:t>ги </a:t>
            </a:r>
            <a:r>
              <a:rPr sz="750" b="1" spc="35" dirty="0">
                <a:latin typeface="Times New Roman"/>
                <a:cs typeface="Times New Roman"/>
              </a:rPr>
              <a:t>= </a:t>
            </a:r>
            <a:r>
              <a:rPr sz="1100" b="1" spc="40" dirty="0">
                <a:latin typeface="Times New Roman"/>
                <a:cs typeface="Times New Roman"/>
              </a:rPr>
              <a:t>I</a:t>
            </a:r>
            <a:r>
              <a:rPr sz="750" b="1" spc="40" dirty="0">
                <a:latin typeface="Times New Roman"/>
                <a:cs typeface="Times New Roman"/>
              </a:rPr>
              <a:t>н </a:t>
            </a:r>
            <a:r>
              <a:rPr sz="750" b="1" spc="35" dirty="0">
                <a:latin typeface="Times New Roman"/>
                <a:cs typeface="Times New Roman"/>
              </a:rPr>
              <a:t>+</a:t>
            </a:r>
            <a:r>
              <a:rPr sz="750" b="1" spc="90" dirty="0">
                <a:latin typeface="Times New Roman"/>
                <a:cs typeface="Times New Roman"/>
              </a:rPr>
              <a:t> </a:t>
            </a:r>
            <a:r>
              <a:rPr sz="1100" b="1" spc="35" dirty="0">
                <a:latin typeface="Times New Roman"/>
                <a:cs typeface="Times New Roman"/>
              </a:rPr>
              <a:t>I</a:t>
            </a:r>
            <a:r>
              <a:rPr sz="750" b="1" spc="35" dirty="0">
                <a:latin typeface="Times New Roman"/>
                <a:cs typeface="Times New Roman"/>
              </a:rPr>
              <a:t>3</a:t>
            </a:r>
            <a:endParaRPr sz="750">
              <a:latin typeface="Times New Roman"/>
              <a:cs typeface="Times New Roman"/>
            </a:endParaRPr>
          </a:p>
          <a:p>
            <a:pPr marL="116839">
              <a:lnSpc>
                <a:spcPct val="100000"/>
              </a:lnSpc>
            </a:pPr>
            <a:r>
              <a:rPr sz="700" b="1" spc="25" dirty="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2462413" y="2343898"/>
            <a:ext cx="0" cy="1445895"/>
          </a:xfrm>
          <a:custGeom>
            <a:avLst/>
            <a:gdLst/>
            <a:ahLst/>
            <a:cxnLst/>
            <a:rect l="l" t="t" r="r" b="b"/>
            <a:pathLst>
              <a:path h="1445895">
                <a:moveTo>
                  <a:pt x="0" y="0"/>
                </a:moveTo>
                <a:lnTo>
                  <a:pt x="0" y="1445899"/>
                </a:lnTo>
              </a:path>
            </a:pathLst>
          </a:custGeom>
          <a:ln w="65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339271" y="379020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>
                <a:moveTo>
                  <a:pt x="124876" y="0"/>
                </a:moveTo>
                <a:lnTo>
                  <a:pt x="0" y="0"/>
                </a:lnTo>
              </a:path>
            </a:pathLst>
          </a:custGeom>
          <a:ln w="60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Прямоугольник 150"/>
          <p:cNvSpPr/>
          <p:nvPr/>
        </p:nvSpPr>
        <p:spPr>
          <a:xfrm>
            <a:off x="5715000" y="819150"/>
            <a:ext cx="24384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ПЯТОЕ ПОКОЛЕНИЕ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9196" y="311022"/>
            <a:ext cx="1776095" cy="26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3080" y="192785"/>
            <a:ext cx="475488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5965">
              <a:lnSpc>
                <a:spcPct val="750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Бинарные Автономные </a:t>
            </a:r>
            <a:r>
              <a:rPr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  Электроснабжения,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использующие энергию</a:t>
            </a:r>
            <a:r>
              <a:rPr i="1" spc="-10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2692" y="847344"/>
            <a:ext cx="4411980" cy="508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1670"/>
              </a:lnSpc>
            </a:pPr>
            <a:r>
              <a:rPr sz="1800" b="1" dirty="0">
                <a:latin typeface="Calibri"/>
                <a:cs typeface="Calibri"/>
              </a:rPr>
              <a:t>ИННОВАЦИЯ:</a:t>
            </a:r>
            <a:endParaRPr sz="18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20"/>
              </a:spcBef>
            </a:pPr>
            <a:r>
              <a:rPr sz="1600" b="1" spc="-5" dirty="0">
                <a:latin typeface="Calibri"/>
                <a:cs typeface="Calibri"/>
              </a:rPr>
              <a:t>Специальная технологии управления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энергией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27037" y="1946846"/>
          <a:ext cx="2963290" cy="29772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7556"/>
                <a:gridCol w="554482"/>
                <a:gridCol w="881252"/>
              </a:tblGrid>
              <a:tr h="731520">
                <a:tc>
                  <a:txBody>
                    <a:bodyPr/>
                    <a:lstStyle/>
                    <a:p>
                      <a:pPr marL="170180" marR="162560" indent="104775" algn="just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b="1" spc="-15" dirty="0">
                          <a:latin typeface="Calibri"/>
                          <a:cs typeface="Calibri"/>
                        </a:rPr>
                        <a:t>Технические 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возможности 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энер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осис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тем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ы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BIPS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Аналоги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109220" marR="737870">
                        <a:lnSpc>
                          <a:spcPct val="75100"/>
                        </a:lnSpc>
                        <a:spcBef>
                          <a:spcPts val="1019"/>
                        </a:spcBef>
                      </a:pPr>
                      <a:r>
                        <a:rPr sz="1200" b="1" i="1" dirty="0">
                          <a:latin typeface="Calibri"/>
                          <a:cs typeface="Calibri"/>
                        </a:rPr>
                        <a:t>Э</a:t>
                      </a:r>
                      <a:r>
                        <a:rPr sz="1200" b="1" i="1" spc="-3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ономия  </a:t>
                      </a:r>
                      <a:r>
                        <a:rPr sz="1200" b="1" i="1" spc="-5" dirty="0">
                          <a:latin typeface="Calibri"/>
                          <a:cs typeface="Calibri"/>
                        </a:rPr>
                        <a:t>топлива  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(%)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80-95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5-30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802805">
                <a:tc>
                  <a:txBody>
                    <a:bodyPr/>
                    <a:lstStyle/>
                    <a:p>
                      <a:pPr marL="86360" marR="100965">
                        <a:lnSpc>
                          <a:spcPct val="75000"/>
                        </a:lnSpc>
                        <a:spcBef>
                          <a:spcPts val="305"/>
                        </a:spcBef>
                      </a:pPr>
                      <a:r>
                        <a:rPr sz="1200" b="1" i="1" spc="-5" dirty="0">
                          <a:latin typeface="Calibri"/>
                          <a:cs typeface="Calibri"/>
                        </a:rPr>
                        <a:t>Аккумуляторы 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для  </a:t>
                      </a:r>
                      <a:r>
                        <a:rPr sz="1200" b="1" i="1" spc="-5" dirty="0">
                          <a:latin typeface="Calibri"/>
                          <a:cs typeface="Calibri"/>
                        </a:rPr>
                        <a:t>накопления  электрической  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энергии для </a:t>
                      </a:r>
                      <a:r>
                        <a:rPr sz="1200" b="1" i="1" spc="-5" dirty="0">
                          <a:latin typeface="Calibri"/>
                          <a:cs typeface="Calibri"/>
                        </a:rPr>
                        <a:t>нужд  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э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ле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i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росна</a:t>
                      </a:r>
                      <a:r>
                        <a:rPr sz="1200" b="1" i="1" spc="-20" dirty="0">
                          <a:latin typeface="Calibri"/>
                          <a:cs typeface="Calibri"/>
                        </a:rPr>
                        <a:t>б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ения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НЕТ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ЕСТЬ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802830">
                <a:tc>
                  <a:txBody>
                    <a:bodyPr/>
                    <a:lstStyle/>
                    <a:p>
                      <a:pPr marL="86360" marR="565785">
                        <a:lnSpc>
                          <a:spcPct val="75000"/>
                        </a:lnSpc>
                        <a:spcBef>
                          <a:spcPts val="305"/>
                        </a:spcBef>
                      </a:pPr>
                      <a:r>
                        <a:rPr sz="1200" b="1" i="1" dirty="0">
                          <a:latin typeface="Calibri"/>
                          <a:cs typeface="Calibri"/>
                        </a:rPr>
                        <a:t>Ба</a:t>
                      </a:r>
                      <a:r>
                        <a:rPr sz="1200" b="1" i="1" spc="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лас</a:t>
                      </a:r>
                      <a:r>
                        <a:rPr sz="1200" b="1" i="1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200" b="1" i="1" spc="-5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е  </a:t>
                      </a:r>
                      <a:r>
                        <a:rPr sz="1200" b="1" i="1" spc="-5" dirty="0">
                          <a:latin typeface="Calibri"/>
                          <a:cs typeface="Calibri"/>
                        </a:rPr>
                        <a:t>нагрузки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86360" marR="371475">
                        <a:lnSpc>
                          <a:spcPct val="75000"/>
                        </a:lnSpc>
                      </a:pPr>
                      <a:r>
                        <a:rPr sz="1200" b="1" i="1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1200" b="1" i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i="1" spc="-5" dirty="0">
                          <a:latin typeface="Calibri"/>
                          <a:cs typeface="Calibri"/>
                        </a:rPr>
                        <a:t>управления  энергией 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в  </a:t>
                      </a:r>
                      <a:r>
                        <a:rPr sz="1200" b="1" i="1" spc="-5" dirty="0">
                          <a:latin typeface="Calibri"/>
                          <a:cs typeface="Calibri"/>
                        </a:rPr>
                        <a:t>энергосистеме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НЕТ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ЕСТЬ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2581655" y="1473708"/>
            <a:ext cx="2828925" cy="338455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3048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alibri"/>
                <a:cs typeface="Calibri"/>
              </a:rPr>
              <a:t>Сравнение с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аналогами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67236" y="2141537"/>
          <a:ext cx="3662363" cy="26345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7762"/>
                <a:gridCol w="809869"/>
                <a:gridCol w="984732"/>
              </a:tblGrid>
              <a:tr h="792480">
                <a:tc>
                  <a:txBody>
                    <a:bodyPr/>
                    <a:lstStyle/>
                    <a:p>
                      <a:pPr marL="88900" marR="79375" indent="-63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b="1" spc="-5" dirty="0" err="1" smtClean="0">
                          <a:latin typeface="Calibri"/>
                          <a:cs typeface="Calibri"/>
                        </a:rPr>
                        <a:t>Экономически</a:t>
                      </a:r>
                      <a:r>
                        <a:rPr sz="1400" b="1" dirty="0" err="1" smtClean="0">
                          <a:latin typeface="Calibri"/>
                          <a:cs typeface="Calibri"/>
                        </a:rPr>
                        <a:t>е</a:t>
                      </a:r>
                      <a:r>
                        <a:rPr sz="14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показатели 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энер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осис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тем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ы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BIPS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Аналоги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86995" marR="106045">
                        <a:lnSpc>
                          <a:spcPct val="75000"/>
                        </a:lnSpc>
                        <a:spcBef>
                          <a:spcPts val="305"/>
                        </a:spcBef>
                      </a:pPr>
                      <a:r>
                        <a:rPr sz="1200" b="1" i="1" spc="-5" dirty="0">
                          <a:latin typeface="Calibri"/>
                          <a:cs typeface="Calibri"/>
                        </a:rPr>
                        <a:t>Стоимость 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1-го  </a:t>
                      </a:r>
                      <a:r>
                        <a:rPr sz="1200" b="1" i="1" spc="-5" dirty="0">
                          <a:latin typeface="Calibri"/>
                          <a:cs typeface="Calibri"/>
                        </a:rPr>
                        <a:t>кВт  установленной  </a:t>
                      </a:r>
                      <a:r>
                        <a:rPr sz="1200" b="1" i="1" spc="-5" dirty="0" err="1">
                          <a:latin typeface="Calibri"/>
                          <a:cs typeface="Calibri"/>
                        </a:rPr>
                        <a:t>мощности</a:t>
                      </a:r>
                      <a:r>
                        <a:rPr sz="1200" b="1" i="1" spc="-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200" b="1" i="1" spc="-5" dirty="0" err="1" smtClean="0">
                          <a:latin typeface="Calibri"/>
                          <a:cs typeface="Calibri"/>
                        </a:rPr>
                        <a:t>энергосистемы</a:t>
                      </a:r>
                      <a:endParaRPr lang="ru-RU" sz="1200" b="1" i="1" spc="-5" dirty="0" smtClean="0">
                        <a:latin typeface="Calibri"/>
                        <a:cs typeface="Calibri"/>
                      </a:endParaRPr>
                    </a:p>
                    <a:p>
                      <a:pPr marL="86995" marR="106045">
                        <a:lnSpc>
                          <a:spcPct val="75000"/>
                        </a:lnSpc>
                        <a:spcBef>
                          <a:spcPts val="305"/>
                        </a:spcBef>
                      </a:pPr>
                      <a:r>
                        <a:rPr lang="ru-RU" sz="1200" b="1" i="1" spc="-5" dirty="0" smtClean="0">
                          <a:latin typeface="Calibri"/>
                          <a:cs typeface="Calibri"/>
                        </a:rPr>
                        <a:t>                    </a:t>
                      </a:r>
                      <a:r>
                        <a:rPr sz="1200" b="1" i="1" spc="-5" dirty="0" smtClean="0">
                          <a:latin typeface="Calibri"/>
                          <a:cs typeface="Calibri"/>
                        </a:rPr>
                        <a:t>  </a:t>
                      </a:r>
                      <a:r>
                        <a:rPr sz="1200" b="1" i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en-US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sz="1200" b="1" i="1" spc="-10" dirty="0" err="1" smtClean="0">
                          <a:latin typeface="Calibri"/>
                          <a:cs typeface="Calibri"/>
                        </a:rPr>
                        <a:t>квт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en-US" sz="1400" b="1" spc="-5" dirty="0" smtClean="0">
                          <a:latin typeface="Calibri"/>
                          <a:cs typeface="Calibri"/>
                        </a:rPr>
                        <a:t>2000-3000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latin typeface="Calibri"/>
                          <a:cs typeface="Calibri"/>
                        </a:rPr>
                        <a:t>2000-</a:t>
                      </a:r>
                      <a:r>
                        <a:rPr lang="ru-RU" sz="1400" b="1" spc="-5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400" b="1" spc="-5" smtClean="0">
                          <a:latin typeface="Calibri"/>
                          <a:cs typeface="Calibri"/>
                        </a:rPr>
                        <a:t>000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927633">
                <a:tc>
                  <a:txBody>
                    <a:bodyPr/>
                    <a:lstStyle/>
                    <a:p>
                      <a:pPr marL="86995" marR="223520">
                        <a:lnSpc>
                          <a:spcPct val="73900"/>
                        </a:lnSpc>
                        <a:spcBef>
                          <a:spcPts val="320"/>
                        </a:spcBef>
                      </a:pPr>
                      <a:r>
                        <a:rPr sz="1200" b="1" i="1" spc="-5" dirty="0">
                          <a:latin typeface="Calibri"/>
                          <a:cs typeface="Calibri"/>
                        </a:rPr>
                        <a:t>Стоимость  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э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ле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кт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риче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b="1" i="1" spc="-3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ой  </a:t>
                      </a:r>
                      <a:r>
                        <a:rPr sz="1200" b="1" i="1" spc="-5" dirty="0">
                          <a:latin typeface="Calibri"/>
                          <a:cs typeface="Calibri"/>
                        </a:rPr>
                        <a:t>энергии 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в  </a:t>
                      </a:r>
                      <a:r>
                        <a:rPr sz="1200" b="1" i="1" dirty="0" err="1" smtClean="0">
                          <a:latin typeface="Calibri"/>
                          <a:cs typeface="Calibri"/>
                        </a:rPr>
                        <a:t>энергосис</a:t>
                      </a:r>
                      <a:r>
                        <a:rPr sz="1200" b="1" i="1" spc="-10" dirty="0" err="1" smtClean="0">
                          <a:latin typeface="Calibri"/>
                          <a:cs typeface="Calibri"/>
                        </a:rPr>
                        <a:t>т</a:t>
                      </a:r>
                      <a:r>
                        <a:rPr sz="1200" b="1" i="1" dirty="0" err="1" smtClean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b="1" i="1" spc="-5" dirty="0" err="1" smtClean="0"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b="1" i="1" dirty="0" err="1" smtClean="0">
                          <a:latin typeface="Calibri"/>
                          <a:cs typeface="Calibri"/>
                        </a:rPr>
                        <a:t>е</a:t>
                      </a:r>
                      <a:endParaRPr lang="ru-RU" sz="1200" b="1" i="1" dirty="0" smtClean="0">
                        <a:latin typeface="Calibri"/>
                        <a:cs typeface="Calibri"/>
                      </a:endParaRPr>
                    </a:p>
                    <a:p>
                      <a:pPr marL="86995" marR="223520" algn="just">
                        <a:lnSpc>
                          <a:spcPct val="73900"/>
                        </a:lnSpc>
                        <a:spcBef>
                          <a:spcPts val="320"/>
                        </a:spcBef>
                      </a:pPr>
                      <a:r>
                        <a:rPr sz="1200" b="1" i="1" dirty="0" smtClean="0">
                          <a:latin typeface="Calibri"/>
                          <a:cs typeface="Calibri"/>
                        </a:rPr>
                        <a:t>  </a:t>
                      </a:r>
                      <a:r>
                        <a:rPr lang="ru-RU" sz="1200" b="1" i="1" dirty="0" smtClean="0">
                          <a:latin typeface="Calibri"/>
                          <a:cs typeface="Calibri"/>
                        </a:rPr>
                        <a:t>                  </a:t>
                      </a:r>
                      <a:r>
                        <a:rPr sz="1200" b="1" i="1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en-US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sz="1200" b="1" i="1" spc="-5" dirty="0" smtClean="0">
                          <a:latin typeface="Calibri"/>
                          <a:cs typeface="Calibri"/>
                        </a:rPr>
                        <a:t>/</a:t>
                      </a:r>
                      <a:r>
                        <a:rPr sz="1200" b="1" i="1" spc="-5" dirty="0">
                          <a:latin typeface="Calibri"/>
                          <a:cs typeface="Calibri"/>
                        </a:rPr>
                        <a:t>кВт*час</a:t>
                      </a:r>
                      <a:r>
                        <a:rPr sz="1400" b="1" i="1" spc="-5" dirty="0">
                          <a:latin typeface="Calibri"/>
                          <a:cs typeface="Calibri"/>
                        </a:rPr>
                        <a:t>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0,03-0,05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0,3-0,4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715000" y="819150"/>
            <a:ext cx="24384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ПЯТОЕ ПОКОЛЕНИЕ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9196" y="311022"/>
            <a:ext cx="1776095" cy="26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3080" y="192785"/>
            <a:ext cx="475488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5965">
              <a:lnSpc>
                <a:spcPct val="750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Бинарные Автономные </a:t>
            </a:r>
            <a:r>
              <a:rPr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  Электроснабжения,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использующие энергию</a:t>
            </a:r>
            <a:r>
              <a:rPr i="1" spc="-10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27036" y="1946846"/>
          <a:ext cx="8107364" cy="2148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07364"/>
              </a:tblGrid>
              <a:tr h="2148904">
                <a:tc>
                  <a:txBody>
                    <a:bodyPr/>
                    <a:lstStyle/>
                    <a:p>
                      <a:pPr marL="170180" marR="162560" indent="104775" algn="just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ru-RU" sz="3200" b="1" dirty="0" smtClean="0">
                          <a:latin typeface="Calibri"/>
                          <a:cs typeface="Calibri"/>
                        </a:rPr>
                        <a:t>Таким образом мы имеем дело с технологиями, у которых показатели эффективности в разы и, даже, на порядок</a:t>
                      </a:r>
                      <a:r>
                        <a:rPr lang="ru-RU" sz="3200" b="1" baseline="0" dirty="0" smtClean="0">
                          <a:latin typeface="Calibri"/>
                          <a:cs typeface="Calibri"/>
                        </a:rPr>
                        <a:t> выше, чем всех известных аналогов.</a:t>
                      </a:r>
                      <a:endParaRPr sz="32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304801" y="819150"/>
            <a:ext cx="4952999" cy="501347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bevelT w="114300" h="114300"/>
            <a:contourClr>
              <a:srgbClr val="FFFF00"/>
            </a:contourClr>
          </a:sp3d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</a:rPr>
              <a:t>ПРОРЫВНЫЕ ТЕХНОЛОГИИ</a:t>
            </a:r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9196" y="311022"/>
            <a:ext cx="1776095" cy="26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3080" y="192785"/>
            <a:ext cx="475488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5965">
              <a:lnSpc>
                <a:spcPct val="750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Бинарные Автономные </a:t>
            </a:r>
            <a:r>
              <a:rPr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  Электроснабжения,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использующие энергию</a:t>
            </a:r>
            <a:r>
              <a:rPr i="1" spc="-10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52400" y="1946846"/>
          <a:ext cx="8763000" cy="2910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63000"/>
              </a:tblGrid>
              <a:tr h="2910904">
                <a:tc>
                  <a:txBody>
                    <a:bodyPr/>
                    <a:lstStyle/>
                    <a:p>
                      <a:pPr marL="170180" marR="162560" indent="10477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ru-RU" sz="32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ВАЖНО</a:t>
                      </a:r>
                      <a:r>
                        <a:rPr lang="ru-RU" sz="3200" b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ОТМЕТИТЬ</a:t>
                      </a:r>
                    </a:p>
                    <a:p>
                      <a:pPr marL="170180" marR="162560" indent="10477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ru-RU" sz="3200" b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Приведенная себестоимость </a:t>
                      </a:r>
                      <a:r>
                        <a:rPr lang="ru-RU" sz="2800" b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энергосистемы – </a:t>
                      </a:r>
                    </a:p>
                    <a:p>
                      <a:pPr marL="170180" marR="162560" indent="10477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en-US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1100-1400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0180" marR="162560" indent="10477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 1 кВт установленной мощности</a:t>
                      </a:r>
                    </a:p>
                    <a:p>
                      <a:pPr marL="170180" marR="162560" indent="104775" algn="just">
                        <a:lnSpc>
                          <a:spcPct val="65000"/>
                        </a:lnSpc>
                        <a:spcBef>
                          <a:spcPts val="0"/>
                        </a:spcBef>
                      </a:pPr>
                      <a:r>
                        <a:rPr lang="ru-RU" sz="2800" b="1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lang="en-US" sz="2400" b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b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зависимости от конфигурации энергосистемы)</a:t>
                      </a:r>
                    </a:p>
                    <a:p>
                      <a:pPr marL="170180" marR="162560" indent="104775" algn="just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ru-RU" sz="2400" b="1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Когда как, это только стоимость ветряка у аналогов.</a:t>
                      </a:r>
                      <a:endParaRPr sz="2400" b="1" u="non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304801" y="819150"/>
            <a:ext cx="5562599" cy="501347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bevelT w="114300" h="114300"/>
            <a:contourClr>
              <a:srgbClr val="FFFF00"/>
            </a:contourClr>
          </a:sp3d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</a:rPr>
              <a:t>ИЗДЕРЖКИ НА ЕД.ПРОДУКЦИИ</a:t>
            </a:r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9196" y="311022"/>
            <a:ext cx="1776095" cy="26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3080" y="192785"/>
            <a:ext cx="475488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5965">
              <a:lnSpc>
                <a:spcPct val="750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Бинарные Автономные </a:t>
            </a:r>
            <a:r>
              <a:rPr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  Электроснабжения,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использующие энергию</a:t>
            </a:r>
            <a:r>
              <a:rPr i="1" spc="-10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81000" y="1504950"/>
          <a:ext cx="8534400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34400"/>
              </a:tblGrid>
              <a:tr h="2514600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Минимальный</a:t>
                      </a:r>
                      <a:r>
                        <a:rPr lang="ru-RU" sz="4000" b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бъем рынка– </a:t>
                      </a:r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более </a:t>
                      </a:r>
                      <a:r>
                        <a:rPr lang="en-US" sz="5400" b="1" dirty="0" smtClean="0">
                          <a:latin typeface="Times New Roman"/>
                          <a:ea typeface="Calibri"/>
                          <a:cs typeface="Times New Roman"/>
                        </a:rPr>
                        <a:t>€ </a:t>
                      </a:r>
                      <a:r>
                        <a:rPr lang="ru-RU" sz="54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млрд. в год</a:t>
                      </a:r>
                    </a:p>
                    <a:p>
                      <a:pPr marL="539750" indent="-269875"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(расчет рыночной емкости сделан по 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энерговыработке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существующих ДЭС)</a:t>
                      </a:r>
                    </a:p>
                    <a:p>
                      <a:pPr marL="539750" indent="-269875" algn="ctr">
                        <a:lnSpc>
                          <a:spcPct val="75000"/>
                        </a:lnSpc>
                      </a:pPr>
                      <a:r>
                        <a:rPr lang="ru-RU" sz="32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выйдет на уровень продаж продукции €100 млн. в год только через 7 лет, что соответствует топливному эквиваленту -</a:t>
                      </a:r>
                      <a:r>
                        <a:rPr lang="ru-RU" sz="32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€50 млн. в год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304801" y="819150"/>
            <a:ext cx="3352799" cy="501347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bevelT w="114300" h="114300"/>
            <a:contourClr>
              <a:srgbClr val="FFFF00"/>
            </a:contourClr>
          </a:sp3d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</a:rPr>
              <a:t>ЕМКОСТЬ РЫНКА</a:t>
            </a:r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9196" y="311022"/>
            <a:ext cx="1776095" cy="26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 dirty="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3080" y="192785"/>
            <a:ext cx="475488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5965">
              <a:lnSpc>
                <a:spcPct val="750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Бинарные Автономные </a:t>
            </a:r>
            <a:r>
              <a:rPr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  Электроснабжения,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использующие энергию</a:t>
            </a:r>
            <a:r>
              <a:rPr i="1" spc="-10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8600" y="1581150"/>
          <a:ext cx="8610600" cy="316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10600"/>
              </a:tblGrid>
              <a:tr h="2971800">
                <a:tc>
                  <a:txBody>
                    <a:bodyPr/>
                    <a:lstStyle/>
                    <a:p>
                      <a:pPr marL="360363" lvl="0" indent="-180975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ЛАБОРАТОРИИ</a:t>
                      </a:r>
                    </a:p>
                    <a:p>
                      <a:pPr marL="360363" lvl="0" indent="-180975">
                        <a:buFont typeface="Arial" pitchFamily="34" charset="0"/>
                        <a:buChar char="•"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И ИЗГОТОВЛЕНИЕ ПРОМОБРАЗЦА ЭНЕРГОБЛОКА ОДНОГО                    €200 000</a:t>
                      </a:r>
                    </a:p>
                    <a:p>
                      <a:pPr marL="360363" lvl="0" indent="-180975">
                        <a:buFont typeface="Arial" pitchFamily="34" charset="0"/>
                        <a:buNone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ТИПОРАЗМЕРА</a:t>
                      </a:r>
                      <a:endParaRPr lang="ru-RU" sz="1600" b="1" i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363" lvl="0" indent="-180975">
                        <a:buFont typeface="Arial" pitchFamily="34" charset="0"/>
                        <a:buChar char="•"/>
                      </a:pP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ИЗГОТОВЛЕНИЕ ЛАБОРАТОРНОЙ ДЕМО-ВЕРСИИ БИНАРНОЙ ЭНЕРГОСИСТЕМЫ   -   €200 000</a:t>
                      </a:r>
                    </a:p>
                    <a:p>
                      <a:pPr marL="360363" lvl="0" indent="-180975">
                        <a:buFont typeface="Arial" pitchFamily="34" charset="0"/>
                        <a:buNone/>
                      </a:pP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ПЯТОГО ПОКОЛЕНИЯ</a:t>
                      </a:r>
                      <a:endParaRPr lang="ru-RU" sz="1600" b="1" i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363" lvl="0" indent="-180975">
                        <a:buFont typeface="Arial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ТЕХНИЧЕСКОЕ И РАБОЧЕЕ ПРОЕКТИРОВАНИЕ ГОЛОВНОГО ОБРАЗЦА БИНАРНОЙ  АВТОНОМНОЙ ЭЛЕКТРОЭНЕРГЕТИЧЕСКОЙ СИСИТЕМЫ                                                      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€1100 000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363" lvl="0" indent="-180975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ИЗГОТОВЛЕНИЕ ГОЛОВНОГО ОБРАЗЦА БИНАРНОЙ АВТОНОМНОЙ </a:t>
                      </a:r>
                    </a:p>
                    <a:p>
                      <a:pPr marL="360363" lvl="0" indent="-180975">
                        <a:buFont typeface="Arial" pitchFamily="34" charset="0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ЭЛЕКТРОЭНЕРГЕТИЧЕСКОЙ СИСИТЕМЫ                                                                                   _________</a:t>
                      </a:r>
                    </a:p>
                    <a:p>
                      <a:pPr marL="360363" lvl="0" indent="-180975">
                        <a:buFont typeface="Arial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ПРОИЗВОДСТВО ПРОДУКТА                                                                                                    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€1 500 000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0363" lvl="0" indent="-180975">
                        <a:buFont typeface="Arial" pitchFamily="34" charset="0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___________________________________________________________________________</a:t>
                      </a:r>
                    </a:p>
                    <a:p>
                      <a:pPr marL="360363" lvl="0" indent="-180975">
                        <a:buFont typeface="Arial" pitchFamily="34" charset="0"/>
                        <a:buNone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ИСПОЛНЕНИЯ ПРОЕКТА      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     24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месяца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304801" y="819150"/>
            <a:ext cx="5486399" cy="501347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bevelT w="114300" h="114300"/>
            <a:contourClr>
              <a:srgbClr val="FFFF00"/>
            </a:contourClr>
          </a:sp3d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</a:rPr>
              <a:t>ПЛАН ИСПОЛНЕНИЯ ПРОЕКТА</a:t>
            </a:r>
            <a:endParaRPr lang="ru-RU" sz="2800" dirty="0">
              <a:latin typeface="Times New Roman" pitchFamily="18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7620000" y="1657350"/>
            <a:ext cx="152400" cy="5334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7696200" y="2800350"/>
            <a:ext cx="152400" cy="9144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object 3"/>
          <p:cNvSpPr>
            <a:spLocks noChangeArrowheads="1"/>
          </p:cNvSpPr>
          <p:nvPr/>
        </p:nvSpPr>
        <p:spPr bwMode="auto">
          <a:xfrm>
            <a:off x="8686800" y="133350"/>
            <a:ext cx="457200" cy="5334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5562600" y="285750"/>
            <a:ext cx="2971800" cy="284820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bevelT w="114300" h="114300"/>
            <a:contourClr>
              <a:srgbClr val="FFFF00"/>
            </a:contourClr>
          </a:sp3d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2000" b="1" dirty="0">
                <a:latin typeface="Times New Roman" pitchFamily="18" charset="0"/>
              </a:rPr>
              <a:t>ФИНАНСОВЫЙ ПЛАН</a:t>
            </a:r>
          </a:p>
        </p:txBody>
      </p:sp>
      <p:sp>
        <p:nvSpPr>
          <p:cNvPr id="21512" name="Rectangle 1"/>
          <p:cNvSpPr>
            <a:spLocks noChangeArrowheads="1"/>
          </p:cNvSpPr>
          <p:nvPr/>
        </p:nvSpPr>
        <p:spPr bwMode="auto">
          <a:xfrm>
            <a:off x="0" y="-14306"/>
            <a:ext cx="181822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2554288" algn="l"/>
              </a:tabLst>
            </a:pPr>
            <a:endParaRPr lang="ru-RU"/>
          </a:p>
        </p:txBody>
      </p:sp>
      <p:sp>
        <p:nvSpPr>
          <p:cNvPr id="21662" name="Rectangle 1"/>
          <p:cNvSpPr>
            <a:spLocks noChangeArrowheads="1"/>
          </p:cNvSpPr>
          <p:nvPr/>
        </p:nvSpPr>
        <p:spPr bwMode="auto">
          <a:xfrm>
            <a:off x="0" y="-14306"/>
            <a:ext cx="181822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2554288" algn="l"/>
              </a:tabLst>
            </a:pPr>
            <a:endParaRPr lang="ru-RU"/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513080" y="192785"/>
            <a:ext cx="475488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lvl="0" indent="735965" defTabSz="91440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smtClean="0">
                <a:ln>
                  <a:noFill/>
                </a:ln>
                <a:solidFill>
                  <a:srgbClr val="409235"/>
                </a:solidFill>
                <a:effectLst/>
                <a:uLnTx/>
                <a:uFillTx/>
                <a:latin typeface="Monotype Corsiva"/>
                <a:ea typeface="+mj-ea"/>
                <a:cs typeface="Monotype Corsiva"/>
              </a:rPr>
              <a:t>Бинарные Автономные </a:t>
            </a:r>
            <a:r>
              <a:rPr kumimoji="0" lang="ru-RU" sz="2000" b="1" i="1" u="none" strike="noStrike" kern="0" cap="none" spc="-5" normalizeH="0" baseline="0" noProof="0" smtClean="0">
                <a:ln>
                  <a:noFill/>
                </a:ln>
                <a:solidFill>
                  <a:srgbClr val="409235"/>
                </a:solidFill>
                <a:effectLst/>
                <a:uLnTx/>
                <a:uFillTx/>
                <a:latin typeface="Monotype Corsiva"/>
                <a:ea typeface="+mj-ea"/>
                <a:cs typeface="Monotype Corsiva"/>
              </a:rPr>
              <a:t>Системы  Электроснабжения, </a:t>
            </a:r>
            <a:r>
              <a:rPr kumimoji="0" lang="ru-RU" sz="2000" b="1" i="1" u="none" strike="noStrike" kern="0" cap="none" spc="0" normalizeH="0" baseline="0" noProof="0" smtClean="0">
                <a:ln>
                  <a:noFill/>
                </a:ln>
                <a:solidFill>
                  <a:srgbClr val="409235"/>
                </a:solidFill>
                <a:effectLst/>
                <a:uLnTx/>
                <a:uFillTx/>
                <a:latin typeface="Monotype Corsiva"/>
                <a:ea typeface="+mj-ea"/>
                <a:cs typeface="Monotype Corsiva"/>
              </a:rPr>
              <a:t>использующие энергию</a:t>
            </a:r>
            <a:r>
              <a:rPr kumimoji="0" lang="ru-RU" sz="2000" b="1" i="1" u="none" strike="noStrike" kern="0" cap="none" spc="-100" normalizeH="0" baseline="0" noProof="0" smtClean="0">
                <a:ln>
                  <a:noFill/>
                </a:ln>
                <a:solidFill>
                  <a:srgbClr val="409235"/>
                </a:solidFill>
                <a:effectLst/>
                <a:uLnTx/>
                <a:uFillTx/>
                <a:latin typeface="Monotype Corsiva"/>
                <a:ea typeface="+mj-ea"/>
                <a:cs typeface="Monotype Corsiva"/>
              </a:rPr>
              <a:t> </a:t>
            </a:r>
            <a:r>
              <a:rPr kumimoji="0" lang="ru-RU" sz="2000" b="1" i="1" u="none" strike="noStrike" kern="0" cap="none" spc="0" normalizeH="0" baseline="0" noProof="0" smtClean="0">
                <a:ln>
                  <a:noFill/>
                </a:ln>
                <a:solidFill>
                  <a:srgbClr val="409235"/>
                </a:solidFill>
                <a:effectLst/>
                <a:uLnTx/>
                <a:uFillTx/>
                <a:latin typeface="Monotype Corsiva"/>
                <a:ea typeface="+mj-ea"/>
                <a:cs typeface="Monotype Corsiva"/>
              </a:rPr>
              <a:t>ветра</a:t>
            </a:r>
            <a:endParaRPr kumimoji="0" lang="ru-RU" sz="2000" b="1" i="1" u="none" strike="noStrike" kern="0" cap="none" spc="0" normalizeH="0" baseline="0" noProof="0" dirty="0">
              <a:ln>
                <a:noFill/>
              </a:ln>
              <a:solidFill>
                <a:srgbClr val="409235"/>
              </a:solidFill>
              <a:effectLst/>
              <a:uLnTx/>
              <a:uFillTx/>
              <a:latin typeface="Monotype Corsiva"/>
              <a:ea typeface="+mj-ea"/>
              <a:cs typeface="Monotype Corsiva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42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2" name="Скругленный прямоугольник 11"/>
          <p:cNvSpPr/>
          <p:nvPr/>
        </p:nvSpPr>
        <p:spPr>
          <a:xfrm>
            <a:off x="609600" y="1962150"/>
            <a:ext cx="8001000" cy="1219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42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33400" y="895350"/>
          <a:ext cx="8153400" cy="4088462"/>
        </p:xfrm>
        <a:graphic>
          <a:graphicData uri="http://schemas.openxmlformats.org/drawingml/2006/table">
            <a:tbl>
              <a:tblPr/>
              <a:tblGrid>
                <a:gridCol w="3657600"/>
                <a:gridCol w="838200"/>
                <a:gridCol w="762000"/>
                <a:gridCol w="990600"/>
                <a:gridCol w="914400"/>
                <a:gridCol w="990600"/>
              </a:tblGrid>
              <a:tr h="181197">
                <a:tc>
                  <a:txBody>
                    <a:bodyPr/>
                    <a:lstStyle/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Выручка (нетто)                        (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тыс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NewRomanPS-BoldM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TimesNewRomanPS-BoldMT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NewRomanPS-BoldMT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NewRomanPS-BoldMT"/>
                          <a:ea typeface="Calibri"/>
                          <a:cs typeface="Times New Roman"/>
                        </a:rPr>
                        <a:t> 000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NewRomanPS-BoldMT"/>
                          <a:ea typeface="Calibri"/>
                          <a:cs typeface="Times New Roman"/>
                        </a:rPr>
                        <a:t>30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TimesNewRomanPS-BoldM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latin typeface="TimesNewRomanPS-BoldM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TimesNewRomanPS-BoldMT"/>
                          <a:ea typeface="Calibri"/>
                          <a:cs typeface="Times New Roman"/>
                        </a:rPr>
                        <a:t>00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NewRomanPS-BoldMT"/>
                          <a:ea typeface="Calibri"/>
                          <a:cs typeface="Times New Roman"/>
                        </a:rPr>
                        <a:t>60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TimesNewRomanPS-BoldM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latin typeface="TimesNewRomanPS-BoldMT"/>
                          <a:ea typeface="Calibri"/>
                          <a:cs typeface="Times New Roman"/>
                        </a:rPr>
                        <a:t>00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TimesNewRomanPS-BoldMT"/>
                          <a:ea typeface="Calibri"/>
                          <a:cs typeface="Times New Roman"/>
                        </a:rPr>
                        <a:t>0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Себестоимость (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Сс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):               (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тыс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1200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7 369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174 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 301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marL="190500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 Материалы и комплектующие (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тыс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318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6 250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 500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25 000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marL="190500"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  Прочие расходы                       (</a:t>
                      </a: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тыс)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142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132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   72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144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  288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marL="190500"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 Аренда помещений                   (</a:t>
                      </a: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тыс)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60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marL="190500"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  Заработная плата                      (</a:t>
                      </a: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тыс)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674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720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1 080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1 440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        Амортизация                            (</a:t>
                      </a: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тыс)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3888" algn="l"/>
                        </a:tabLs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        Страховые взносы                   (</a:t>
                      </a: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тыс)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216 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324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432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66395" indent="-180340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   Налоги относимые на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себестоимость                         (€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тыс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4,4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8,8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Объем кредита                     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  (</a:t>
                      </a: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тыс)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1 500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Проценты по кредиту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             (</a:t>
                      </a: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тыс)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1 350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12">
                <a:tc>
                  <a:txBody>
                    <a:bodyPr/>
                    <a:lstStyle/>
                    <a:p>
                      <a:pPr marL="96520" indent="-90170"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Валовая прибыль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                     (</a:t>
                      </a: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тыс)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-300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-1200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4 776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15 819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32 690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10">
                <a:tc>
                  <a:txBody>
                    <a:bodyPr/>
                    <a:lstStyle/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Прибыль до налогообложения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(</a:t>
                      </a: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тыс)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-300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-1200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4 776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15 819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32 690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Налог на прибыль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                    (</a:t>
                      </a: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тыс)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955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1000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164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538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marL="76200" algn="l">
                        <a:spcAft>
                          <a:spcPts val="0"/>
                        </a:spcAft>
                        <a:tabLst>
                          <a:tab pos="2554605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Чистая прибыль   (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Пр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)            (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тыс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-300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-1200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3 821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12 655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26 152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EBITDA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6 156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15 864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32 750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606569"/>
                          </a:solidFill>
                          <a:latin typeface="Arial"/>
                          <a:ea typeface="Calibri"/>
                          <a:cs typeface="Times New Roman"/>
                        </a:rPr>
                        <a:t>EBITDA </a:t>
                      </a:r>
                      <a:r>
                        <a:rPr lang="ru-RU" sz="900" b="1" dirty="0" err="1">
                          <a:solidFill>
                            <a:srgbClr val="606569"/>
                          </a:solidFill>
                          <a:latin typeface="Arial"/>
                          <a:ea typeface="Calibri"/>
                          <a:cs typeface="Times New Roman"/>
                        </a:rPr>
                        <a:t>margin</a:t>
                      </a:r>
                      <a:r>
                        <a:rPr lang="ru-RU" sz="900" b="1" dirty="0">
                          <a:solidFill>
                            <a:srgbClr val="606569"/>
                          </a:solidFill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0,4104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0,5288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0,545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95">
                <a:tc>
                  <a:txBody>
                    <a:bodyPr/>
                    <a:lstStyle/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Рентабельность выпускаемой продукции </a:t>
                      </a:r>
                      <a:endParaRPr lang="en-US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пр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Пр\Сс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100)                       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52%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89%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96%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42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9196" y="311022"/>
            <a:ext cx="1776095" cy="26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 dirty="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3080" y="192785"/>
            <a:ext cx="475488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5965">
              <a:lnSpc>
                <a:spcPct val="750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Бинарные Автономные </a:t>
            </a:r>
            <a:r>
              <a:rPr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  Электроснабжения,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использующие энергию</a:t>
            </a:r>
            <a:r>
              <a:rPr i="1" spc="-10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7200" y="1809750"/>
          <a:ext cx="8305800" cy="190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05800"/>
              </a:tblGrid>
              <a:tr h="1905000">
                <a:tc>
                  <a:txBody>
                    <a:bodyPr/>
                    <a:lstStyle/>
                    <a:p>
                      <a:pPr marL="90488" lvl="0" indent="-90488">
                        <a:buFont typeface="Arial" pitchFamily="34" charset="0"/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Учитывая, что на протяжении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ДЕСЯТКА лет и более, предприятие не сможет удовлетворять СПРОС – то в основе маркетинговой стратегии лежит</a:t>
                      </a:r>
                    </a:p>
                    <a:p>
                      <a:pPr marL="90488" lvl="0" indent="-90488" algn="ctr">
                        <a:buFont typeface="Arial" pitchFamily="34" charset="0"/>
                        <a:buNone/>
                      </a:pPr>
                      <a:r>
                        <a:rPr lang="ru-RU" sz="4000" b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ДЕМАРКЕТИНГ</a:t>
                      </a:r>
                    </a:p>
                    <a:p>
                      <a:pPr marL="90488" lvl="0" indent="-90488">
                        <a:buFont typeface="Arial" pitchFamily="34" charset="0"/>
                        <a:buNone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304801" y="819150"/>
            <a:ext cx="5943599" cy="501347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bevelT w="114300" h="114300"/>
            <a:contourClr>
              <a:srgbClr val="FFFF00"/>
            </a:contourClr>
          </a:sp3d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</a:rPr>
              <a:t>МАРКЕТИНГОВАЯ СТРАТЕГИЯ</a:t>
            </a:r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9196" y="311022"/>
            <a:ext cx="1776095" cy="26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3080" y="192785"/>
            <a:ext cx="475488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5965">
              <a:lnSpc>
                <a:spcPct val="750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Бинарные Автономные </a:t>
            </a:r>
            <a:r>
              <a:rPr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  Электроснабжения,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использующие энергию</a:t>
            </a:r>
            <a:r>
              <a:rPr i="1" spc="-10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8600" y="1581150"/>
          <a:ext cx="8763000" cy="283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63000"/>
              </a:tblGrid>
              <a:tr h="2758504">
                <a:tc>
                  <a:txBody>
                    <a:bodyPr/>
                    <a:lstStyle/>
                    <a:p>
                      <a:pPr marL="90488" indent="-90488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90488" indent="-90488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может быть </a:t>
                      </a:r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проинвестирован</a:t>
                      </a:r>
                      <a:r>
                        <a:rPr lang="ru-RU" sz="28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как прямыми инвестициями, так и ссудным капиталом.</a:t>
                      </a:r>
                    </a:p>
                    <a:p>
                      <a:pPr marL="90488" indent="-90488"/>
                      <a:endParaRPr lang="ru-RU" sz="3600" b="1" i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-90488" algn="ctr"/>
                      <a:r>
                        <a:rPr lang="ru-RU" sz="32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ТРЕБУЕМЫЙ ОБЪЕМ ИНВЕСТИЦИЙ - </a:t>
                      </a:r>
                      <a:r>
                        <a:rPr lang="ru-RU" sz="40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€1,5 млн.</a:t>
                      </a:r>
                      <a:endParaRPr lang="ru-RU" sz="4000" b="1" i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-90488"/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-90488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sz="3200" b="0" i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304800" y="819150"/>
            <a:ext cx="7238999" cy="501347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bevelT w="114300" h="114300"/>
            <a:contourClr>
              <a:srgbClr val="FFFF00"/>
            </a:contourClr>
          </a:sp3d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</a:rPr>
              <a:t>СПОСОБЫ ИНВЕСТИРОВАНИЯ ПРОЕКТА</a:t>
            </a:r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5181600" y="133350"/>
            <a:ext cx="3048000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>
              <a:defRPr/>
            </a:pPr>
            <a:r>
              <a:rPr lang="ru-RU" sz="2400" b="0" dirty="0">
                <a:solidFill>
                  <a:srgbClr val="33CC33"/>
                </a:solidFill>
                <a:latin typeface="Garrison Cond. Sans" pitchFamily="34" charset="0"/>
              </a:rPr>
              <a:t>      </a:t>
            </a:r>
            <a:r>
              <a:rPr lang="ru-RU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lang="ru-RU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lang="en-US" i="1" spc="-35" dirty="0">
                <a:solidFill>
                  <a:srgbClr val="409235"/>
                </a:solidFill>
                <a:latin typeface="Forte" pitchFamily="66" charset="0"/>
                <a:cs typeface="Forte"/>
              </a:rPr>
              <a:t>BASERES</a:t>
            </a:r>
            <a:r>
              <a:rPr lang="ru-RU" sz="2400" b="0" dirty="0">
                <a:solidFill>
                  <a:srgbClr val="33CC33"/>
                </a:solidFill>
                <a:latin typeface="Garrison Cond. Sans" pitchFamily="34" charset="0"/>
              </a:rPr>
              <a:t> </a:t>
            </a:r>
            <a:endParaRPr lang="ru-RU" sz="1600" i="1" dirty="0">
              <a:solidFill>
                <a:srgbClr val="33CC33"/>
              </a:solidFill>
              <a:latin typeface="Bradley Hand ITC" pitchFamily="66" charset="0"/>
            </a:endParaRPr>
          </a:p>
        </p:txBody>
      </p:sp>
      <p:sp>
        <p:nvSpPr>
          <p:cNvPr id="12291" name="object 3"/>
          <p:cNvSpPr>
            <a:spLocks noChangeArrowheads="1"/>
          </p:cNvSpPr>
          <p:nvPr/>
        </p:nvSpPr>
        <p:spPr bwMode="auto">
          <a:xfrm>
            <a:off x="8382000" y="133350"/>
            <a:ext cx="558800" cy="45124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79389" y="1383506"/>
            <a:ext cx="8785225" cy="361831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630238" indent="-630238" algn="l">
              <a:tabLst>
                <a:tab pos="263525" algn="l"/>
                <a:tab pos="355600" algn="l"/>
              </a:tabLst>
              <a:defRPr/>
            </a:pPr>
            <a:endParaRPr lang="ru-RU" sz="2800" i="1" dirty="0" smtClean="0">
              <a:latin typeface="+mn-lt"/>
            </a:endParaRPr>
          </a:p>
          <a:p>
            <a:pPr marL="630238" indent="-360000" algn="l">
              <a:lnSpc>
                <a:spcPct val="80000"/>
              </a:lnSpc>
              <a:tabLst>
                <a:tab pos="263525" algn="l"/>
                <a:tab pos="355600" algn="l"/>
              </a:tabLst>
              <a:defRPr/>
            </a:pPr>
            <a:r>
              <a:rPr lang="ru-RU" sz="2800" i="1" dirty="0" smtClean="0">
                <a:latin typeface="+mn-lt"/>
              </a:rPr>
              <a:t>                    </a:t>
            </a:r>
            <a:r>
              <a:rPr lang="ru-RU" sz="2400" i="1" dirty="0" smtClean="0">
                <a:latin typeface="+mn-lt"/>
              </a:rPr>
              <a:t>Интерес </a:t>
            </a:r>
            <a:r>
              <a:rPr lang="ru-RU" sz="2400" i="1" dirty="0">
                <a:latin typeface="+mn-lt"/>
              </a:rPr>
              <a:t>рынка к проектной </a:t>
            </a:r>
            <a:r>
              <a:rPr lang="ru-RU" sz="2400" i="1" dirty="0" smtClean="0">
                <a:latin typeface="+mn-lt"/>
              </a:rPr>
              <a:t> </a:t>
            </a:r>
            <a:r>
              <a:rPr lang="ru-RU" sz="2400" i="1" dirty="0">
                <a:latin typeface="+mn-lt"/>
              </a:rPr>
              <a:t>продукции  – </a:t>
            </a:r>
            <a:endParaRPr lang="ru-RU" sz="2400" i="1" dirty="0" smtClean="0">
              <a:latin typeface="+mn-lt"/>
            </a:endParaRPr>
          </a:p>
          <a:p>
            <a:pPr marL="630238" indent="-360000" algn="l">
              <a:lnSpc>
                <a:spcPct val="80000"/>
              </a:lnSpc>
              <a:tabLst>
                <a:tab pos="263525" algn="l"/>
                <a:tab pos="355600" algn="l"/>
              </a:tabLst>
              <a:defRPr/>
            </a:pPr>
            <a:r>
              <a:rPr lang="ru-RU" sz="2400" i="1" dirty="0" smtClean="0"/>
              <a:t>                        з</a:t>
            </a:r>
            <a:r>
              <a:rPr lang="ru-RU" sz="2400" i="1" dirty="0" smtClean="0">
                <a:latin typeface="+mn-lt"/>
              </a:rPr>
              <a:t>начителен, так как удаленный потребитель</a:t>
            </a:r>
          </a:p>
          <a:p>
            <a:pPr marL="630238" indent="-360000" algn="l">
              <a:lnSpc>
                <a:spcPct val="80000"/>
              </a:lnSpc>
              <a:tabLst>
                <a:tab pos="263525" algn="l"/>
                <a:tab pos="355600" algn="l"/>
              </a:tabLst>
              <a:defRPr/>
            </a:pPr>
            <a:r>
              <a:rPr lang="ru-RU" sz="2400" i="1" dirty="0" smtClean="0"/>
              <a:t>                        имеет неразрешимые экономические проблемы</a:t>
            </a:r>
            <a:endParaRPr lang="ru-RU" sz="2400" i="1" dirty="0">
              <a:latin typeface="+mn-lt"/>
            </a:endParaRPr>
          </a:p>
          <a:p>
            <a:pPr marL="630238" indent="-360000" algn="l">
              <a:lnSpc>
                <a:spcPct val="80000"/>
              </a:lnSpc>
              <a:tabLst>
                <a:tab pos="263525" algn="l"/>
                <a:tab pos="355600" algn="l"/>
              </a:tabLst>
              <a:defRPr/>
            </a:pPr>
            <a:r>
              <a:rPr lang="ru-RU" sz="2400" i="1" dirty="0">
                <a:latin typeface="+mn-lt"/>
              </a:rPr>
              <a:t>                       </a:t>
            </a:r>
            <a:r>
              <a:rPr lang="ru-RU" sz="2400" i="1" dirty="0" smtClean="0">
                <a:latin typeface="+mn-lt"/>
              </a:rPr>
              <a:t> для своего электроснабжения. </a:t>
            </a:r>
          </a:p>
          <a:p>
            <a:pPr marL="630238" indent="-360000" algn="l">
              <a:lnSpc>
                <a:spcPct val="80000"/>
              </a:lnSpc>
              <a:tabLst>
                <a:tab pos="263525" algn="l"/>
                <a:tab pos="355600" algn="l"/>
              </a:tabLst>
              <a:defRPr/>
            </a:pPr>
            <a:r>
              <a:rPr lang="ru-RU" sz="2400" i="1" dirty="0" smtClean="0">
                <a:latin typeface="+mn-lt"/>
              </a:rPr>
              <a:t> </a:t>
            </a:r>
            <a:r>
              <a:rPr lang="ru-RU" sz="2400" i="1" dirty="0" err="1" smtClean="0">
                <a:latin typeface="+mn-lt"/>
              </a:rPr>
              <a:t>Напр</a:t>
            </a:r>
            <a:r>
              <a:rPr lang="ru-RU" sz="2400" i="1" dirty="0" smtClean="0">
                <a:latin typeface="+mn-lt"/>
              </a:rPr>
              <a:t>             Поэтому вывод продукта на рынок будет</a:t>
            </a:r>
          </a:p>
          <a:p>
            <a:pPr marL="630238" indent="-360000" algn="l">
              <a:lnSpc>
                <a:spcPct val="80000"/>
              </a:lnSpc>
              <a:tabLst>
                <a:tab pos="263525" algn="l"/>
                <a:tab pos="355600" algn="l"/>
              </a:tabLst>
              <a:defRPr/>
            </a:pPr>
            <a:r>
              <a:rPr lang="ru-RU" sz="2400" i="1" dirty="0" smtClean="0"/>
              <a:t>                        </a:t>
            </a:r>
            <a:r>
              <a:rPr lang="ru-RU" sz="2400" i="1" dirty="0" smtClean="0">
                <a:latin typeface="+mn-lt"/>
              </a:rPr>
              <a:t>осуществляться через удаленные территории.</a:t>
            </a:r>
          </a:p>
          <a:p>
            <a:pPr marL="630238" indent="-360000" algn="l">
              <a:lnSpc>
                <a:spcPct val="80000"/>
              </a:lnSpc>
              <a:tabLst>
                <a:tab pos="263525" algn="l"/>
                <a:tab pos="355600" algn="l"/>
              </a:tabLst>
              <a:defRPr/>
            </a:pPr>
            <a:r>
              <a:rPr lang="ru-RU" sz="2400" i="1" dirty="0" smtClean="0">
                <a:latin typeface="+mn-lt"/>
              </a:rPr>
              <a:t>                        Например</a:t>
            </a:r>
            <a:r>
              <a:rPr lang="ru-RU" sz="2400" i="1" dirty="0">
                <a:latin typeface="+mn-lt"/>
              </a:rPr>
              <a:t>, существует запрос </a:t>
            </a:r>
            <a:r>
              <a:rPr lang="ru-RU" sz="2400" i="1" dirty="0" smtClean="0">
                <a:latin typeface="+mn-lt"/>
              </a:rPr>
              <a:t> </a:t>
            </a:r>
            <a:r>
              <a:rPr lang="ru-RU" sz="2400" i="1" dirty="0">
                <a:latin typeface="+mn-lt"/>
              </a:rPr>
              <a:t>китайской </a:t>
            </a:r>
            <a:endParaRPr lang="ru-RU" sz="2400" i="1" dirty="0" smtClean="0">
              <a:latin typeface="+mn-lt"/>
            </a:endParaRPr>
          </a:p>
          <a:p>
            <a:pPr marL="630238" indent="-360000" algn="l">
              <a:lnSpc>
                <a:spcPct val="80000"/>
              </a:lnSpc>
              <a:tabLst>
                <a:tab pos="263525" algn="l"/>
                <a:tab pos="355600" algn="l"/>
              </a:tabLst>
              <a:defRPr/>
            </a:pPr>
            <a:r>
              <a:rPr lang="ru-RU" sz="2400" i="1" dirty="0" smtClean="0"/>
              <a:t>                         </a:t>
            </a:r>
            <a:r>
              <a:rPr lang="ru-RU" sz="2400" i="1" dirty="0" smtClean="0">
                <a:latin typeface="+mn-lt"/>
              </a:rPr>
              <a:t>энергетической  </a:t>
            </a:r>
            <a:r>
              <a:rPr lang="ru-RU" sz="2400" i="1" dirty="0">
                <a:latin typeface="+mn-lt"/>
              </a:rPr>
              <a:t>компании ХУАСИНЬ на </a:t>
            </a:r>
            <a:r>
              <a:rPr lang="ru-RU" sz="2400" i="1" dirty="0" smtClean="0">
                <a:latin typeface="+mn-lt"/>
              </a:rPr>
              <a:t>поставку</a:t>
            </a:r>
          </a:p>
          <a:p>
            <a:pPr marL="630238" indent="-360000" algn="l">
              <a:lnSpc>
                <a:spcPct val="80000"/>
              </a:lnSpc>
              <a:tabLst>
                <a:tab pos="263525" algn="l"/>
                <a:tab pos="355600" algn="l"/>
              </a:tabLst>
              <a:defRPr/>
            </a:pPr>
            <a:r>
              <a:rPr lang="ru-RU" sz="2400" i="1" dirty="0" smtClean="0">
                <a:latin typeface="+mn-lt"/>
              </a:rPr>
              <a:t>проектного оборудования на поставку  более  250 MW и более</a:t>
            </a:r>
          </a:p>
          <a:p>
            <a:pPr marL="630238" indent="-360000" algn="l">
              <a:lnSpc>
                <a:spcPct val="80000"/>
              </a:lnSpc>
              <a:tabLst>
                <a:tab pos="263525" algn="l"/>
                <a:tab pos="355600" algn="l"/>
              </a:tabLst>
              <a:defRPr/>
            </a:pPr>
            <a:r>
              <a:rPr lang="ru-RU" sz="2400" i="1" dirty="0" smtClean="0">
                <a:latin typeface="+mn-lt"/>
              </a:rPr>
              <a:t>для островных </a:t>
            </a:r>
            <a:r>
              <a:rPr lang="ru-RU" sz="2400" i="1" dirty="0" smtClean="0"/>
              <a:t>  </a:t>
            </a:r>
            <a:r>
              <a:rPr lang="ru-RU" sz="2400" i="1" dirty="0" smtClean="0">
                <a:latin typeface="+mn-lt"/>
              </a:rPr>
              <a:t>территорий по цене </a:t>
            </a:r>
            <a:r>
              <a:rPr lang="ru-RU" sz="2400" b="1" dirty="0" smtClean="0"/>
              <a:t>€ </a:t>
            </a:r>
            <a:r>
              <a:rPr lang="ru-RU" sz="2400" i="1" dirty="0" smtClean="0">
                <a:latin typeface="+mn-lt"/>
              </a:rPr>
              <a:t>5000 за 1кВт </a:t>
            </a:r>
            <a:endParaRPr lang="ru-RU" sz="2400" i="1" dirty="0">
              <a:latin typeface="+mn-lt"/>
            </a:endParaRPr>
          </a:p>
          <a:p>
            <a:pPr marL="630238" indent="-360000" algn="l">
              <a:lnSpc>
                <a:spcPct val="80000"/>
              </a:lnSpc>
              <a:tabLst>
                <a:tab pos="263525" algn="l"/>
                <a:tab pos="355600" algn="l"/>
              </a:tabLst>
              <a:defRPr/>
            </a:pPr>
            <a:r>
              <a:rPr lang="ru-RU" sz="2400" i="1" dirty="0">
                <a:latin typeface="+mn-lt"/>
              </a:rPr>
              <a:t>Это значит, что для исполнения такого заказа </a:t>
            </a:r>
            <a:r>
              <a:rPr lang="ru-RU" sz="2400" i="1" dirty="0" smtClean="0">
                <a:latin typeface="+mn-lt"/>
              </a:rPr>
              <a:t>потребуется</a:t>
            </a:r>
            <a:endParaRPr lang="ru-RU" sz="2400" i="1" dirty="0">
              <a:latin typeface="+mn-lt"/>
            </a:endParaRPr>
          </a:p>
          <a:p>
            <a:pPr marL="630238" indent="-360000" algn="l">
              <a:lnSpc>
                <a:spcPct val="80000"/>
              </a:lnSpc>
              <a:tabLst>
                <a:tab pos="263525" algn="l"/>
                <a:tab pos="355600" algn="l"/>
              </a:tabLst>
              <a:defRPr/>
            </a:pPr>
            <a:r>
              <a:rPr lang="ru-RU" sz="2400" i="1" dirty="0" smtClean="0">
                <a:latin typeface="+mn-lt"/>
              </a:rPr>
              <a:t>исполнение производственной программы сроком в 15 </a:t>
            </a:r>
            <a:r>
              <a:rPr lang="ru-RU" sz="2400" i="1" dirty="0">
                <a:latin typeface="+mn-lt"/>
              </a:rPr>
              <a:t>лет.</a:t>
            </a:r>
          </a:p>
          <a:p>
            <a:pPr marL="630238" indent="-630238" algn="l">
              <a:tabLst>
                <a:tab pos="263525" algn="l"/>
                <a:tab pos="355600" algn="l"/>
              </a:tabLst>
              <a:defRPr/>
            </a:pPr>
            <a:endParaRPr lang="ru-RU" sz="2800" i="1" dirty="0">
              <a:latin typeface="Times New Roman" pitchFamily="18" charset="0"/>
            </a:endParaRPr>
          </a:p>
        </p:txBody>
      </p:sp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228600" y="742950"/>
            <a:ext cx="8351837" cy="501347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bevelT w="114300" h="114300"/>
            <a:contourClr>
              <a:srgbClr val="FFFF00"/>
            </a:contourClr>
          </a:sp3d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</a:rPr>
              <a:t>СТРАТЕГИЯ ВЫВОДА ПРОДУКТА НА РЫНОК</a:t>
            </a:r>
            <a:endParaRPr lang="ru-RU" sz="2400" b="1" dirty="0">
              <a:latin typeface="Times New Roman" pitchFamily="18" charset="0"/>
            </a:endParaRPr>
          </a:p>
        </p:txBody>
      </p:sp>
      <p:pic>
        <p:nvPicPr>
          <p:cNvPr id="1229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81150"/>
            <a:ext cx="1509711" cy="216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ject 4"/>
          <p:cNvSpPr txBox="1">
            <a:spLocks/>
          </p:cNvSpPr>
          <p:nvPr/>
        </p:nvSpPr>
        <p:spPr>
          <a:xfrm>
            <a:off x="513080" y="192785"/>
            <a:ext cx="475488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lvl="0" indent="735965" defTabSz="91440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smtClean="0">
                <a:ln>
                  <a:noFill/>
                </a:ln>
                <a:solidFill>
                  <a:srgbClr val="409235"/>
                </a:solidFill>
                <a:effectLst/>
                <a:uLnTx/>
                <a:uFillTx/>
                <a:latin typeface="Monotype Corsiva"/>
                <a:ea typeface="+mj-ea"/>
                <a:cs typeface="Monotype Corsiva"/>
              </a:rPr>
              <a:t>Бинарные Автономные </a:t>
            </a:r>
            <a:r>
              <a:rPr kumimoji="0" lang="ru-RU" sz="2000" b="1" i="1" u="none" strike="noStrike" kern="0" cap="none" spc="-5" normalizeH="0" baseline="0" noProof="0" smtClean="0">
                <a:ln>
                  <a:noFill/>
                </a:ln>
                <a:solidFill>
                  <a:srgbClr val="409235"/>
                </a:solidFill>
                <a:effectLst/>
                <a:uLnTx/>
                <a:uFillTx/>
                <a:latin typeface="Monotype Corsiva"/>
                <a:ea typeface="+mj-ea"/>
                <a:cs typeface="Monotype Corsiva"/>
              </a:rPr>
              <a:t>Системы  Электроснабжения, </a:t>
            </a:r>
            <a:r>
              <a:rPr kumimoji="0" lang="ru-RU" sz="2000" b="1" i="1" u="none" strike="noStrike" kern="0" cap="none" spc="0" normalizeH="0" baseline="0" noProof="0" smtClean="0">
                <a:ln>
                  <a:noFill/>
                </a:ln>
                <a:solidFill>
                  <a:srgbClr val="409235"/>
                </a:solidFill>
                <a:effectLst/>
                <a:uLnTx/>
                <a:uFillTx/>
                <a:latin typeface="Monotype Corsiva"/>
                <a:ea typeface="+mj-ea"/>
                <a:cs typeface="Monotype Corsiva"/>
              </a:rPr>
              <a:t>использующие энергию</a:t>
            </a:r>
            <a:r>
              <a:rPr kumimoji="0" lang="ru-RU" sz="2000" b="1" i="1" u="none" strike="noStrike" kern="0" cap="none" spc="-100" normalizeH="0" baseline="0" noProof="0" smtClean="0">
                <a:ln>
                  <a:noFill/>
                </a:ln>
                <a:solidFill>
                  <a:srgbClr val="409235"/>
                </a:solidFill>
                <a:effectLst/>
                <a:uLnTx/>
                <a:uFillTx/>
                <a:latin typeface="Monotype Corsiva"/>
                <a:ea typeface="+mj-ea"/>
                <a:cs typeface="Monotype Corsiva"/>
              </a:rPr>
              <a:t> </a:t>
            </a:r>
            <a:r>
              <a:rPr kumimoji="0" lang="ru-RU" sz="2000" b="1" i="1" u="none" strike="noStrike" kern="0" cap="none" spc="0" normalizeH="0" baseline="0" noProof="0" smtClean="0">
                <a:ln>
                  <a:noFill/>
                </a:ln>
                <a:solidFill>
                  <a:srgbClr val="409235"/>
                </a:solidFill>
                <a:effectLst/>
                <a:uLnTx/>
                <a:uFillTx/>
                <a:latin typeface="Monotype Corsiva"/>
                <a:ea typeface="+mj-ea"/>
                <a:cs typeface="Monotype Corsiva"/>
              </a:rPr>
              <a:t>ветра</a:t>
            </a:r>
            <a:endParaRPr kumimoji="0" lang="ru-RU" sz="2000" b="1" i="1" u="none" strike="noStrike" kern="0" cap="none" spc="0" normalizeH="0" baseline="0" noProof="0" dirty="0">
              <a:ln>
                <a:noFill/>
              </a:ln>
              <a:solidFill>
                <a:srgbClr val="409235"/>
              </a:solidFill>
              <a:effectLst/>
              <a:uLnTx/>
              <a:uFillTx/>
              <a:latin typeface="Monotype Corsiva"/>
              <a:ea typeface="+mj-ea"/>
              <a:cs typeface="Monotype Corsi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9196" y="311022"/>
            <a:ext cx="1776095" cy="26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3080" y="192785"/>
            <a:ext cx="475488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5965">
              <a:lnSpc>
                <a:spcPct val="750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Бинарные Автономные </a:t>
            </a:r>
            <a:r>
              <a:rPr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  Электроснабжения,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использующие энергию</a:t>
            </a:r>
            <a:r>
              <a:rPr i="1" spc="-10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3400" y="895350"/>
            <a:ext cx="2828925" cy="58477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3048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lang="ru-RU" sz="1800" b="1" spc="-5" dirty="0" smtClean="0">
                <a:latin typeface="Calibri"/>
                <a:cs typeface="Calibri"/>
              </a:rPr>
              <a:t>Покрытие территории </a:t>
            </a:r>
            <a:r>
              <a:rPr lang="ru-RU" b="1" spc="-5" dirty="0" smtClean="0">
                <a:cs typeface="Calibri"/>
              </a:rPr>
              <a:t>сетями ЦЭС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447800" y="2266950"/>
            <a:ext cx="6705600" cy="2438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371600" y="2800350"/>
            <a:ext cx="35052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30%</a:t>
            </a:r>
            <a:endParaRPr lang="ru-RU" sz="6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57600" y="1123950"/>
            <a:ext cx="5257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2000" b="1" dirty="0" smtClean="0">
                <a:solidFill>
                  <a:srgbClr val="FF0000"/>
                </a:solidFill>
              </a:rPr>
              <a:t>Проектом решается проблема получения недорогой и экологически безопасной электрической энергии на 70% территории суши, где ЦЭС отсутствует или существуют проблемы подключения к ней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2438400" y="1200150"/>
            <a:ext cx="1143000" cy="1981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553200" y="2190750"/>
            <a:ext cx="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85800" y="1200150"/>
            <a:ext cx="289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810000" y="2190750"/>
            <a:ext cx="320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6"/>
          <p:cNvSpPr>
            <a:spLocks noChangeArrowheads="1"/>
          </p:cNvSpPr>
          <p:nvPr/>
        </p:nvSpPr>
        <p:spPr bwMode="auto">
          <a:xfrm>
            <a:off x="5334000" y="666750"/>
            <a:ext cx="2895599" cy="381000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bevelT w="114300" h="114300"/>
            <a:contourClr>
              <a:srgbClr val="FFFF00"/>
            </a:contourClr>
          </a:sp3d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2000" b="1" dirty="0" smtClean="0">
                <a:latin typeface="Times New Roman" pitchFamily="18" charset="0"/>
              </a:rPr>
              <a:t>ТЕРРИТОРИЯ СУШИ</a:t>
            </a: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29200" y="3181350"/>
            <a:ext cx="2667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876800" y="2800350"/>
            <a:ext cx="2971800" cy="1524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Территории, которые при существующем уровне технологий ни при каких условиях, кроме субсидий, развиваться не могут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9196" y="311022"/>
            <a:ext cx="1776095" cy="26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 dirty="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3080" y="192785"/>
            <a:ext cx="475488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5965">
              <a:lnSpc>
                <a:spcPct val="750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Бинарные Автономные </a:t>
            </a:r>
            <a:r>
              <a:rPr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  Электроснабжения,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использующие энергию</a:t>
            </a:r>
            <a:r>
              <a:rPr i="1" spc="-10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8600" y="1809750"/>
          <a:ext cx="8305800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05800"/>
              </a:tblGrid>
              <a:tr h="1905000">
                <a:tc>
                  <a:txBody>
                    <a:bodyPr/>
                    <a:lstStyle/>
                    <a:p>
                      <a:pPr marL="90488" lvl="0" indent="-90488" algn="ctr">
                        <a:buFont typeface="Arial" pitchFamily="34" charset="0"/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Это бизнес-модель для монопольного владения продуктом на рынке,</a:t>
                      </a:r>
                    </a:p>
                    <a:p>
                      <a:pPr marL="90488" lvl="0" indent="-90488" algn="ctr">
                        <a:buFont typeface="Arial" pitchFamily="34" charset="0"/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которая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обеспечивает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90488" lvl="0" indent="-90488" algn="just">
                        <a:buFont typeface="Arial" pitchFamily="34" charset="0"/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-    рост производства</a:t>
                      </a:r>
                    </a:p>
                    <a:p>
                      <a:pPr marL="90488" lvl="0" indent="-90488" algn="just">
                        <a:buFont typeface="Arial" pitchFamily="34" charset="0"/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-   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качество выпускаемой продукции</a:t>
                      </a:r>
                    </a:p>
                    <a:p>
                      <a:pPr marL="360363" lvl="0" indent="-360363" algn="just">
                        <a:buFont typeface="Arial" pitchFamily="34" charset="0"/>
                        <a:buNone/>
                        <a:tabLst>
                          <a:tab pos="360363" algn="l"/>
                          <a:tab pos="449263" algn="l"/>
                        </a:tabLs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-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постоянную подготовку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кадров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для производства, монтажа и сервисного   обслуживания</a:t>
                      </a:r>
                    </a:p>
                    <a:p>
                      <a:pPr marL="360363" lvl="0" indent="-360363" algn="just">
                        <a:buFont typeface="Arial" pitchFamily="34" charset="0"/>
                        <a:buNone/>
                        <a:tabLst>
                          <a:tab pos="360363" algn="l"/>
                          <a:tab pos="449263" algn="l"/>
                        </a:tabLst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-    выбор поставщиков комплектующих изделий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lvl="0" indent="-90488" algn="just">
                        <a:buFont typeface="Arial" pitchFamily="34" charset="0"/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pPr marL="90488" lvl="0" indent="-90488">
                        <a:buFont typeface="Arial" pitchFamily="34" charset="0"/>
                        <a:buNone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304801" y="819150"/>
            <a:ext cx="3124199" cy="501347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bevelT w="114300" h="114300"/>
            <a:contourClr>
              <a:srgbClr val="FFFF00"/>
            </a:contourClr>
          </a:sp3d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</a:rPr>
              <a:t>БИЗНЕС-МОДЕЛЬ</a:t>
            </a:r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7706" y="302768"/>
            <a:ext cx="1776095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7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44008" y="789552"/>
            <a:ext cx="1070992" cy="1284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12160" y="789552"/>
            <a:ext cx="288032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8100" algn="just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Кузнецов Сергей </a:t>
            </a:r>
            <a:r>
              <a:rPr sz="1200" b="1" dirty="0">
                <a:latin typeface="Arial"/>
                <a:cs typeface="Arial"/>
              </a:rPr>
              <a:t>Николаевич</a:t>
            </a:r>
            <a:r>
              <a:rPr sz="1200" dirty="0">
                <a:latin typeface="Arial"/>
                <a:cs typeface="Arial"/>
              </a:rPr>
              <a:t>,  </a:t>
            </a:r>
            <a:r>
              <a:rPr sz="1200" spc="-5" dirty="0">
                <a:latin typeface="Arial"/>
                <a:cs typeface="Arial"/>
              </a:rPr>
              <a:t>академик раэ </a:t>
            </a:r>
            <a:r>
              <a:rPr sz="1200" dirty="0">
                <a:latin typeface="Arial"/>
                <a:cs typeface="Arial"/>
              </a:rPr>
              <a:t>(СПб), </a:t>
            </a:r>
            <a:r>
              <a:rPr sz="1200" spc="-5" dirty="0">
                <a:latin typeface="Arial"/>
                <a:cs typeface="Arial"/>
              </a:rPr>
              <a:t>NASI (КНР),  </a:t>
            </a:r>
            <a:r>
              <a:rPr sz="1200" dirty="0" err="1">
                <a:latin typeface="Arial"/>
                <a:cs typeface="Arial"/>
              </a:rPr>
              <a:t>руководитель</a:t>
            </a:r>
            <a:r>
              <a:rPr sz="1200" dirty="0">
                <a:latin typeface="Arial"/>
                <a:cs typeface="Arial"/>
              </a:rPr>
              <a:t> </a:t>
            </a:r>
            <a:r>
              <a:rPr lang="ru-RU" sz="1200" dirty="0" smtClean="0">
                <a:latin typeface="Arial"/>
                <a:cs typeface="Arial"/>
              </a:rPr>
              <a:t>проекта</a:t>
            </a:r>
            <a:r>
              <a:rPr sz="1200" spc="-95" dirty="0" smtClean="0">
                <a:latin typeface="Arial"/>
                <a:cs typeface="Arial"/>
              </a:rPr>
              <a:t> </a:t>
            </a:r>
            <a:r>
              <a:rPr lang="ru-RU" sz="1200" spc="-95" dirty="0" smtClean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BASERES</a:t>
            </a:r>
            <a:endParaRPr lang="ru-RU" sz="1200" spc="-5" dirty="0" smtClean="0">
              <a:latin typeface="Arial"/>
              <a:cs typeface="Arial"/>
            </a:endParaRPr>
          </a:p>
          <a:p>
            <a:pPr marL="12700" marR="5080" indent="38100" algn="just"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09600" y="1545637"/>
            <a:ext cx="1295400" cy="12516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67545" y="2895787"/>
            <a:ext cx="1553845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75000"/>
              </a:lnSpc>
            </a:pPr>
            <a:r>
              <a:rPr sz="1400" b="1" dirty="0">
                <a:solidFill>
                  <a:srgbClr val="3B3B3B"/>
                </a:solidFill>
                <a:latin typeface="Calibri"/>
                <a:cs typeface="Calibri"/>
              </a:rPr>
              <a:t>Лыпарь Юрий</a:t>
            </a:r>
            <a:r>
              <a:rPr sz="1400" b="1" spc="-12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B3B3B"/>
                </a:solidFill>
                <a:latin typeface="Calibri"/>
                <a:cs typeface="Calibri"/>
              </a:rPr>
              <a:t>Иванович</a:t>
            </a:r>
            <a:r>
              <a:rPr sz="1100" b="1" dirty="0">
                <a:solidFill>
                  <a:srgbClr val="3B3B3B"/>
                </a:solidFill>
                <a:latin typeface="Calibri"/>
                <a:cs typeface="Calibri"/>
              </a:rPr>
              <a:t>,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7545" y="3165816"/>
            <a:ext cx="1564005" cy="473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70000"/>
              </a:lnSpc>
            </a:pPr>
            <a:r>
              <a:rPr sz="1100" dirty="0">
                <a:solidFill>
                  <a:srgbClr val="3B3B3B"/>
                </a:solidFill>
                <a:latin typeface="Calibri"/>
                <a:cs typeface="Calibri"/>
              </a:rPr>
              <a:t>профессор, д.т.н. ,  разработчик системы  управления и</a:t>
            </a:r>
            <a:r>
              <a:rPr sz="1100" spc="-6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B3B3B"/>
                </a:solidFill>
                <a:latin typeface="Calibri"/>
                <a:cs typeface="Calibri"/>
              </a:rPr>
              <a:t>автоматики  проекта</a:t>
            </a:r>
            <a:r>
              <a:rPr sz="1100" spc="-100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B3B3B"/>
                </a:solidFill>
                <a:latin typeface="Calibri"/>
                <a:cs typeface="Calibri"/>
              </a:rPr>
              <a:t>BASERES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76600" y="1545636"/>
            <a:ext cx="1062628" cy="140521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71801" y="3003798"/>
            <a:ext cx="209105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70"/>
              </a:lnSpc>
            </a:pPr>
            <a:r>
              <a:rPr sz="1400" b="1" spc="-5" dirty="0">
                <a:solidFill>
                  <a:srgbClr val="3B3B3B"/>
                </a:solidFill>
                <a:latin typeface="Calibri"/>
                <a:cs typeface="Calibri"/>
              </a:rPr>
              <a:t>Иванов Станислав</a:t>
            </a:r>
            <a:r>
              <a:rPr sz="1400" b="1" spc="-5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B3B3B"/>
                </a:solidFill>
                <a:latin typeface="Calibri"/>
                <a:cs typeface="Calibri"/>
              </a:rPr>
              <a:t>Ливерьевич</a:t>
            </a:r>
            <a:r>
              <a:rPr sz="1050" spc="-5" dirty="0">
                <a:solidFill>
                  <a:srgbClr val="3B3B3B"/>
                </a:solidFill>
                <a:latin typeface="Calibri"/>
                <a:cs typeface="Calibri"/>
              </a:rPr>
              <a:t>,</a:t>
            </a:r>
            <a:endParaRPr sz="1050" dirty="0">
              <a:latin typeface="Calibri"/>
              <a:cs typeface="Calibri"/>
            </a:endParaRPr>
          </a:p>
          <a:p>
            <a:pPr marL="364490" marR="358775" algn="ctr">
              <a:lnSpc>
                <a:spcPts val="1300"/>
              </a:lnSpc>
              <a:spcBef>
                <a:spcPts val="85"/>
              </a:spcBef>
            </a:pPr>
            <a:r>
              <a:rPr sz="1200" spc="-10" dirty="0">
                <a:solidFill>
                  <a:srgbClr val="3B3B3B"/>
                </a:solidFill>
                <a:latin typeface="Calibri"/>
                <a:cs typeface="Calibri"/>
              </a:rPr>
              <a:t>главный</a:t>
            </a:r>
            <a:r>
              <a:rPr sz="1200" spc="-8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B3B3B"/>
                </a:solidFill>
                <a:latin typeface="Calibri"/>
                <a:cs typeface="Calibri"/>
              </a:rPr>
              <a:t>конструктор  проекта</a:t>
            </a:r>
            <a:r>
              <a:rPr sz="1200" spc="-55" dirty="0">
                <a:solidFill>
                  <a:srgbClr val="3B3B3B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B3B3B"/>
                </a:solidFill>
                <a:latin typeface="Calibri"/>
                <a:cs typeface="Calibri"/>
              </a:rPr>
              <a:t>BASERES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09800" y="3790950"/>
            <a:ext cx="3672408" cy="1116331"/>
          </a:xfrm>
          <a:prstGeom prst="rect">
            <a:avLst/>
          </a:prstGeom>
          <a:solidFill>
            <a:srgbClr val="F1DCDB"/>
          </a:solidFill>
          <a:ln w="9144">
            <a:solidFill>
              <a:srgbClr val="4F81BC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86995" marR="546100">
              <a:lnSpc>
                <a:spcPct val="100000"/>
              </a:lnSpc>
              <a:spcBef>
                <a:spcPts val="65"/>
              </a:spcBef>
            </a:pPr>
            <a:r>
              <a:rPr sz="1200" b="1" spc="-5" dirty="0">
                <a:latin typeface="Cambria"/>
                <a:cs typeface="Cambria"/>
              </a:rPr>
              <a:t>В программе на постоянной </a:t>
            </a:r>
            <a:r>
              <a:rPr sz="1200" b="1" dirty="0">
                <a:latin typeface="Cambria"/>
                <a:cs typeface="Cambria"/>
              </a:rPr>
              <a:t>основе  работает </a:t>
            </a:r>
            <a:r>
              <a:rPr sz="1200" b="1" spc="5" dirty="0">
                <a:latin typeface="Cambria"/>
                <a:cs typeface="Cambria"/>
              </a:rPr>
              <a:t>инженерно</a:t>
            </a:r>
            <a:r>
              <a:rPr sz="1200" b="1" i="1" spc="5" dirty="0">
                <a:latin typeface="Cambria"/>
                <a:cs typeface="Cambria"/>
              </a:rPr>
              <a:t>-</a:t>
            </a:r>
            <a:r>
              <a:rPr sz="1200" b="1" spc="5" dirty="0">
                <a:latin typeface="Cambria"/>
                <a:cs typeface="Cambria"/>
              </a:rPr>
              <a:t>технический  </a:t>
            </a:r>
            <a:r>
              <a:rPr sz="1200" b="1" dirty="0">
                <a:latin typeface="Cambria"/>
                <a:cs typeface="Cambria"/>
              </a:rPr>
              <a:t>персонал в количестве </a:t>
            </a:r>
            <a:r>
              <a:rPr sz="1200" b="1" i="1" spc="-40" dirty="0">
                <a:latin typeface="Cambria"/>
                <a:cs typeface="Cambria"/>
              </a:rPr>
              <a:t>10-12</a:t>
            </a:r>
            <a:r>
              <a:rPr sz="1200" b="1" i="1" spc="65" dirty="0">
                <a:latin typeface="Cambria"/>
                <a:cs typeface="Cambria"/>
              </a:rPr>
              <a:t> </a:t>
            </a:r>
            <a:r>
              <a:rPr sz="1200" b="1" dirty="0">
                <a:latin typeface="Cambria"/>
                <a:cs typeface="Cambria"/>
              </a:rPr>
              <a:t>чел</a:t>
            </a:r>
            <a:r>
              <a:rPr sz="1200" b="1" i="1" dirty="0">
                <a:latin typeface="Cambria"/>
                <a:cs typeface="Cambria"/>
              </a:rPr>
              <a:t>.</a:t>
            </a:r>
            <a:endParaRPr sz="1200" dirty="0">
              <a:latin typeface="Cambria"/>
              <a:cs typeface="Cambria"/>
            </a:endParaRPr>
          </a:p>
          <a:p>
            <a:pPr marL="86995" marR="230504">
              <a:lnSpc>
                <a:spcPct val="100000"/>
              </a:lnSpc>
            </a:pPr>
            <a:r>
              <a:rPr sz="1200" b="1" spc="-5" dirty="0">
                <a:latin typeface="Cambria"/>
                <a:cs typeface="Cambria"/>
              </a:rPr>
              <a:t>В программу на временной </a:t>
            </a:r>
            <a:r>
              <a:rPr sz="1200" b="1" dirty="0">
                <a:latin typeface="Cambria"/>
                <a:cs typeface="Cambria"/>
              </a:rPr>
              <a:t>основе  привлекаются  </a:t>
            </a:r>
            <a:r>
              <a:rPr sz="1200" b="1" spc="-5" dirty="0">
                <a:latin typeface="Cambria"/>
                <a:cs typeface="Cambria"/>
              </a:rPr>
              <a:t>высококвалифицированные </a:t>
            </a:r>
            <a:r>
              <a:rPr sz="1200" b="1" dirty="0">
                <a:latin typeface="Cambria"/>
                <a:cs typeface="Cambria"/>
              </a:rPr>
              <a:t>научные </a:t>
            </a:r>
            <a:r>
              <a:rPr sz="1200" b="1" spc="-5" dirty="0">
                <a:latin typeface="Cambria"/>
                <a:cs typeface="Cambria"/>
              </a:rPr>
              <a:t>и  </a:t>
            </a:r>
            <a:r>
              <a:rPr sz="1200" b="1" dirty="0">
                <a:latin typeface="Cambria"/>
                <a:cs typeface="Cambria"/>
              </a:rPr>
              <a:t>технические</a:t>
            </a:r>
            <a:r>
              <a:rPr sz="1200" b="1" spc="-45" dirty="0">
                <a:latin typeface="Cambria"/>
                <a:cs typeface="Cambria"/>
              </a:rPr>
              <a:t> </a:t>
            </a:r>
            <a:r>
              <a:rPr sz="1200" b="1" dirty="0">
                <a:latin typeface="Cambria"/>
                <a:cs typeface="Cambria"/>
              </a:rPr>
              <a:t>консультанты</a:t>
            </a:r>
            <a:r>
              <a:rPr sz="1200" b="1" i="1" dirty="0">
                <a:latin typeface="Cambria"/>
                <a:cs typeface="Cambria"/>
              </a:rPr>
              <a:t>.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15" name="object 4"/>
          <p:cNvSpPr txBox="1">
            <a:spLocks/>
          </p:cNvSpPr>
          <p:nvPr/>
        </p:nvSpPr>
        <p:spPr>
          <a:xfrm>
            <a:off x="228600" y="209550"/>
            <a:ext cx="475488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lvl="0" indent="735965" defTabSz="91440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409235"/>
                </a:solidFill>
                <a:effectLst/>
                <a:uLnTx/>
                <a:uFillTx/>
                <a:latin typeface="Monotype Corsiva"/>
                <a:ea typeface="+mj-ea"/>
                <a:cs typeface="Monotype Corsiva"/>
              </a:rPr>
              <a:t>Бинарные Автономные </a:t>
            </a:r>
            <a:r>
              <a:rPr kumimoji="0" lang="ru-RU" sz="2000" b="1" i="1" u="none" strike="noStrike" kern="0" cap="none" spc="-5" normalizeH="0" baseline="0" noProof="0" dirty="0" smtClean="0">
                <a:ln>
                  <a:noFill/>
                </a:ln>
                <a:solidFill>
                  <a:srgbClr val="409235"/>
                </a:solidFill>
                <a:effectLst/>
                <a:uLnTx/>
                <a:uFillTx/>
                <a:latin typeface="Monotype Corsiva"/>
                <a:ea typeface="+mj-ea"/>
                <a:cs typeface="Monotype Corsiva"/>
              </a:rPr>
              <a:t>Системы  Электроснабжения,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409235"/>
                </a:solidFill>
                <a:effectLst/>
                <a:uLnTx/>
                <a:uFillTx/>
                <a:latin typeface="Monotype Corsiva"/>
                <a:ea typeface="+mj-ea"/>
                <a:cs typeface="Monotype Corsiva"/>
              </a:rPr>
              <a:t>использующие энергию</a:t>
            </a:r>
            <a:r>
              <a:rPr kumimoji="0" lang="ru-RU" sz="2000" b="1" i="1" u="none" strike="noStrike" kern="0" cap="none" spc="-100" normalizeH="0" baseline="0" noProof="0" dirty="0" smtClean="0">
                <a:ln>
                  <a:noFill/>
                </a:ln>
                <a:solidFill>
                  <a:srgbClr val="409235"/>
                </a:solidFill>
                <a:effectLst/>
                <a:uLnTx/>
                <a:uFillTx/>
                <a:latin typeface="Monotype Corsiva"/>
                <a:ea typeface="+mj-ea"/>
                <a:cs typeface="Monotype Corsiva"/>
              </a:rPr>
              <a:t>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409235"/>
                </a:solidFill>
                <a:effectLst/>
                <a:uLnTx/>
                <a:uFillTx/>
                <a:latin typeface="Monotype Corsiva"/>
                <a:ea typeface="+mj-ea"/>
                <a:cs typeface="Monotype Corsiva"/>
              </a:rPr>
              <a:t>ветра</a:t>
            </a:r>
            <a:endParaRPr kumimoji="0" lang="ru-RU" sz="2000" b="1" i="1" u="none" strike="noStrike" kern="0" cap="none" spc="0" normalizeH="0" baseline="0" noProof="0" dirty="0">
              <a:ln>
                <a:noFill/>
              </a:ln>
              <a:solidFill>
                <a:srgbClr val="409235"/>
              </a:solidFill>
              <a:effectLst/>
              <a:uLnTx/>
              <a:uFillTx/>
              <a:latin typeface="Monotype Corsiva"/>
              <a:ea typeface="+mj-ea"/>
              <a:cs typeface="Monotype Corsiva"/>
            </a:endParaRPr>
          </a:p>
        </p:txBody>
      </p:sp>
      <p:sp>
        <p:nvSpPr>
          <p:cNvPr id="17" name="Прямоугольник 6"/>
          <p:cNvSpPr>
            <a:spLocks noChangeArrowheads="1"/>
          </p:cNvSpPr>
          <p:nvPr/>
        </p:nvSpPr>
        <p:spPr bwMode="auto">
          <a:xfrm>
            <a:off x="304803" y="819151"/>
            <a:ext cx="3809999" cy="501347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bevelT w="114300" h="114300"/>
            <a:contourClr>
              <a:srgbClr val="FFFF00"/>
            </a:contourClr>
          </a:sp3d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1400" dirty="0" smtClean="0">
                <a:latin typeface="Times New Roman" pitchFamily="18" charset="0"/>
              </a:rPr>
              <a:t>КОМАНДА ПРОЕКТА</a:t>
            </a:r>
            <a:r>
              <a:rPr lang="en-US" sz="1400" dirty="0" smtClean="0">
                <a:latin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</a:rPr>
              <a:t>И КОМПЕТЕНЦИИ</a:t>
            </a:r>
            <a:endParaRPr lang="ru-RU" sz="1400" dirty="0">
              <a:latin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19800" y="1428750"/>
            <a:ext cx="2952328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Профессиональные навыки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планирование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управление финансовыми потоками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управление кадрами и коллективами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проведение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&amp;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подготовка технической документации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договорная работа и деловая переписка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работа с нормативными и юридическими документами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9196" y="311022"/>
            <a:ext cx="1776095" cy="26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3080" y="192785"/>
            <a:ext cx="475488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5965">
              <a:lnSpc>
                <a:spcPct val="750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Бинарные Автономные </a:t>
            </a:r>
            <a:r>
              <a:rPr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  Электроснабжения,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использующие энергию</a:t>
            </a:r>
            <a:r>
              <a:rPr i="1" spc="-10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096000" y="1047750"/>
            <a:ext cx="3048000" cy="34163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30480" rIns="0" bIns="0" rtlCol="0">
            <a:spAutoFit/>
          </a:bodyPr>
          <a:lstStyle/>
          <a:p>
            <a:pPr marL="92710">
              <a:lnSpc>
                <a:spcPct val="100000"/>
              </a:lnSpc>
            </a:pPr>
            <a:r>
              <a:rPr lang="ru-RU" sz="2000" b="1" spc="-5" dirty="0" smtClean="0">
                <a:latin typeface="Calibri"/>
                <a:cs typeface="Calibri"/>
              </a:rPr>
              <a:t>Типовые блоки и модули энергетического</a:t>
            </a:r>
          </a:p>
          <a:p>
            <a:pPr marL="92710">
              <a:lnSpc>
                <a:spcPct val="100000"/>
              </a:lnSpc>
            </a:pPr>
            <a:r>
              <a:rPr lang="ru-RU" sz="2000" b="1" spc="-5" dirty="0" smtClean="0">
                <a:latin typeface="Calibri"/>
                <a:cs typeface="Calibri"/>
              </a:rPr>
              <a:t> оборудования, посредством которых,</a:t>
            </a:r>
          </a:p>
          <a:p>
            <a:pPr marL="92710">
              <a:lnSpc>
                <a:spcPct val="100000"/>
              </a:lnSpc>
            </a:pPr>
            <a:r>
              <a:rPr lang="ru-RU" sz="2000" b="1" spc="-5" dirty="0" smtClean="0">
                <a:latin typeface="Calibri"/>
                <a:cs typeface="Calibri"/>
              </a:rPr>
              <a:t>как конструктор ЛЕГО, без сложных проектных проработок, организуются </a:t>
            </a:r>
          </a:p>
          <a:p>
            <a:pPr marL="92710">
              <a:lnSpc>
                <a:spcPct val="100000"/>
              </a:lnSpc>
            </a:pPr>
            <a:r>
              <a:rPr lang="ru-RU" sz="2000" b="1" spc="-5" dirty="0" smtClean="0">
                <a:latin typeface="Calibri"/>
                <a:cs typeface="Calibri"/>
              </a:rPr>
              <a:t>автономные </a:t>
            </a:r>
          </a:p>
          <a:p>
            <a:pPr marL="92710">
              <a:lnSpc>
                <a:spcPct val="100000"/>
              </a:lnSpc>
            </a:pPr>
            <a:r>
              <a:rPr lang="ru-RU" sz="2000" b="1" spc="-5" dirty="0" smtClean="0">
                <a:latin typeface="Calibri"/>
                <a:cs typeface="Calibri"/>
              </a:rPr>
              <a:t>электроэнергетические системы любой мощности.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304801" y="819150"/>
            <a:ext cx="4267199" cy="501347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bevelT w="114300" h="114300"/>
            <a:contourClr>
              <a:srgbClr val="FFFF00"/>
            </a:contourClr>
          </a:sp3d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</a:rPr>
              <a:t>ПРОЕКТНЫЙ ПРОДУКТ</a:t>
            </a:r>
            <a:endParaRPr lang="ru-RU" sz="2800" dirty="0">
              <a:latin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81150"/>
            <a:ext cx="5907088" cy="3278188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53200" y="311022"/>
            <a:ext cx="1752091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 dirty="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3080" y="192785"/>
            <a:ext cx="475488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5965">
              <a:lnSpc>
                <a:spcPct val="750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Бинарные Автономные </a:t>
            </a:r>
            <a:r>
              <a:rPr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  Электроснабжения,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использующие энергию</a:t>
            </a:r>
            <a:r>
              <a:rPr i="1" spc="-10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2000" y="1962150"/>
            <a:ext cx="7848600" cy="2323713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3048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lang="ru-RU" sz="2400" b="1" spc="-5" dirty="0" smtClean="0">
                <a:latin typeface="Calibri"/>
                <a:cs typeface="Calibri"/>
              </a:rPr>
              <a:t>1. Получать э/энергию при отсутствии ЦЭС или при проблемах подключения к ним.</a:t>
            </a:r>
          </a:p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lang="ru-RU" sz="2400" b="1" spc="-5" dirty="0" smtClean="0">
                <a:latin typeface="Calibri"/>
                <a:cs typeface="Calibri"/>
              </a:rPr>
              <a:t>2. Получать э/энергию со стоимостью не выше тарифов ЦЭС.</a:t>
            </a:r>
          </a:p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lang="ru-RU" sz="2400" b="1" spc="-5" dirty="0" smtClean="0">
                <a:latin typeface="Calibri"/>
                <a:cs typeface="Calibri"/>
              </a:rPr>
              <a:t>3.Обеспечит экологическую безопасность проживания.</a:t>
            </a:r>
          </a:p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lang="ru-RU" sz="2400" b="1" spc="-5" dirty="0" smtClean="0">
                <a:latin typeface="Calibri"/>
                <a:cs typeface="Calibri"/>
              </a:rPr>
              <a:t>4. Эффективно развивать территории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533400" y="895350"/>
            <a:ext cx="6705600" cy="425147"/>
          </a:xfrm>
          <a:prstGeom prst="rect">
            <a:avLst/>
          </a:prstGeom>
          <a:solidFill>
            <a:schemeClr val="bg1">
              <a:alpha val="7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bevelT w="114300" h="114300"/>
            <a:contourClr>
              <a:srgbClr val="FFFF00"/>
            </a:contourClr>
          </a:sp3d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</a:rPr>
              <a:t>ЦЕННОСТИ ПРОЕКТНОГО ПРОДУКТА</a:t>
            </a:r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9196" y="311022"/>
            <a:ext cx="1776095" cy="26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2400" y="2190750"/>
            <a:ext cx="5326380" cy="576580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31114" rIns="0" bIns="0" rtlCol="0">
            <a:spAutoFit/>
          </a:bodyPr>
          <a:lstStyle/>
          <a:p>
            <a:pPr marL="723900">
              <a:lnSpc>
                <a:spcPts val="1945"/>
              </a:lnSpc>
              <a:spcBef>
                <a:spcPts val="244"/>
              </a:spcBef>
            </a:pPr>
            <a:r>
              <a:rPr sz="1800" b="1" spc="-5" dirty="0">
                <a:latin typeface="Calibri"/>
                <a:cs typeface="Calibri"/>
              </a:rPr>
              <a:t>Ветродизельные </a:t>
            </a:r>
            <a:r>
              <a:rPr sz="1800" b="1" spc="-10" dirty="0">
                <a:latin typeface="Calibri"/>
                <a:cs typeface="Calibri"/>
              </a:rPr>
              <a:t>комплексные </a:t>
            </a:r>
            <a:r>
              <a:rPr sz="1800" b="1" dirty="0">
                <a:latin typeface="Calibri"/>
                <a:cs typeface="Calibri"/>
              </a:rPr>
              <a:t>(ВДК)</a:t>
            </a:r>
            <a:r>
              <a:rPr sz="1800" b="1" spc="3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без</a:t>
            </a:r>
            <a:endParaRPr sz="1800" dirty="0">
              <a:latin typeface="Calibri"/>
              <a:cs typeface="Calibri"/>
            </a:endParaRPr>
          </a:p>
          <a:p>
            <a:pPr marL="685800">
              <a:lnSpc>
                <a:spcPts val="1945"/>
              </a:lnSpc>
            </a:pPr>
            <a:r>
              <a:rPr sz="1800" b="1" spc="-10" dirty="0">
                <a:latin typeface="Calibri"/>
                <a:cs typeface="Calibri"/>
              </a:rPr>
              <a:t>аккумулирования </a:t>
            </a:r>
            <a:r>
              <a:rPr sz="1800" b="1" dirty="0">
                <a:latin typeface="Calibri"/>
                <a:cs typeface="Calibri"/>
              </a:rPr>
              <a:t>энергии в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аккумуляторы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1594" y="78994"/>
            <a:ext cx="4957445" cy="320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20"/>
              </a:lnSpc>
              <a:tabLst>
                <a:tab pos="1638300" algn="l"/>
              </a:tabLst>
            </a:pPr>
            <a:r>
              <a:rPr sz="2400" i="1" dirty="0">
                <a:solidFill>
                  <a:srgbClr val="409235"/>
                </a:solidFill>
                <a:latin typeface="Monotype Corsiva"/>
                <a:cs typeface="Monotype Corsiva"/>
              </a:rPr>
              <a:t>Автономные	</a:t>
            </a:r>
            <a:r>
              <a:rPr sz="2400"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</a:t>
            </a:r>
            <a:r>
              <a:rPr sz="2400" i="1" spc="-114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sz="2400" i="1" dirty="0">
                <a:solidFill>
                  <a:srgbClr val="409235"/>
                </a:solidFill>
                <a:latin typeface="Monotype Corsiva"/>
                <a:cs typeface="Monotype Corsiva"/>
              </a:rPr>
              <a:t>электроснабжения,</a:t>
            </a:r>
            <a:endParaRPr sz="2400">
              <a:latin typeface="Monotype Corsiva"/>
              <a:cs typeface="Monotype Corsiv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1331" y="399160"/>
            <a:ext cx="3376929" cy="320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20"/>
              </a:lnSpc>
            </a:pPr>
            <a:r>
              <a:rPr sz="2400" b="1" i="1" dirty="0">
                <a:solidFill>
                  <a:srgbClr val="409235"/>
                </a:solidFill>
                <a:latin typeface="Monotype Corsiva"/>
                <a:cs typeface="Monotype Corsiva"/>
              </a:rPr>
              <a:t>использующие энергию</a:t>
            </a:r>
            <a:r>
              <a:rPr sz="2400" b="1" i="1" spc="-17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sz="2400" b="1"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  <a:endParaRPr sz="2400">
              <a:latin typeface="Monotype Corsiva"/>
              <a:cs typeface="Monotype Corsiv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48400" y="2038350"/>
            <a:ext cx="1421892" cy="7863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8600" y="3790950"/>
            <a:ext cx="5276215" cy="574675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41910" rIns="0" bIns="0" rtlCol="0">
            <a:spAutoFit/>
          </a:bodyPr>
          <a:lstStyle/>
          <a:p>
            <a:pPr algn="ctr">
              <a:lnSpc>
                <a:spcPts val="2000"/>
              </a:lnSpc>
              <a:spcBef>
                <a:spcPts val="330"/>
              </a:spcBef>
            </a:pPr>
            <a:r>
              <a:rPr sz="1800" b="1" dirty="0">
                <a:latin typeface="Calibri"/>
                <a:cs typeface="Calibri"/>
              </a:rPr>
              <a:t>Гибридные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ts val="2000"/>
              </a:lnSpc>
            </a:pPr>
            <a:r>
              <a:rPr sz="1800" b="1" spc="-5" dirty="0">
                <a:latin typeface="Calibri"/>
                <a:cs typeface="Calibri"/>
              </a:rPr>
              <a:t>электроэнегетические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системы(ГЭЭС)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467600" y="2876550"/>
            <a:ext cx="1533144" cy="7528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72200" y="3638550"/>
            <a:ext cx="1499616" cy="7863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2400" y="3105150"/>
            <a:ext cx="5326380" cy="576580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31115" rIns="0" bIns="0" rtlCol="0">
            <a:spAutoFit/>
          </a:bodyPr>
          <a:lstStyle/>
          <a:p>
            <a:pPr marL="255904" algn="ctr">
              <a:lnSpc>
                <a:spcPts val="1945"/>
              </a:lnSpc>
              <a:spcBef>
                <a:spcPts val="245"/>
              </a:spcBef>
            </a:pPr>
            <a:r>
              <a:rPr sz="1800" b="1" spc="-5" dirty="0">
                <a:latin typeface="Calibri"/>
                <a:cs typeface="Calibri"/>
              </a:rPr>
              <a:t>Ветродизельные </a:t>
            </a:r>
            <a:r>
              <a:rPr sz="1800" b="1" spc="-10" dirty="0">
                <a:latin typeface="Calibri"/>
                <a:cs typeface="Calibri"/>
              </a:rPr>
              <a:t>комплексные </a:t>
            </a:r>
            <a:r>
              <a:rPr sz="1800" b="1" spc="-5" dirty="0">
                <a:latin typeface="Calibri"/>
                <a:cs typeface="Calibri"/>
              </a:rPr>
              <a:t>(ВДК)</a:t>
            </a:r>
            <a:r>
              <a:rPr sz="1800" b="1" spc="37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</a:t>
            </a:r>
            <a:endParaRPr sz="1800" dirty="0">
              <a:latin typeface="Calibri"/>
              <a:cs typeface="Calibri"/>
            </a:endParaRPr>
          </a:p>
          <a:p>
            <a:pPr marL="340360" algn="ctr">
              <a:lnSpc>
                <a:spcPts val="1945"/>
              </a:lnSpc>
            </a:pPr>
            <a:r>
              <a:rPr sz="1800" b="1" spc="-10" dirty="0">
                <a:latin typeface="Calibri"/>
                <a:cs typeface="Calibri"/>
              </a:rPr>
              <a:t>аккумулированием </a:t>
            </a:r>
            <a:r>
              <a:rPr sz="1800" b="1" dirty="0">
                <a:latin typeface="Calibri"/>
                <a:cs typeface="Calibri"/>
              </a:rPr>
              <a:t>энергии в</a:t>
            </a:r>
            <a:r>
              <a:rPr sz="1800" b="1" spc="-8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аккумуляторы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81200" y="4400550"/>
            <a:ext cx="5867400" cy="650819"/>
          </a:xfrm>
          <a:prstGeom prst="rect">
            <a:avLst/>
          </a:prstGeom>
          <a:solidFill>
            <a:srgbClr val="FFFF00"/>
          </a:solidFill>
          <a:ln w="25908">
            <a:solidFill>
              <a:srgbClr val="4F81BC"/>
            </a:solidFill>
          </a:ln>
        </p:spPr>
        <p:txBody>
          <a:bodyPr vert="horz" wrap="square" lIns="0" tIns="958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55"/>
              </a:spcBef>
            </a:pP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ГЛАВНЫЙ НЕДОСТАТОК </a:t>
            </a:r>
            <a:r>
              <a:rPr b="1" spc="-10" dirty="0">
                <a:solidFill>
                  <a:srgbClr val="FF0000"/>
                </a:solidFill>
                <a:latin typeface="Calibri"/>
                <a:cs typeface="Calibri"/>
              </a:rPr>
              <a:t>ЭТИХ</a:t>
            </a:r>
            <a:r>
              <a:rPr b="1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FF0000"/>
                </a:solidFill>
                <a:latin typeface="Calibri"/>
                <a:cs typeface="Calibri"/>
              </a:rPr>
              <a:t>СИСТЕМ:</a:t>
            </a:r>
            <a:endParaRPr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b="1" spc="-5" dirty="0">
                <a:latin typeface="Calibri"/>
                <a:cs typeface="Calibri"/>
              </a:rPr>
              <a:t>Неконкурентоспособная цена электрической</a:t>
            </a:r>
            <a:r>
              <a:rPr b="1" spc="11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энергии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2400" y="847344"/>
            <a:ext cx="3403600" cy="388620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29209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29"/>
              </a:spcBef>
            </a:pP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РЫНОЧНЫЕ АНАЛОГИ</a:t>
            </a:r>
            <a:r>
              <a:rPr sz="2000" b="1" spc="-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BIPS: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4"/>
          <p:cNvSpPr txBox="1"/>
          <p:nvPr/>
        </p:nvSpPr>
        <p:spPr>
          <a:xfrm>
            <a:off x="152400" y="1352550"/>
            <a:ext cx="5326380" cy="275074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31114" rIns="0" bIns="0" rtlCol="0">
            <a:spAutoFit/>
          </a:bodyPr>
          <a:lstStyle/>
          <a:p>
            <a:pPr marL="723900">
              <a:lnSpc>
                <a:spcPts val="1945"/>
              </a:lnSpc>
              <a:spcBef>
                <a:spcPts val="244"/>
              </a:spcBef>
            </a:pPr>
            <a:r>
              <a:rPr lang="ru-RU" b="1" spc="-5" dirty="0" smtClean="0">
                <a:latin typeface="Calibri"/>
                <a:cs typeface="Calibri"/>
              </a:rPr>
              <a:t>Дизельные электростанции (ДЭС)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15362" name="Picture 2" descr="71cc28b9bff5fd4a09ebd02c96efe6c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104775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53200" y="311022"/>
            <a:ext cx="1752091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 dirty="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3080" y="192785"/>
            <a:ext cx="475488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5965">
              <a:lnSpc>
                <a:spcPct val="750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Бинарные Автономные </a:t>
            </a:r>
            <a:r>
              <a:rPr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  Электроснабжения,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использующие энергию</a:t>
            </a:r>
            <a:r>
              <a:rPr i="1" spc="-10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</a:p>
        </p:txBody>
      </p:sp>
      <p:pic>
        <p:nvPicPr>
          <p:cNvPr id="8" name="Рисунок 4" descr="C:\Users\user\Desktop\experiment-12 001_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047750"/>
            <a:ext cx="1373187" cy="106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7" descr="C:\Users\user\Desktop\experiment-12 016_0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419350"/>
            <a:ext cx="1446211" cy="106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user\Desktop\experiment-12 030_00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550" y="3543300"/>
            <a:ext cx="1946275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5" descr="C:\Users\user\Desktop\experiment-12 014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971550"/>
            <a:ext cx="89376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8" descr="C:\Users\user\Desktop\experiment-12 029_000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2625329"/>
            <a:ext cx="2667000" cy="1999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6" descr="C:\Users\user\Desktop\Scan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465" y="789385"/>
            <a:ext cx="846136" cy="1703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6553200" y="2800350"/>
            <a:ext cx="1447800" cy="1543050"/>
          </a:xfrm>
          <a:prstGeom prst="rect">
            <a:avLst/>
          </a:prstGeom>
          <a:solidFill>
            <a:srgbClr val="F0EA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ВТОРОЕ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поколение</a:t>
            </a:r>
          </a:p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технологий.</a:t>
            </a:r>
          </a:p>
          <a:p>
            <a:pPr>
              <a:defRPr/>
            </a:pP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67400" y="971550"/>
            <a:ext cx="2895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Проект находится в пятом поколении своего развития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4114800" y="1885950"/>
            <a:ext cx="4800600" cy="30861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8769351" y="3504010"/>
            <a:ext cx="168651" cy="45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3478" tIns="41739" rIns="83478" bIns="41739">
            <a:spAutoFit/>
          </a:bodyPr>
          <a:lstStyle/>
          <a:p>
            <a:pPr algn="l" defTabSz="835025"/>
            <a:endParaRPr lang="ru-RU" sz="2400">
              <a:latin typeface="Times New Roman" pitchFamily="18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4114800" y="1885950"/>
          <a:ext cx="4802188" cy="3143250"/>
        </p:xfrm>
        <a:graphic>
          <a:graphicData uri="http://schemas.openxmlformats.org/presentationml/2006/ole">
            <p:oleObj spid="_x0000_s1026" name="Документ" r:id="rId3" imgW="6400800" imgH="5374080" progId="Word.Document.8">
              <p:embed/>
            </p:oleObj>
          </a:graphicData>
        </a:graphic>
      </p:graphicFrame>
      <p:sp>
        <p:nvSpPr>
          <p:cNvPr id="8" name="object 4"/>
          <p:cNvSpPr txBox="1">
            <a:spLocks noGrp="1"/>
          </p:cNvSpPr>
          <p:nvPr>
            <p:ph type="title"/>
          </p:nvPr>
        </p:nvSpPr>
        <p:spPr>
          <a:xfrm>
            <a:off x="513080" y="192785"/>
            <a:ext cx="475488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5965">
              <a:lnSpc>
                <a:spcPct val="750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Бинарные Автономные </a:t>
            </a:r>
            <a:r>
              <a:rPr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  Электроснабжения,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использующие энергию</a:t>
            </a:r>
            <a:r>
              <a:rPr i="1" spc="-10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</a:p>
        </p:txBody>
      </p:sp>
      <p:sp>
        <p:nvSpPr>
          <p:cNvPr id="9" name="object 2"/>
          <p:cNvSpPr txBox="1"/>
          <p:nvPr/>
        </p:nvSpPr>
        <p:spPr>
          <a:xfrm>
            <a:off x="6553200" y="311022"/>
            <a:ext cx="1752091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 dirty="0">
              <a:latin typeface="Forte"/>
              <a:cs typeface="Forte"/>
            </a:endParaRPr>
          </a:p>
        </p:txBody>
      </p:sp>
      <p:sp>
        <p:nvSpPr>
          <p:cNvPr id="10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3505200" y="1276350"/>
            <a:ext cx="5257800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lvl="0" indent="735965" defTabSz="91440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Monotype Corsiva"/>
              </a:rPr>
              <a:t>ИННОВАЦИЯ:</a:t>
            </a:r>
          </a:p>
          <a:p>
            <a:pPr marL="12700" marR="5080" lvl="0" indent="735965" defTabSz="91440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latin typeface="+mj-lt"/>
                <a:ea typeface="+mj-ea"/>
                <a:cs typeface="Monotype Corsiva"/>
              </a:rPr>
              <a:t>бинарное состояние энергосистемы</a:t>
            </a:r>
          </a:p>
          <a:p>
            <a:pPr marL="12700" marR="5080" lvl="0" indent="735965" defTabSz="91440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Monotype Corsiva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600" y="819150"/>
            <a:ext cx="3810000" cy="41910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- к энергосистеме подключается  любое количество типовых энергоблоков без необходимости их синхронизации;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система блочно-модульная: типовая генерация обвязывается комплексом типовых аппаратных средств, исполненных типовыми блоками и модулями;</a:t>
            </a: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В РЕЗУЛЬТАТЕ МОЖНО ОРГАНИЗОВАТЬ КРУПНОСЕРИЙНОЙ ПРОЗВОДСТВО С ЗАКУПКОЙ КОМПЛЕКТУЮЩИХ ПО НИЗКОЙ ЦЕНЕ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5000" y="819150"/>
            <a:ext cx="24384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ПЯТОЕ ПОКОЛЕНИЕ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9196" y="311022"/>
            <a:ext cx="1776095" cy="26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0641" y="105917"/>
            <a:ext cx="8023759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0570">
              <a:lnSpc>
                <a:spcPts val="21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Бинарные Автономные</a:t>
            </a:r>
            <a:r>
              <a:rPr i="1" spc="34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</a:t>
            </a:r>
          </a:p>
          <a:p>
            <a:pPr marL="14604">
              <a:lnSpc>
                <a:spcPts val="21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Электр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21121" y="345185"/>
            <a:ext cx="4046854" cy="33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i="1" dirty="0">
                <a:solidFill>
                  <a:srgbClr val="409235"/>
                </a:solidFill>
                <a:latin typeface="Monotype Corsiva"/>
                <a:cs typeface="Monotype Corsiva"/>
              </a:rPr>
              <a:t>оснабжения, использующие энергию</a:t>
            </a:r>
            <a:r>
              <a:rPr sz="2000" b="1" i="1" spc="-18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sz="2000" b="1"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  <a:endParaRPr sz="2000" dirty="0">
              <a:latin typeface="Monotype Corsiva"/>
              <a:cs typeface="Monotype Corsiv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2692" y="847344"/>
            <a:ext cx="1693545" cy="981710"/>
          </a:xfrm>
          <a:custGeom>
            <a:avLst/>
            <a:gdLst/>
            <a:ahLst/>
            <a:cxnLst/>
            <a:rect l="l" t="t" r="r" b="b"/>
            <a:pathLst>
              <a:path w="1693545" h="981710">
                <a:moveTo>
                  <a:pt x="0" y="981455"/>
                </a:moveTo>
                <a:lnTo>
                  <a:pt x="1693164" y="981455"/>
                </a:lnTo>
                <a:lnTo>
                  <a:pt x="1693164" y="0"/>
                </a:lnTo>
                <a:lnTo>
                  <a:pt x="0" y="0"/>
                </a:lnTo>
                <a:lnTo>
                  <a:pt x="0" y="98145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2041" y="777875"/>
            <a:ext cx="1379855" cy="29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ИНН</a:t>
            </a:r>
            <a:r>
              <a:rPr sz="1800" b="1" spc="-10" dirty="0">
                <a:latin typeface="Calibri"/>
                <a:cs typeface="Calibri"/>
              </a:rPr>
              <a:t>О</a:t>
            </a:r>
            <a:r>
              <a:rPr sz="1800" b="1" dirty="0">
                <a:latin typeface="Calibri"/>
                <a:cs typeface="Calibri"/>
              </a:rPr>
              <a:t>ВАЦИЯ: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2041" y="1054989"/>
            <a:ext cx="1297305" cy="754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Специальная  конструкция  энергоблоков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8891" y="2743200"/>
            <a:ext cx="1719072" cy="18120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315146" y="1312227"/>
          <a:ext cx="6595490" cy="36483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2982"/>
                <a:gridCol w="1303909"/>
                <a:gridCol w="1337691"/>
                <a:gridCol w="1430908"/>
              </a:tblGrid>
              <a:tr h="64008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b="1" spc="-15" dirty="0">
                          <a:latin typeface="Calibri"/>
                          <a:cs typeface="Calibri"/>
                        </a:rPr>
                        <a:t>Технические</a:t>
                      </a:r>
                      <a:r>
                        <a:rPr sz="14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возможности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энергоблоков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15" dirty="0">
                          <a:latin typeface="Calibri"/>
                          <a:cs typeface="Calibri"/>
                        </a:rPr>
                        <a:t>ВВЭУ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15" dirty="0">
                          <a:latin typeface="Calibri"/>
                          <a:cs typeface="Calibri"/>
                        </a:rPr>
                        <a:t>ВЭУ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аналогов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Офшорные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800" b="1" spc="-15" dirty="0">
                          <a:latin typeface="Calibri"/>
                          <a:cs typeface="Calibri"/>
                        </a:rPr>
                        <a:t>ВЭУ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86995" marR="104139">
                        <a:lnSpc>
                          <a:spcPct val="74500"/>
                        </a:lnSpc>
                        <a:spcBef>
                          <a:spcPts val="305"/>
                        </a:spcBef>
                      </a:pPr>
                      <a:r>
                        <a:rPr sz="1100" b="1" i="1" dirty="0">
                          <a:latin typeface="Calibri"/>
                          <a:cs typeface="Calibri"/>
                        </a:rPr>
                        <a:t>Выход ВВЭУ в режим номинальной  генерации при скорости ветра</a:t>
                      </a:r>
                      <a:r>
                        <a:rPr sz="1100" b="1" i="1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(м/с)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1-3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9-15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10-15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617219">
                <a:tc>
                  <a:txBody>
                    <a:bodyPr/>
                    <a:lstStyle/>
                    <a:p>
                      <a:pPr marL="109855">
                        <a:lnSpc>
                          <a:spcPts val="765"/>
                        </a:lnSpc>
                      </a:pPr>
                      <a:r>
                        <a:rPr sz="1100" b="1" i="1" dirty="0">
                          <a:latin typeface="Calibri"/>
                          <a:cs typeface="Calibri"/>
                        </a:rPr>
                        <a:t>Стабилизация</a:t>
                      </a:r>
                      <a:r>
                        <a:rPr sz="1100" b="1" i="1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мощности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09855" marR="228600">
                        <a:lnSpc>
                          <a:spcPct val="75100"/>
                        </a:lnSpc>
                        <a:spcBef>
                          <a:spcPts val="160"/>
                        </a:spcBef>
                      </a:pPr>
                      <a:r>
                        <a:rPr sz="1100" b="1" i="1" dirty="0">
                          <a:latin typeface="Calibri"/>
                          <a:cs typeface="Calibri"/>
                        </a:rPr>
                        <a:t>возобновляемых источников  энергии (ВИЭ) . Диапазон</a:t>
                      </a:r>
                      <a:r>
                        <a:rPr sz="1100" b="1" i="1" spc="-1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скорости  ветра при </a:t>
                      </a:r>
                      <a:r>
                        <a:rPr sz="1100" b="1" i="1" spc="-5" dirty="0">
                          <a:latin typeface="Calibri"/>
                          <a:cs typeface="Calibri"/>
                        </a:rPr>
                        <a:t>стабилизации</a:t>
                      </a:r>
                      <a:r>
                        <a:rPr sz="1100" b="1" i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(баллы)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Стабилизируется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12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1-12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55"/>
                        </a:lnSpc>
                        <a:spcBef>
                          <a:spcPts val="260"/>
                        </a:spcBef>
                      </a:pPr>
                      <a:r>
                        <a:rPr sz="1050" b="1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05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dirty="0">
                          <a:latin typeface="Calibri"/>
                          <a:cs typeface="Calibri"/>
                        </a:rPr>
                        <a:t>стабилизируется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ts val="143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˃ 8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должен</a:t>
                      </a:r>
                      <a:r>
                        <a:rPr sz="12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быть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остановлен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55"/>
                        </a:lnSpc>
                        <a:spcBef>
                          <a:spcPts val="260"/>
                        </a:spcBef>
                      </a:pPr>
                      <a:r>
                        <a:rPr sz="1050" b="1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05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dirty="0">
                          <a:latin typeface="Calibri"/>
                          <a:cs typeface="Calibri"/>
                        </a:rPr>
                        <a:t>стабилизируется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ts val="143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˃ 8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должен</a:t>
                      </a:r>
                      <a:r>
                        <a:rPr sz="12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быть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остановлен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marL="86995">
                        <a:lnSpc>
                          <a:spcPts val="1125"/>
                        </a:lnSpc>
                      </a:pPr>
                      <a:r>
                        <a:rPr sz="1100" b="1" i="1" dirty="0">
                          <a:latin typeface="Calibri"/>
                          <a:cs typeface="Calibri"/>
                        </a:rPr>
                        <a:t>Среднегодовая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86995" marR="211454">
                        <a:lnSpc>
                          <a:spcPct val="75500"/>
                        </a:lnSpc>
                        <a:spcBef>
                          <a:spcPts val="155"/>
                        </a:spcBef>
                      </a:pPr>
                      <a:r>
                        <a:rPr sz="1100" b="1" i="1" dirty="0">
                          <a:latin typeface="Calibri"/>
                          <a:cs typeface="Calibri"/>
                        </a:rPr>
                        <a:t>выработка </a:t>
                      </a:r>
                      <a:r>
                        <a:rPr sz="1100" b="1" i="1" spc="-5" dirty="0">
                          <a:latin typeface="Calibri"/>
                          <a:cs typeface="Calibri"/>
                        </a:rPr>
                        <a:t>электроэнергии 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100" b="1" i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1квт  установленной</a:t>
                      </a:r>
                      <a:r>
                        <a:rPr sz="1100" b="1" i="1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мощности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86995">
                        <a:lnSpc>
                          <a:spcPts val="985"/>
                        </a:lnSpc>
                        <a:tabLst>
                          <a:tab pos="1791335" algn="l"/>
                        </a:tabLst>
                      </a:pPr>
                      <a:r>
                        <a:rPr sz="1100" b="1" i="1" dirty="0">
                          <a:latin typeface="Calibri"/>
                          <a:cs typeface="Calibri"/>
                        </a:rPr>
                        <a:t>ВВЭУ	(кВт*час)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8000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700</a:t>
                      </a:r>
                      <a:r>
                        <a:rPr sz="18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-1000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3000-4000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379349">
                <a:tc>
                  <a:txBody>
                    <a:bodyPr/>
                    <a:lstStyle/>
                    <a:p>
                      <a:pPr marL="86995">
                        <a:lnSpc>
                          <a:spcPts val="1125"/>
                        </a:lnSpc>
                      </a:pPr>
                      <a:r>
                        <a:rPr sz="1100" b="1" i="1" dirty="0">
                          <a:latin typeface="Calibri"/>
                          <a:cs typeface="Calibri"/>
                        </a:rPr>
                        <a:t>Мощность , снимаемая с 1</a:t>
                      </a:r>
                      <a:r>
                        <a:rPr sz="1100" b="1" i="1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–го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86995">
                        <a:lnSpc>
                          <a:spcPts val="1150"/>
                        </a:lnSpc>
                        <a:tabLst>
                          <a:tab pos="2141855" algn="l"/>
                        </a:tabLst>
                      </a:pPr>
                      <a:r>
                        <a:rPr sz="1100" b="1" i="1" dirty="0">
                          <a:latin typeface="Calibri"/>
                          <a:cs typeface="Calibri"/>
                        </a:rPr>
                        <a:t>кв.метра</a:t>
                      </a:r>
                      <a:r>
                        <a:rPr sz="1100" b="1" i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поверхности	(ед.)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marL="118745" marR="437515" indent="-32384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100" b="1" i="1" dirty="0">
                          <a:latin typeface="Calibri"/>
                          <a:cs typeface="Calibri"/>
                        </a:rPr>
                        <a:t>Способ преобразования</a:t>
                      </a:r>
                      <a:r>
                        <a:rPr sz="1100" b="1" i="1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энергии  воздушного</a:t>
                      </a:r>
                      <a:r>
                        <a:rPr sz="1100" b="1" i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потока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87630" marR="35179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Через 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уп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ра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яемый 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вихрь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Прямо</a:t>
                      </a:r>
                      <a:r>
                        <a:rPr sz="12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на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турбине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Прямо на</a:t>
                      </a:r>
                      <a:r>
                        <a:rPr sz="1200" b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турбине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200" b="1" i="1" spc="-5" dirty="0">
                          <a:latin typeface="Calibri"/>
                          <a:cs typeface="Calibri"/>
                        </a:rPr>
                        <a:t>Способ установки</a:t>
                      </a:r>
                      <a:r>
                        <a:rPr sz="1200" b="1" i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ВЭУ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87630" marR="18161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На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землю, без  установки</a:t>
                      </a:r>
                      <a:r>
                        <a:rPr sz="12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мачт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3746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мачте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мачте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118871" y="2311907"/>
            <a:ext cx="2133600" cy="593090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10160" rIns="0" bIns="0" rtlCol="0">
            <a:spAutoFit/>
          </a:bodyPr>
          <a:lstStyle/>
          <a:p>
            <a:pPr marL="90805" marR="400685">
              <a:lnSpc>
                <a:spcPct val="75000"/>
              </a:lnSpc>
              <a:spcBef>
                <a:spcPts val="80"/>
              </a:spcBef>
            </a:pPr>
            <a:r>
              <a:rPr sz="1400" b="1" dirty="0">
                <a:latin typeface="Calibri"/>
                <a:cs typeface="Calibri"/>
              </a:rPr>
              <a:t>Вихревая  </a:t>
            </a:r>
            <a:r>
              <a:rPr sz="1400" b="1" spc="-5" dirty="0">
                <a:latin typeface="Calibri"/>
                <a:cs typeface="Calibri"/>
              </a:rPr>
              <a:t>ветроэнергетическая  </a:t>
            </a:r>
            <a:r>
              <a:rPr sz="1400" b="1" dirty="0">
                <a:latin typeface="Calibri"/>
                <a:cs typeface="Calibri"/>
              </a:rPr>
              <a:t>установка</a:t>
            </a:r>
            <a:r>
              <a:rPr sz="1400" b="1" spc="-1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(ВВЭУ)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86000" y="819150"/>
            <a:ext cx="2769235" cy="271780"/>
          </a:xfrm>
          <a:custGeom>
            <a:avLst/>
            <a:gdLst/>
            <a:ahLst/>
            <a:cxnLst/>
            <a:rect l="l" t="t" r="r" b="b"/>
            <a:pathLst>
              <a:path w="2769235" h="271780">
                <a:moveTo>
                  <a:pt x="0" y="271272"/>
                </a:moveTo>
                <a:lnTo>
                  <a:pt x="2769107" y="271272"/>
                </a:lnTo>
                <a:lnTo>
                  <a:pt x="2769107" y="0"/>
                </a:lnTo>
                <a:lnTo>
                  <a:pt x="0" y="0"/>
                </a:lnTo>
                <a:lnTo>
                  <a:pt x="0" y="271272"/>
                </a:lnTo>
                <a:close/>
              </a:path>
            </a:pathLst>
          </a:custGeom>
          <a:solidFill>
            <a:srgbClr val="F1DC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362200" y="819150"/>
            <a:ext cx="237680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Сравнение с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аналогами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5000" y="819150"/>
            <a:ext cx="24384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ПЯТОЕ ПОКОЛЕНИЕ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9196" y="311022"/>
            <a:ext cx="1776095" cy="26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solidFill>
                  <a:srgbClr val="409235"/>
                </a:solidFill>
                <a:latin typeface="Arial"/>
                <a:cs typeface="Arial"/>
              </a:rPr>
              <a:t>ПРОЕКТ</a:t>
            </a:r>
            <a:r>
              <a:rPr sz="1600" b="1" i="1" spc="-55" dirty="0">
                <a:solidFill>
                  <a:srgbClr val="409235"/>
                </a:solidFill>
                <a:latin typeface="Arial"/>
                <a:cs typeface="Arial"/>
              </a:rPr>
              <a:t> </a:t>
            </a:r>
            <a:r>
              <a:rPr sz="1650" b="1" i="1" spc="-35" dirty="0">
                <a:solidFill>
                  <a:srgbClr val="409235"/>
                </a:solidFill>
                <a:latin typeface="Forte"/>
                <a:cs typeface="Forte"/>
              </a:rPr>
              <a:t>BASERES</a:t>
            </a:r>
            <a:endParaRPr sz="1650">
              <a:latin typeface="Forte"/>
              <a:cs typeface="Fort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4964" y="135636"/>
            <a:ext cx="499872" cy="566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0570">
              <a:lnSpc>
                <a:spcPts val="21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Бинарные Автономные</a:t>
            </a:r>
            <a:r>
              <a:rPr i="1" spc="34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i="1" spc="-5" dirty="0">
                <a:solidFill>
                  <a:srgbClr val="409235"/>
                </a:solidFill>
                <a:latin typeface="Monotype Corsiva"/>
                <a:cs typeface="Monotype Corsiva"/>
              </a:rPr>
              <a:t>Системы</a:t>
            </a:r>
          </a:p>
          <a:p>
            <a:pPr marL="14604">
              <a:lnSpc>
                <a:spcPts val="2100"/>
              </a:lnSpc>
            </a:pPr>
            <a:r>
              <a:rPr i="1" dirty="0">
                <a:solidFill>
                  <a:srgbClr val="409235"/>
                </a:solidFill>
                <a:latin typeface="Monotype Corsiva"/>
                <a:cs typeface="Monotype Corsiva"/>
              </a:rPr>
              <a:t>Электр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21121" y="345185"/>
            <a:ext cx="4046854" cy="33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i="1" dirty="0">
                <a:solidFill>
                  <a:srgbClr val="409235"/>
                </a:solidFill>
                <a:latin typeface="Monotype Corsiva"/>
                <a:cs typeface="Monotype Corsiva"/>
              </a:rPr>
              <a:t>оснабжения, использующие энергию</a:t>
            </a:r>
            <a:r>
              <a:rPr sz="2000" b="1" i="1" spc="-180" dirty="0">
                <a:solidFill>
                  <a:srgbClr val="409235"/>
                </a:solidFill>
                <a:latin typeface="Monotype Corsiva"/>
                <a:cs typeface="Monotype Corsiva"/>
              </a:rPr>
              <a:t> </a:t>
            </a:r>
            <a:r>
              <a:rPr sz="2000" b="1" i="1" dirty="0">
                <a:solidFill>
                  <a:srgbClr val="409235"/>
                </a:solidFill>
                <a:latin typeface="Monotype Corsiva"/>
                <a:cs typeface="Monotype Corsiva"/>
              </a:rPr>
              <a:t>ветра</a:t>
            </a:r>
            <a:endParaRPr sz="2000">
              <a:latin typeface="Monotype Corsiva"/>
              <a:cs typeface="Monotype Corsiv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2692" y="847344"/>
            <a:ext cx="1693545" cy="981710"/>
          </a:xfrm>
          <a:custGeom>
            <a:avLst/>
            <a:gdLst/>
            <a:ahLst/>
            <a:cxnLst/>
            <a:rect l="l" t="t" r="r" b="b"/>
            <a:pathLst>
              <a:path w="1693545" h="981710">
                <a:moveTo>
                  <a:pt x="0" y="981455"/>
                </a:moveTo>
                <a:lnTo>
                  <a:pt x="1693164" y="981455"/>
                </a:lnTo>
                <a:lnTo>
                  <a:pt x="1693164" y="0"/>
                </a:lnTo>
                <a:lnTo>
                  <a:pt x="0" y="0"/>
                </a:lnTo>
                <a:lnTo>
                  <a:pt x="0" y="98145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2041" y="777875"/>
            <a:ext cx="1379855" cy="103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ИНН</a:t>
            </a:r>
            <a:r>
              <a:rPr sz="1800" b="1" spc="-10" dirty="0">
                <a:latin typeface="Calibri"/>
                <a:cs typeface="Calibri"/>
              </a:rPr>
              <a:t>О</a:t>
            </a:r>
            <a:r>
              <a:rPr sz="1800" b="1" dirty="0">
                <a:latin typeface="Calibri"/>
                <a:cs typeface="Calibri"/>
              </a:rPr>
              <a:t>ВАЦИЯ:</a:t>
            </a:r>
            <a:endParaRPr sz="1800">
              <a:latin typeface="Calibri"/>
              <a:cs typeface="Calibri"/>
            </a:endParaRPr>
          </a:p>
          <a:p>
            <a:pPr marL="12700" marR="86995">
              <a:lnSpc>
                <a:spcPct val="100000"/>
              </a:lnSpc>
              <a:spcBef>
                <a:spcPts val="20"/>
              </a:spcBef>
            </a:pPr>
            <a:r>
              <a:rPr sz="1600" b="1" spc="-5" dirty="0">
                <a:latin typeface="Calibri"/>
                <a:cs typeface="Calibri"/>
              </a:rPr>
              <a:t>Специальная  конструкция  энергоблоков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8891" y="2743200"/>
            <a:ext cx="1719072" cy="18120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365946" y="1967928"/>
          <a:ext cx="6595489" cy="25604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6274"/>
                <a:gridCol w="1383029"/>
                <a:gridCol w="1383157"/>
                <a:gridCol w="1383029"/>
              </a:tblGrid>
              <a:tr h="640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Экономические</a:t>
                      </a:r>
                      <a:r>
                        <a:rPr sz="1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показатели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энергоблоков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ВВЭУ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spc="-15" dirty="0">
                          <a:latin typeface="Calibri"/>
                          <a:cs typeface="Calibri"/>
                        </a:rPr>
                        <a:t>ВЭУ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аналогов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113030" indent="-3810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фш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ные  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ВЭУ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100" b="1" i="1" dirty="0">
                          <a:latin typeface="Calibri"/>
                          <a:cs typeface="Calibri"/>
                        </a:rPr>
                        <a:t>Стоимость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86995" marR="768985" indent="31750">
                        <a:lnSpc>
                          <a:spcPct val="100000"/>
                        </a:lnSpc>
                      </a:pPr>
                      <a:r>
                        <a:rPr sz="1100" b="1" i="1" dirty="0">
                          <a:latin typeface="Calibri"/>
                          <a:cs typeface="Calibri"/>
                        </a:rPr>
                        <a:t>1-го кВт</a:t>
                      </a:r>
                      <a:r>
                        <a:rPr sz="1100" b="1" i="1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установленной  мощности</a:t>
                      </a:r>
                      <a:r>
                        <a:rPr sz="1100" b="1" i="1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ВЭУ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21920">
                        <a:lnSpc>
                          <a:spcPts val="1435"/>
                        </a:lnSpc>
                      </a:pPr>
                      <a:r>
                        <a:rPr sz="1200" b="1" i="1" spc="-10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en-US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sz="1200" b="1" i="1" spc="-10" dirty="0" smtClean="0">
                          <a:latin typeface="Calibri"/>
                          <a:cs typeface="Calibri"/>
                        </a:rPr>
                        <a:t>/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квт)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600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1000-1500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3500-4500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594398">
                <a:tc>
                  <a:txBody>
                    <a:bodyPr/>
                    <a:lstStyle/>
                    <a:p>
                      <a:pPr marL="86995" marR="44323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100" b="1" i="1" dirty="0">
                          <a:latin typeface="Calibri"/>
                          <a:cs typeface="Calibri"/>
                        </a:rPr>
                        <a:t>Стоимость генерации  электрической энергии на</a:t>
                      </a:r>
                      <a:r>
                        <a:rPr sz="1100" b="1" i="1" spc="-1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>
                          <a:latin typeface="Calibri"/>
                          <a:cs typeface="Calibri"/>
                        </a:rPr>
                        <a:t>ВЭУ  </a:t>
                      </a:r>
                      <a:r>
                        <a:rPr lang="en-US" sz="1100" b="1" i="1" smtClean="0">
                          <a:latin typeface="Calibri"/>
                          <a:cs typeface="Calibri"/>
                        </a:rPr>
                        <a:t>                                                                           </a:t>
                      </a:r>
                      <a:r>
                        <a:rPr sz="1100" b="1" i="1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en-US" sz="1100" b="1" smtClean="0">
                          <a:latin typeface="Times New Roman"/>
                          <a:ea typeface="Calibri"/>
                          <a:cs typeface="Times New Roman"/>
                        </a:rPr>
                        <a:t>€</a:t>
                      </a:r>
                      <a:r>
                        <a:rPr lang="ru-RU" sz="1100" b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sz="1100" b="1" i="1" dirty="0" smtClean="0">
                          <a:latin typeface="Calibri"/>
                          <a:cs typeface="Calibri"/>
                        </a:rPr>
                        <a:t>/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кВт*час)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0,0075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0,1</a:t>
                      </a:r>
                      <a:r>
                        <a:rPr sz="18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-0,2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0,085-0,15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548766">
                <a:tc>
                  <a:txBody>
                    <a:bodyPr/>
                    <a:lstStyle/>
                    <a:p>
                      <a:pPr marL="86995" marR="7004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100" b="1" i="1" dirty="0">
                          <a:latin typeface="Calibri"/>
                          <a:cs typeface="Calibri"/>
                        </a:rPr>
                        <a:t>Требование к</a:t>
                      </a:r>
                      <a:r>
                        <a:rPr sz="1100" b="1" i="1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организации  фундаментов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6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требуется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spc="-20" dirty="0">
                          <a:latin typeface="Calibri"/>
                          <a:cs typeface="Calibri"/>
                        </a:rPr>
                        <a:t>Требуется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spc="-20" dirty="0">
                          <a:latin typeface="Calibri"/>
                          <a:cs typeface="Calibri"/>
                        </a:rPr>
                        <a:t>Требуется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62127" y="2311907"/>
            <a:ext cx="1821180" cy="593090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25400" rIns="0" bIns="0" rtlCol="0">
            <a:spAutoFit/>
          </a:bodyPr>
          <a:lstStyle/>
          <a:p>
            <a:pPr marL="91440" marR="87630">
              <a:lnSpc>
                <a:spcPct val="75000"/>
              </a:lnSpc>
              <a:spcBef>
                <a:spcPts val="200"/>
              </a:spcBef>
            </a:pPr>
            <a:r>
              <a:rPr sz="1400" b="1" dirty="0">
                <a:latin typeface="Calibri"/>
                <a:cs typeface="Calibri"/>
              </a:rPr>
              <a:t>Вихревая  </a:t>
            </a:r>
            <a:r>
              <a:rPr sz="1400" b="1" spc="-5" dirty="0">
                <a:latin typeface="Calibri"/>
                <a:cs typeface="Calibri"/>
              </a:rPr>
              <a:t>ветроэнергетическая  </a:t>
            </a:r>
            <a:r>
              <a:rPr sz="1400" b="1" dirty="0">
                <a:latin typeface="Calibri"/>
                <a:cs typeface="Calibri"/>
              </a:rPr>
              <a:t>установка</a:t>
            </a:r>
            <a:r>
              <a:rPr sz="1400" b="1" spc="-1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(ВВЭУ)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67200" y="1414272"/>
            <a:ext cx="2769235" cy="271780"/>
          </a:xfrm>
          <a:custGeom>
            <a:avLst/>
            <a:gdLst/>
            <a:ahLst/>
            <a:cxnLst/>
            <a:rect l="l" t="t" r="r" b="b"/>
            <a:pathLst>
              <a:path w="2769234" h="271780">
                <a:moveTo>
                  <a:pt x="0" y="271272"/>
                </a:moveTo>
                <a:lnTo>
                  <a:pt x="2769107" y="271272"/>
                </a:lnTo>
                <a:lnTo>
                  <a:pt x="2769107" y="0"/>
                </a:lnTo>
                <a:lnTo>
                  <a:pt x="0" y="0"/>
                </a:lnTo>
                <a:lnTo>
                  <a:pt x="0" y="271272"/>
                </a:lnTo>
                <a:close/>
              </a:path>
            </a:pathLst>
          </a:custGeom>
          <a:solidFill>
            <a:srgbClr val="F1DC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46828" y="1444752"/>
            <a:ext cx="2377440" cy="29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Сравнение с</a:t>
            </a:r>
            <a:r>
              <a:rPr sz="1800" b="1" spc="-8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аналогами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5000" y="819150"/>
            <a:ext cx="24384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ПЯТОЕ ПОКОЛЕНИЕ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2081</TotalTime>
  <Words>1503</Words>
  <Application>Microsoft Office PowerPoint</Application>
  <PresentationFormat>Экран (16:9)</PresentationFormat>
  <Paragraphs>411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Office Theme</vt:lpstr>
      <vt:lpstr>Документ</vt:lpstr>
      <vt:lpstr>Слайд 1</vt:lpstr>
      <vt:lpstr>Бинарные Автономные Системы  Электроснабжения, использующие энергию ветра</vt:lpstr>
      <vt:lpstr>Бинарные Автономные Системы  Электроснабжения, использующие энергию ветра</vt:lpstr>
      <vt:lpstr>Бинарные Автономные Системы  Электроснабжения, использующие энергию ветра</vt:lpstr>
      <vt:lpstr>Автономные системы электроснабжения,</vt:lpstr>
      <vt:lpstr>Бинарные Автономные Системы  Электроснабжения, использующие энергию ветра</vt:lpstr>
      <vt:lpstr>Бинарные Автономные Системы  Электроснабжения, использующие энергию ветра</vt:lpstr>
      <vt:lpstr>Бинарные Автономные Системы Электр</vt:lpstr>
      <vt:lpstr>Бинарные Автономные Системы Электр</vt:lpstr>
      <vt:lpstr>Бинарные Автономные Системы  Электроснабжения, использующие энергию ветра</vt:lpstr>
      <vt:lpstr>Бинарные Автономные Системы  Электроснабжения, использующие энергию ветра</vt:lpstr>
      <vt:lpstr>Бинарные Автономные Системы  Электроснабжения, использующие энергию ветра</vt:lpstr>
      <vt:lpstr>Бинарные Автономные Системы  Электроснабжения, использующие энергию ветра</vt:lpstr>
      <vt:lpstr>Бинарные Автономные Системы  Электроснабжения, использующие энергию ветра</vt:lpstr>
      <vt:lpstr>Бинарные Автономные Системы  Электроснабжения, использующие энергию ветра</vt:lpstr>
      <vt:lpstr>Слайд 16</vt:lpstr>
      <vt:lpstr>Бинарные Автономные Системы  Электроснабжения, использующие энергию ветра</vt:lpstr>
      <vt:lpstr>Бинарные Автономные Системы  Электроснабжения, использующие энергию ветра</vt:lpstr>
      <vt:lpstr>Слайд 19</vt:lpstr>
      <vt:lpstr>Бинарные Автономные Системы  Электроснабжения, использующие энергию ветра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Slidesign.ru</dc:creator>
  <cp:lastModifiedBy>user</cp:lastModifiedBy>
  <cp:revision>184</cp:revision>
  <dcterms:created xsi:type="dcterms:W3CDTF">2017-03-17T09:12:15Z</dcterms:created>
  <dcterms:modified xsi:type="dcterms:W3CDTF">2019-03-15T11:26:58Z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2017-03-17T00:00:00Z</vt:filetime>
  </property>
</Properties>
</file>