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13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26/11/2018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74964" y="180849"/>
            <a:ext cx="499872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6267" y="1274995"/>
          <a:ext cx="8763000" cy="5337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0"/>
              </a:tblGrid>
              <a:tr h="5337387">
                <a:tc>
                  <a:txBody>
                    <a:bodyPr/>
                    <a:lstStyle/>
                    <a:p>
                      <a:pPr marL="170180" marR="162560" indent="1047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32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ВАЖНО ОТМЕТИТЬ, ЧТО</a:t>
                      </a:r>
                      <a:r>
                        <a:rPr lang="en-US" sz="32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170180" marR="162560" indent="1047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lang="en-US" sz="3200" b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82663" marR="162560" indent="-622300" algn="just" defTabSz="1074738">
                        <a:lnSpc>
                          <a:spcPct val="100000"/>
                        </a:lnSpc>
                        <a:spcBef>
                          <a:spcPts val="235"/>
                        </a:spcBef>
                        <a:buFontTx/>
                        <a:buChar char="-"/>
                      </a:pPr>
                      <a:r>
                        <a:rPr lang="ru-RU" sz="32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 являются прорывными</a:t>
                      </a:r>
                      <a:r>
                        <a:rPr lang="en-US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1" u="none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82663" marR="162560" indent="-622300" algn="just" defTabSz="1074738">
                        <a:lnSpc>
                          <a:spcPct val="100000"/>
                        </a:lnSpc>
                        <a:spcBef>
                          <a:spcPts val="235"/>
                        </a:spcBef>
                        <a:buFontTx/>
                        <a:buChar char="-"/>
                      </a:pPr>
                      <a:r>
                        <a:rPr lang="ru-RU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приведенная стоимость энергосистемы </a:t>
                      </a:r>
                    </a:p>
                    <a:p>
                      <a:pPr marL="1257300" marR="162560" indent="-982663" algn="l">
                        <a:lnSpc>
                          <a:spcPct val="100000"/>
                        </a:lnSpc>
                        <a:spcBef>
                          <a:spcPts val="235"/>
                        </a:spcBef>
                        <a:buFontTx/>
                        <a:buNone/>
                      </a:pPr>
                      <a:r>
                        <a:rPr lang="ru-RU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€ 1100-1400 </a:t>
                      </a:r>
                      <a:r>
                        <a:rPr lang="ru-RU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en-US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k</a:t>
                      </a:r>
                      <a:r>
                        <a:rPr lang="ru-RU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Вт</a:t>
                      </a:r>
                      <a:r>
                        <a:rPr lang="en-US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установленной  мощности</a:t>
                      </a:r>
                      <a:r>
                        <a:rPr lang="ru-RU" sz="3200" b="1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lang="en-US" sz="3200" b="1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3200" b="1" u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0180" marR="162560" indent="104775" algn="l">
                        <a:lnSpc>
                          <a:spcPct val="100000"/>
                        </a:lnSpc>
                        <a:spcBef>
                          <a:spcPts val="235"/>
                        </a:spcBef>
                        <a:buFontTx/>
                        <a:buNone/>
                      </a:pPr>
                      <a:r>
                        <a:rPr lang="en-US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зависимости от конфигурации </a:t>
                      </a:r>
                      <a:r>
                        <a:rPr lang="ru-RU" sz="3200" b="1" u="non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ситемы</a:t>
                      </a:r>
                      <a:r>
                        <a:rPr lang="ru-RU" sz="3200" b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b="1" u="none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0180" marR="162560" indent="1047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3200" b="1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стоимость сопоставима со стоимостью ветряка у аналогов</a:t>
                      </a:r>
                      <a:endParaRPr sz="3200" b="1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1" y="376723"/>
            <a:ext cx="55033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2200" b="1" i="1" dirty="0" smtClean="0">
                <a:solidFill>
                  <a:srgbClr val="409335"/>
                </a:solidFill>
                <a:latin typeface="Agency FB" pitchFamily="34" charset="0"/>
              </a:rPr>
              <a:t>The binary independent power systems </a:t>
            </a:r>
            <a:r>
              <a:rPr lang="ru-RU" sz="2200" b="1" i="1" dirty="0" smtClean="0">
                <a:solidFill>
                  <a:srgbClr val="409335"/>
                </a:solidFill>
              </a:rPr>
              <a:t>(</a:t>
            </a:r>
            <a:r>
              <a:rPr lang="en-US" sz="2200" b="1" i="1" dirty="0" smtClean="0">
                <a:solidFill>
                  <a:srgbClr val="409335"/>
                </a:solidFill>
                <a:latin typeface="Agency FB" pitchFamily="34" charset="0"/>
              </a:rPr>
              <a:t>BIPS)</a:t>
            </a:r>
          </a:p>
          <a:p>
            <a:pPr algn="l">
              <a:lnSpc>
                <a:spcPct val="75000"/>
              </a:lnSpc>
            </a:pPr>
            <a:r>
              <a:rPr lang="ru-RU" sz="2200" b="1" i="1" dirty="0" smtClean="0">
                <a:solidFill>
                  <a:srgbClr val="409335"/>
                </a:solidFill>
              </a:rPr>
              <a:t> </a:t>
            </a:r>
            <a:r>
              <a:rPr lang="en-US" sz="2200" b="1" i="1" dirty="0" smtClean="0">
                <a:solidFill>
                  <a:srgbClr val="409335"/>
                </a:solidFill>
                <a:latin typeface="Agency FB" pitchFamily="34" charset="0"/>
              </a:rPr>
              <a:t>The fifth generation</a:t>
            </a:r>
            <a:endParaRPr lang="ru-RU" sz="2200" i="1" dirty="0">
              <a:solidFill>
                <a:srgbClr val="40933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392" y="370955"/>
            <a:ext cx="2152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409335"/>
                </a:solidFill>
                <a:cs typeface="Aharoni" pitchFamily="2" charset="-79"/>
              </a:rPr>
              <a:t>PROJECT</a:t>
            </a:r>
            <a:r>
              <a:rPr lang="ru-RU" sz="1600" b="1" i="1" dirty="0" smtClean="0">
                <a:solidFill>
                  <a:srgbClr val="409335"/>
                </a:solidFill>
                <a:cs typeface="Aharoni" pitchFamily="2" charset="-79"/>
              </a:rPr>
              <a:t> </a:t>
            </a:r>
            <a:r>
              <a:rPr lang="en-US" sz="1600" b="1" i="1" dirty="0" smtClean="0">
                <a:solidFill>
                  <a:srgbClr val="409335"/>
                </a:solidFill>
                <a:latin typeface="Forte" pitchFamily="66" charset="0"/>
                <a:cs typeface="Aharoni" pitchFamily="2" charset="-79"/>
              </a:rPr>
              <a:t>BASERES</a:t>
            </a:r>
            <a:endParaRPr lang="ru-RU" sz="1600" b="1" i="1" dirty="0">
              <a:solidFill>
                <a:srgbClr val="409335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object 3"/>
          <p:cNvSpPr>
            <a:spLocks noChangeArrowheads="1"/>
          </p:cNvSpPr>
          <p:nvPr/>
        </p:nvSpPr>
        <p:spPr bwMode="auto">
          <a:xfrm>
            <a:off x="8469312" y="169333"/>
            <a:ext cx="530756" cy="711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750" y="1441883"/>
          <a:ext cx="8172682" cy="4847466"/>
        </p:xfrm>
        <a:graphic>
          <a:graphicData uri="http://schemas.openxmlformats.org/drawingml/2006/table">
            <a:tbl>
              <a:tblPr/>
              <a:tblGrid>
                <a:gridCol w="4032682"/>
                <a:gridCol w="828000"/>
                <a:gridCol w="828000"/>
                <a:gridCol w="828000"/>
                <a:gridCol w="828000"/>
                <a:gridCol w="828000"/>
              </a:tblGrid>
              <a:tr h="280416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Name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 smtClean="0">
                          <a:latin typeface="+mj-lt"/>
                          <a:ea typeface="Calibri"/>
                          <a:cs typeface="Times New Roman"/>
                        </a:rPr>
                        <a:t>Revenues (net)</a:t>
                      </a:r>
                      <a:r>
                        <a:rPr lang="ru-RU" sz="1500" b="1" dirty="0" smtClean="0">
                          <a:latin typeface="+mj-lt"/>
                          <a:ea typeface="Calibri"/>
                          <a:cs typeface="Times New Roman"/>
                        </a:rPr>
                        <a:t>                                    (</a:t>
                      </a:r>
                      <a:r>
                        <a:rPr lang="en-US" sz="1500" b="1" dirty="0" smtClean="0">
                          <a:latin typeface="+mj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500" b="1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1" dirty="0" smtClean="0">
                          <a:latin typeface="+mj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500" b="1" dirty="0" smtClean="0">
                          <a:latin typeface="+mj-lt"/>
                          <a:ea typeface="Calibri"/>
                          <a:cs typeface="Times New Roman"/>
                        </a:rPr>
                        <a:t> )</a:t>
                      </a:r>
                      <a:endParaRPr lang="ru-RU" sz="15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5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5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NewRomanPS-BoldM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TimesNewRomanPS-BoldMT"/>
                          <a:ea typeface="Calibri"/>
                          <a:cs typeface="Times New Roman"/>
                        </a:rPr>
                        <a:t>  2</a:t>
                      </a: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NewRomanPS-BoldM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latin typeface="TimesNewRomanPS-BoldMT"/>
                          <a:ea typeface="Calibri"/>
                          <a:cs typeface="Times New Roman"/>
                        </a:rPr>
                        <a:t> 850 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NewRomanPS-BoldMT"/>
                          <a:ea typeface="Calibri"/>
                          <a:cs typeface="Times New Roman"/>
                        </a:rPr>
                        <a:t>53 700 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NewRomanPS-BoldMT"/>
                          <a:ea typeface="Calibri"/>
                          <a:cs typeface="Times New Roman"/>
                        </a:rPr>
                        <a:t>134 250 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 smtClean="0">
                          <a:latin typeface="+mj-lt"/>
                          <a:ea typeface="Calibri"/>
                          <a:cs typeface="Times New Roman"/>
                        </a:rPr>
                        <a:t>Cost price</a:t>
                      </a:r>
                      <a:r>
                        <a:rPr lang="ru-RU" sz="1500" b="1" dirty="0" smtClean="0">
                          <a:latin typeface="+mj-lt"/>
                          <a:ea typeface="Calibri"/>
                          <a:cs typeface="Times New Roman"/>
                        </a:rPr>
                        <a:t>:                                        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5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9 841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19 623 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  47 932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Materials and components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                             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318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8 750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17 500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43 750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+mj-lt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Other expenses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                          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142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132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    151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      309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Rent of premises                                              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36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48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1905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+mj-lt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Wages                    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                    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97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520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720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1 440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2 880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+mj-lt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Amortization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                    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                      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+mj-lt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Insurance premiums                                        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29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154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216 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432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864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66395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955925" algn="l"/>
                        </a:tabLst>
                        <a:defRPr/>
                      </a:pPr>
                      <a:r>
                        <a:rPr lang="ru-RU" sz="1100" dirty="0">
                          <a:latin typeface="+mj-lt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Taxes attributable to cost                                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en-US" sz="1100" dirty="0" smtClean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84475" algn="l"/>
                          <a:tab pos="2874963" algn="l"/>
                        </a:tabLs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   Amount of credit                                                   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1 500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74963" algn="l"/>
                        </a:tabLst>
                      </a:pPr>
                      <a:r>
                        <a:rPr lang="ru-RU" sz="1100" dirty="0"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 Interest on the loan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                                    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1 350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Gross profit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                           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-300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-1200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14 159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34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077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86 318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Profit taxes                                                              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 2 832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900" dirty="0" smtClean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6 816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17 264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54605" algn="l"/>
                        </a:tabLst>
                      </a:pPr>
                      <a:r>
                        <a:rPr lang="en-US" sz="1500" b="1" dirty="0" smtClean="0">
                          <a:latin typeface="+mj-lt"/>
                          <a:ea typeface="Calibri"/>
                          <a:cs typeface="Times New Roman"/>
                        </a:rPr>
                        <a:t>Net profit                      </a:t>
                      </a:r>
                      <a:r>
                        <a:rPr lang="ru-RU" sz="1500" b="1" dirty="0" smtClean="0">
                          <a:latin typeface="+mj-lt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en-US" sz="1500" b="1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thousand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)</a:t>
                      </a:r>
                      <a:endParaRPr lang="ru-RU" sz="15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-300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-1200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11 327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27 261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69 054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606569"/>
                          </a:solidFill>
                          <a:latin typeface="+mj-lt"/>
                          <a:ea typeface="Calibri"/>
                          <a:cs typeface="Times New Roman"/>
                        </a:rPr>
                        <a:t>EBITDA </a:t>
                      </a:r>
                      <a:r>
                        <a:rPr lang="ru-RU" sz="1100" b="1" dirty="0" err="1">
                          <a:solidFill>
                            <a:srgbClr val="606569"/>
                          </a:solidFill>
                          <a:latin typeface="+mj-lt"/>
                          <a:ea typeface="Calibri"/>
                          <a:cs typeface="Times New Roman"/>
                        </a:rPr>
                        <a:t>margin</a:t>
                      </a:r>
                      <a:r>
                        <a:rPr lang="ru-RU" sz="1100" b="1" dirty="0">
                          <a:solidFill>
                            <a:srgbClr val="606569"/>
                          </a:solidFill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0,634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0,635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0,643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54605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ARR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2392%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54605" algn="l"/>
                        </a:tabLs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NPV                                                                          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€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kern="120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10448250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76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IRR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290%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76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PI</a:t>
                      </a:r>
                      <a:endParaRPr lang="ru-RU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17,9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Profitability of production     </a:t>
                      </a:r>
                      <a:r>
                        <a:rPr lang="ru-RU" sz="1100" dirty="0" smtClean="0"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u-RU" sz="1100" dirty="0" err="1">
                          <a:latin typeface="+mj-lt"/>
                          <a:ea typeface="Calibri"/>
                          <a:cs typeface="Times New Roman"/>
                        </a:rPr>
                        <a:t>пр</a:t>
                      </a:r>
                      <a:r>
                        <a:rPr lang="ru-RU" sz="1100" dirty="0">
                          <a:latin typeface="+mj-lt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ru-RU" sz="1100" dirty="0" err="1">
                          <a:latin typeface="+mj-lt"/>
                          <a:ea typeface="Calibri"/>
                          <a:cs typeface="Times New Roman"/>
                        </a:rPr>
                        <a:t>Пр\Сс</a:t>
                      </a:r>
                      <a:r>
                        <a:rPr lang="ru-RU" sz="11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j-lt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100" dirty="0">
                          <a:latin typeface="+mj-lt"/>
                          <a:ea typeface="Calibri"/>
                          <a:cs typeface="Times New Roman"/>
                        </a:rPr>
                        <a:t> 100)                   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115%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139%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144%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FB69">
                        <a:alpha val="81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 bwMode="auto">
          <a:xfrm>
            <a:off x="395536" y="908720"/>
            <a:ext cx="7848600" cy="358775"/>
          </a:xfrm>
          <a:prstGeom prst="rect">
            <a:avLst/>
          </a:prstGeom>
          <a:solidFill>
            <a:schemeClr val="tx2">
              <a:lumMod val="75000"/>
              <a:lumOff val="25000"/>
              <a:alpha val="4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l">
              <a:buFont typeface="Arial" pitchFamily="34" charset="0"/>
              <a:buChar char="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Финансовый план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1592" y="370955"/>
            <a:ext cx="2152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409335"/>
                </a:solidFill>
                <a:cs typeface="Aharoni" pitchFamily="2" charset="-79"/>
              </a:rPr>
              <a:t>PROJECT</a:t>
            </a:r>
            <a:r>
              <a:rPr lang="ru-RU" sz="1600" b="1" i="1" dirty="0" smtClean="0">
                <a:solidFill>
                  <a:srgbClr val="409335"/>
                </a:solidFill>
                <a:cs typeface="Aharoni" pitchFamily="2" charset="-79"/>
              </a:rPr>
              <a:t> </a:t>
            </a:r>
            <a:r>
              <a:rPr lang="en-US" sz="1600" b="1" i="1" dirty="0" smtClean="0">
                <a:solidFill>
                  <a:srgbClr val="409335"/>
                </a:solidFill>
                <a:latin typeface="Forte" pitchFamily="66" charset="0"/>
                <a:cs typeface="Aharoni" pitchFamily="2" charset="-79"/>
              </a:rPr>
              <a:t>BASERES</a:t>
            </a:r>
            <a:endParaRPr lang="ru-RU" sz="1600" b="1" i="1" dirty="0">
              <a:solidFill>
                <a:srgbClr val="409335"/>
              </a:solidFill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399" y="25075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200" b="1" i="1" dirty="0" smtClean="0">
                <a:solidFill>
                  <a:srgbClr val="409335"/>
                </a:solidFill>
                <a:latin typeface="Agency FB" pitchFamily="34" charset="0"/>
              </a:rPr>
              <a:t>The binary independent power systems </a:t>
            </a:r>
            <a:r>
              <a:rPr lang="ru-RU" sz="2200" b="1" i="1" dirty="0" smtClean="0">
                <a:solidFill>
                  <a:srgbClr val="409335"/>
                </a:solidFill>
              </a:rPr>
              <a:t>(</a:t>
            </a:r>
            <a:r>
              <a:rPr lang="en-US" sz="2200" b="1" i="1" dirty="0" smtClean="0">
                <a:solidFill>
                  <a:srgbClr val="409335"/>
                </a:solidFill>
                <a:latin typeface="Agency FB" pitchFamily="34" charset="0"/>
              </a:rPr>
              <a:t>BIPS)</a:t>
            </a:r>
          </a:p>
          <a:p>
            <a:pPr algn="ctr">
              <a:lnSpc>
                <a:spcPct val="75000"/>
              </a:lnSpc>
            </a:pPr>
            <a:r>
              <a:rPr lang="ru-RU" sz="2200" b="1" i="1" dirty="0" smtClean="0">
                <a:solidFill>
                  <a:srgbClr val="409335"/>
                </a:solidFill>
              </a:rPr>
              <a:t> </a:t>
            </a:r>
            <a:r>
              <a:rPr lang="en-US" sz="2200" b="1" i="1" dirty="0" smtClean="0">
                <a:solidFill>
                  <a:srgbClr val="409335"/>
                </a:solidFill>
                <a:latin typeface="Agency FB" pitchFamily="34" charset="0"/>
              </a:rPr>
              <a:t>The fifth generation</a:t>
            </a:r>
            <a:endParaRPr lang="ru-RU" sz="2200" i="1" dirty="0">
              <a:solidFill>
                <a:srgbClr val="4093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6016" y="4437112"/>
            <a:ext cx="91440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Любая страна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3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143500"/>
          </a:xfrm>
          <a:prstGeom prst="rect">
            <a:avLst/>
          </a:prstGeom>
        </p:spPr>
      </p:pic>
      <p:sp useBgFill="1">
        <p:nvSpPr>
          <p:cNvPr id="4" name="Прямоугольник 3"/>
          <p:cNvSpPr/>
          <p:nvPr/>
        </p:nvSpPr>
        <p:spPr>
          <a:xfrm>
            <a:off x="2627784" y="692696"/>
            <a:ext cx="1296144" cy="1368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1435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6588224" y="4797152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 flipH="1" flipV="1">
            <a:off x="6732240" y="4005064"/>
            <a:ext cx="360040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flipH="1" flipV="1">
            <a:off x="6372200" y="4005064"/>
            <a:ext cx="360040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H="1" flipV="1">
            <a:off x="7092280" y="4005064"/>
            <a:ext cx="360040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013"/>
          <a:ext cx="9144000" cy="6009513"/>
          <a:chOff x="0" y="866013"/>
          <a:chExt cx="9144000" cy="6009513"/>
        </a:xfrm>
      </p:grpSpPr>
      <p:sp>
        <p:nvSpPr>
          <p:cNvPr id="3" name="Прямоугольник 2"/>
          <p:cNvSpPr/>
          <p:nvPr/>
        </p:nvSpPr>
        <p:spPr>
          <a:xfrm>
            <a:off x="6012160" y="3573016"/>
            <a:ext cx="9144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0152" y="3573016"/>
            <a:ext cx="100811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2000-3000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326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The binary independent power systems (BIPS)  The fifth generation</vt:lpstr>
      <vt:lpstr>Слайд 11</vt:lpstr>
      <vt:lpstr>Слайд 12</vt:lpstr>
      <vt:lpstr>Слайд 13</vt:lpstr>
      <vt:lpstr>Слайд 14</vt:lpstr>
      <vt:lpstr>Слайд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user</cp:lastModifiedBy>
  <cp:revision>16</cp:revision>
  <dcterms:created xsi:type="dcterms:W3CDTF">2018-09-24T15:17:16Z</dcterms:created>
  <dcterms:modified xsi:type="dcterms:W3CDTF">2018-11-26T11:44:18Z</dcterms:modified>
</cp:coreProperties>
</file>