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3"/>
  </p:notesMasterIdLst>
  <p:sldIdLst>
    <p:sldId id="980" r:id="rId2"/>
    <p:sldId id="1059" r:id="rId3"/>
    <p:sldId id="1060" r:id="rId4"/>
    <p:sldId id="1061" r:id="rId5"/>
    <p:sldId id="982" r:id="rId6"/>
    <p:sldId id="986" r:id="rId7"/>
    <p:sldId id="988" r:id="rId8"/>
    <p:sldId id="990" r:id="rId9"/>
    <p:sldId id="991" r:id="rId10"/>
    <p:sldId id="1003" r:id="rId11"/>
    <p:sldId id="992" r:id="rId12"/>
    <p:sldId id="993" r:id="rId13"/>
    <p:sldId id="994" r:id="rId14"/>
    <p:sldId id="996" r:id="rId15"/>
    <p:sldId id="995" r:id="rId16"/>
    <p:sldId id="997" r:id="rId17"/>
    <p:sldId id="999" r:id="rId18"/>
    <p:sldId id="1024" r:id="rId19"/>
    <p:sldId id="1002" r:id="rId20"/>
    <p:sldId id="1097" r:id="rId21"/>
    <p:sldId id="1111" r:id="rId22"/>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Раздел по умолчанию" id="{A2B03C32-A0E8-4386-ACAA-8C2AAE217CE4}">
          <p14:sldIdLst>
            <p14:sldId id="980"/>
            <p14:sldId id="1059"/>
            <p14:sldId id="1060"/>
            <p14:sldId id="1061"/>
            <p14:sldId id="982"/>
            <p14:sldId id="986"/>
            <p14:sldId id="988"/>
            <p14:sldId id="990"/>
            <p14:sldId id="991"/>
            <p14:sldId id="1003"/>
            <p14:sldId id="992"/>
            <p14:sldId id="993"/>
            <p14:sldId id="994"/>
            <p14:sldId id="996"/>
            <p14:sldId id="995"/>
            <p14:sldId id="997"/>
            <p14:sldId id="999"/>
            <p14:sldId id="1024"/>
            <p14:sldId id="1002"/>
            <p14:sldId id="1097"/>
            <p14:sldId id="11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B46CA"/>
    <a:srgbClr val="873AC0"/>
    <a:srgbClr val="F1823D"/>
    <a:srgbClr val="DEA900"/>
    <a:srgbClr val="FF3300"/>
    <a:srgbClr val="2AB517"/>
    <a:srgbClr val="F6560E"/>
    <a:srgbClr val="218C12"/>
    <a:srgbClr val="E54D09"/>
    <a:srgbClr val="38E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5385" autoAdjust="0"/>
  </p:normalViewPr>
  <p:slideViewPr>
    <p:cSldViewPr snapToGrid="0">
      <p:cViewPr varScale="1">
        <p:scale>
          <a:sx n="88" d="100"/>
          <a:sy n="88" d="100"/>
        </p:scale>
        <p:origin x="403"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B922EBA-E472-4236-8EF2-FBB9BCB2A7E2}" type="datetimeFigureOut">
              <a:rPr lang="ru-RU"/>
              <a:pPr>
                <a:defRPr/>
              </a:pPr>
              <a:t>15.10.2018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EB5A5B0-4F8F-44C0-91E8-34430F12237C}" type="slidenum">
              <a:rPr lang="ru-RU"/>
              <a:pPr>
                <a:defRPr/>
              </a:pPr>
              <a:t>‹#›</a:t>
            </a:fld>
            <a:endParaRPr lang="ru-RU"/>
          </a:p>
        </p:txBody>
      </p:sp>
    </p:spTree>
    <p:extLst>
      <p:ext uri="{BB962C8B-B14F-4D97-AF65-F5344CB8AC3E}">
        <p14:creationId xmlns:p14="http://schemas.microsoft.com/office/powerpoint/2010/main" val="14561207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36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0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46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52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16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26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7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97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44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96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76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F28C35-1519-4C09-A33A-169F69C71D1D}"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D2092-4FEE-488A-BF10-0BBB0BCAA0A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243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swigroup.org/2p5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gif"/><Relationship Id="rId4" Type="http://schemas.openxmlformats.org/officeDocument/2006/relationships/image" Target="../media/image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3" name="Прямоугольник 3">
            <a:extLst>
              <a:ext uri="{FF2B5EF4-FFF2-40B4-BE49-F238E27FC236}">
                <a16:creationId xmlns:a16="http://schemas.microsoft.com/office/drawing/2014/main" id="{0CEA85BC-A6B4-4E7A-A538-914026D8F3BF}"/>
              </a:ext>
            </a:extLst>
          </p:cNvPr>
          <p:cNvSpPr/>
          <p:nvPr/>
        </p:nvSpPr>
        <p:spPr>
          <a:xfrm>
            <a:off x="678167" y="1894643"/>
            <a:ext cx="10559441" cy="3139321"/>
          </a:xfrm>
          <a:prstGeom prst="rect">
            <a:avLst/>
          </a:prstGeom>
          <a:noFill/>
          <a:ln>
            <a:noFill/>
          </a:ln>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ru-RU" sz="6600" b="1" cap="all" dirty="0">
                <a:ln/>
                <a:solidFill>
                  <a:schemeClr val="accent6">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cs typeface="Times New Roman" pitchFamily="18" charset="0"/>
              </a:rPr>
              <a:t>ВОЗМОЖНОСТИ, </a:t>
            </a:r>
          </a:p>
          <a:p>
            <a:pPr algn="ctr" fontAlgn="auto">
              <a:spcBef>
                <a:spcPts val="0"/>
              </a:spcBef>
              <a:spcAft>
                <a:spcPts val="0"/>
              </a:spcAft>
              <a:defRPr/>
            </a:pPr>
            <a:r>
              <a:rPr lang="ru-RU" sz="6600" b="1" cap="all" dirty="0">
                <a:ln/>
                <a:solidFill>
                  <a:schemeClr val="accent6">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cs typeface="Times New Roman" pitchFamily="18" charset="0"/>
              </a:rPr>
              <a:t>КОТОРЫЕ ИЗМЕНЯТ ВАШУ ЖИЗНЬ!!!</a:t>
            </a:r>
            <a:endParaRPr lang="en-US" sz="6600" b="1" cap="all" dirty="0">
              <a:ln/>
              <a:solidFill>
                <a:schemeClr val="accent6">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Narrow" panose="020B0606020202030204" pitchFamily="34" charset="0"/>
            </a:endParaRPr>
          </a:p>
        </p:txBody>
      </p:sp>
      <p:pic>
        <p:nvPicPr>
          <p:cNvPr id="5" name="Рисунок 4">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025719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704" y="2785953"/>
            <a:ext cx="2766060" cy="36880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125" y="3452159"/>
            <a:ext cx="5308432" cy="27780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4833" y="573541"/>
            <a:ext cx="3149223" cy="44438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8125" y="367285"/>
            <a:ext cx="5308432" cy="28000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Рисунок 8">
            <a:extLst>
              <a:ext uri="{FF2B5EF4-FFF2-40B4-BE49-F238E27FC236}">
                <a16:creationId xmlns:a16="http://schemas.microsoft.com/office/drawing/2014/main" id="{695E8F25-7490-D443-8E68-E9D9F3A244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73380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5" name="Picture 1">
            <a:extLst>
              <a:ext uri="{FF2B5EF4-FFF2-40B4-BE49-F238E27FC236}">
                <a16:creationId xmlns:a16="http://schemas.microsoft.com/office/drawing/2014/main" id="{6D9F513D-0053-4721-B50D-CDF5ED92B3C6}"/>
              </a:ext>
            </a:extLst>
          </p:cNvPr>
          <p:cNvPicPr>
            <a:picLocks noChangeAspect="1"/>
          </p:cNvPicPr>
          <p:nvPr/>
        </p:nvPicPr>
        <p:blipFill>
          <a:blip r:embed="rId3"/>
          <a:stretch>
            <a:fillRect/>
          </a:stretch>
        </p:blipFill>
        <p:spPr>
          <a:xfrm>
            <a:off x="7781719" y="188951"/>
            <a:ext cx="4233061" cy="27495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2">
            <a:extLst>
              <a:ext uri="{FF2B5EF4-FFF2-40B4-BE49-F238E27FC236}">
                <a16:creationId xmlns:a16="http://schemas.microsoft.com/office/drawing/2014/main" id="{FA505C51-C8CA-4EF1-B461-AE25B6C41128}"/>
              </a:ext>
            </a:extLst>
          </p:cNvPr>
          <p:cNvPicPr>
            <a:picLocks noChangeAspect="1"/>
          </p:cNvPicPr>
          <p:nvPr/>
        </p:nvPicPr>
        <p:blipFill>
          <a:blip r:embed="rId4"/>
          <a:stretch>
            <a:fillRect/>
          </a:stretch>
        </p:blipFill>
        <p:spPr>
          <a:xfrm>
            <a:off x="7781719" y="3095239"/>
            <a:ext cx="4233061" cy="27495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a:extLst>
              <a:ext uri="{FF2B5EF4-FFF2-40B4-BE49-F238E27FC236}">
                <a16:creationId xmlns:a16="http://schemas.microsoft.com/office/drawing/2014/main" id="{E11AD7B5-583B-4455-AE34-FFE2B6535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7748" y="979526"/>
            <a:ext cx="3984503" cy="27495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Рисунок 10">
            <a:extLst>
              <a:ext uri="{FF2B5EF4-FFF2-40B4-BE49-F238E27FC236}">
                <a16:creationId xmlns:a16="http://schemas.microsoft.com/office/drawing/2014/main" id="{695E8F25-7490-D443-8E68-E9D9F3A244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7748" y="3834634"/>
            <a:ext cx="3984503" cy="27495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305" y="2164896"/>
            <a:ext cx="3318223" cy="270458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7405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5" name="Picture 1">
            <a:extLst>
              <a:ext uri="{FF2B5EF4-FFF2-40B4-BE49-F238E27FC236}">
                <a16:creationId xmlns:a16="http://schemas.microsoft.com/office/drawing/2014/main" id="{C79805FA-4077-46FF-AB4A-D362DB659EFB}"/>
              </a:ext>
            </a:extLst>
          </p:cNvPr>
          <p:cNvPicPr>
            <a:picLocks noChangeAspect="1"/>
          </p:cNvPicPr>
          <p:nvPr/>
        </p:nvPicPr>
        <p:blipFill>
          <a:blip r:embed="rId3"/>
          <a:stretch>
            <a:fillRect/>
          </a:stretch>
        </p:blipFill>
        <p:spPr>
          <a:xfrm>
            <a:off x="2519328" y="409541"/>
            <a:ext cx="8784875" cy="624934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Рисунок 5">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412161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10" name="Picture 4">
            <a:extLst>
              <a:ext uri="{FF2B5EF4-FFF2-40B4-BE49-F238E27FC236}">
                <a16:creationId xmlns:a16="http://schemas.microsoft.com/office/drawing/2014/main" id="{A7E97ED4-15D1-47A5-A12A-64C1C961DE59}"/>
              </a:ext>
            </a:extLst>
          </p:cNvPr>
          <p:cNvPicPr>
            <a:picLocks noChangeAspect="1"/>
          </p:cNvPicPr>
          <p:nvPr/>
        </p:nvPicPr>
        <p:blipFill>
          <a:blip r:embed="rId3"/>
          <a:stretch>
            <a:fillRect/>
          </a:stretch>
        </p:blipFill>
        <p:spPr>
          <a:xfrm>
            <a:off x="4043589" y="1991638"/>
            <a:ext cx="7974259" cy="27398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Прямоугольник 38">
            <a:extLst>
              <a:ext uri="{FF2B5EF4-FFF2-40B4-BE49-F238E27FC236}">
                <a16:creationId xmlns:a16="http://schemas.microsoft.com/office/drawing/2014/main" id="{58A9C086-E9C7-4AC9-9D3B-E891C39781B5}"/>
              </a:ext>
            </a:extLst>
          </p:cNvPr>
          <p:cNvSpPr/>
          <p:nvPr/>
        </p:nvSpPr>
        <p:spPr>
          <a:xfrm>
            <a:off x="2604330" y="267898"/>
            <a:ext cx="8403323" cy="1446550"/>
          </a:xfrm>
          <a:prstGeom prst="rect">
            <a:avLst/>
          </a:prstGeom>
          <a:solidFill>
            <a:srgbClr val="9BBB59">
              <a:lumMod val="75000"/>
              <a:alpha val="74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a:ln>
                  <a:noFill/>
                </a:ln>
                <a:solidFill>
                  <a:prstClr val="white"/>
                </a:solidFill>
                <a:effectLst/>
                <a:uLnTx/>
                <a:uFillTx/>
                <a:latin typeface="Georgia"/>
                <a:cs typeface="Georgia"/>
              </a:rPr>
              <a:t>Эко Техно Парк технологии </a:t>
            </a:r>
            <a:r>
              <a:rPr kumimoji="0" lang="en-US" sz="4400" b="1" i="0" u="none" strike="noStrike" kern="0" cap="none" spc="0" normalizeH="0" baseline="0" noProof="0" dirty="0">
                <a:ln>
                  <a:noFill/>
                </a:ln>
                <a:solidFill>
                  <a:prstClr val="white"/>
                </a:solidFill>
                <a:effectLst/>
                <a:uLnTx/>
                <a:uFillTx/>
                <a:latin typeface="Georgia"/>
                <a:cs typeface="Georgia"/>
              </a:rPr>
              <a:t>Sky Way</a:t>
            </a:r>
          </a:p>
        </p:txBody>
      </p:sp>
      <p:sp>
        <p:nvSpPr>
          <p:cNvPr id="12" name="Прямоугольник 42">
            <a:extLst>
              <a:ext uri="{FF2B5EF4-FFF2-40B4-BE49-F238E27FC236}">
                <a16:creationId xmlns:a16="http://schemas.microsoft.com/office/drawing/2014/main" id="{4A39F3E0-C983-4CBD-944A-365F2005BCAE}"/>
              </a:ext>
            </a:extLst>
          </p:cNvPr>
          <p:cNvSpPr/>
          <p:nvPr/>
        </p:nvSpPr>
        <p:spPr>
          <a:xfrm>
            <a:off x="4046919" y="4882264"/>
            <a:ext cx="7970929" cy="1815882"/>
          </a:xfrm>
          <a:prstGeom prst="rect">
            <a:avLst/>
          </a:prstGeom>
          <a:solidFill>
            <a:srgbClr val="9BBB59">
              <a:lumMod val="75000"/>
              <a:alpha val="74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white"/>
                </a:solidFill>
                <a:effectLst/>
                <a:uLnTx/>
                <a:uFillTx/>
                <a:latin typeface="Georgia"/>
                <a:cs typeface="Georgia"/>
              </a:rPr>
              <a:t>Демонстрация и Сертификация Технологии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white"/>
                </a:solidFill>
                <a:effectLst/>
                <a:uLnTx/>
                <a:uFillTx/>
                <a:latin typeface="Georgia"/>
                <a:cs typeface="Georgia"/>
              </a:rPr>
              <a:t>Контракты на сумму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a:ln>
                  <a:noFill/>
                </a:ln>
                <a:solidFill>
                  <a:prstClr val="white"/>
                </a:solidFill>
                <a:effectLst/>
                <a:uLnTx/>
                <a:uFillTx/>
                <a:latin typeface="Georgia"/>
                <a:cs typeface="Georgia"/>
              </a:rPr>
              <a:t>Более 250 000 000 000</a:t>
            </a:r>
            <a:r>
              <a:rPr kumimoji="0" lang="en-US" sz="2800" b="1" i="0" u="none" strike="noStrike" kern="0" cap="none" spc="0" normalizeH="0" baseline="0" noProof="0" dirty="0">
                <a:ln>
                  <a:noFill/>
                </a:ln>
                <a:solidFill>
                  <a:prstClr val="white"/>
                </a:solidFill>
                <a:effectLst/>
                <a:uLnTx/>
                <a:uFillTx/>
                <a:latin typeface="Georgia"/>
                <a:cs typeface="Georgia"/>
              </a:rPr>
              <a:t>$</a:t>
            </a:r>
            <a:endParaRPr kumimoji="0" lang="ru-RU" sz="2800" b="1" i="0" u="none" strike="noStrike" kern="0" cap="none" spc="0" normalizeH="0" baseline="0" noProof="0" dirty="0">
              <a:ln>
                <a:noFill/>
              </a:ln>
              <a:solidFill>
                <a:prstClr val="white"/>
              </a:solidFill>
              <a:effectLst/>
              <a:uLnTx/>
              <a:uFillTx/>
              <a:latin typeface="Georgia"/>
              <a:cs typeface="Georgia"/>
            </a:endParaRPr>
          </a:p>
        </p:txBody>
      </p:sp>
      <p:sp>
        <p:nvSpPr>
          <p:cNvPr id="13" name="Прямоугольник 40">
            <a:extLst>
              <a:ext uri="{FF2B5EF4-FFF2-40B4-BE49-F238E27FC236}">
                <a16:creationId xmlns:a16="http://schemas.microsoft.com/office/drawing/2014/main" id="{43521638-E605-4CFC-8B0C-771161BF2BAE}"/>
              </a:ext>
            </a:extLst>
          </p:cNvPr>
          <p:cNvSpPr/>
          <p:nvPr/>
        </p:nvSpPr>
        <p:spPr>
          <a:xfrm>
            <a:off x="254783" y="4882264"/>
            <a:ext cx="3555596" cy="1446550"/>
          </a:xfrm>
          <a:prstGeom prst="rect">
            <a:avLst/>
          </a:prstGeom>
          <a:solidFill>
            <a:srgbClr val="9BBB59">
              <a:lumMod val="75000"/>
              <a:alpha val="74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err="1">
                <a:ln>
                  <a:noFill/>
                </a:ln>
                <a:solidFill>
                  <a:prstClr val="white"/>
                </a:solidFill>
                <a:effectLst/>
                <a:uLnTx/>
                <a:uFillTx/>
                <a:latin typeface="Georgia"/>
                <a:cs typeface="Georgia"/>
              </a:rPr>
              <a:t>Крауд</a:t>
            </a:r>
            <a:endParaRPr kumimoji="0" lang="ru-RU" sz="4400" b="1" i="0" u="none" strike="noStrike" kern="0" cap="none" spc="0" normalizeH="0" baseline="0" noProof="0" dirty="0">
              <a:ln>
                <a:noFill/>
              </a:ln>
              <a:solidFill>
                <a:prstClr val="white"/>
              </a:solidFill>
              <a:effectLst/>
              <a:uLnTx/>
              <a:uFillTx/>
              <a:latin typeface="Georgia"/>
              <a:cs typeface="Georgi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a:ln>
                  <a:noFill/>
                </a:ln>
                <a:solidFill>
                  <a:prstClr val="white"/>
                </a:solidFill>
                <a:effectLst/>
                <a:uLnTx/>
                <a:uFillTx/>
                <a:latin typeface="Georgia"/>
                <a:cs typeface="Georgia"/>
              </a:rPr>
              <a:t>Инвестинг </a:t>
            </a:r>
          </a:p>
        </p:txBody>
      </p:sp>
      <p:sp>
        <p:nvSpPr>
          <p:cNvPr id="14" name="Прямоугольник 39">
            <a:extLst>
              <a:ext uri="{FF2B5EF4-FFF2-40B4-BE49-F238E27FC236}">
                <a16:creationId xmlns:a16="http://schemas.microsoft.com/office/drawing/2014/main" id="{B5886AA0-3EFB-4D0A-AD7C-A2FC3730A722}"/>
              </a:ext>
            </a:extLst>
          </p:cNvPr>
          <p:cNvSpPr/>
          <p:nvPr/>
        </p:nvSpPr>
        <p:spPr>
          <a:xfrm>
            <a:off x="254783" y="1982346"/>
            <a:ext cx="3554645" cy="1446550"/>
          </a:xfrm>
          <a:prstGeom prst="rect">
            <a:avLst/>
          </a:prstGeom>
          <a:solidFill>
            <a:srgbClr val="9BBB59">
              <a:lumMod val="75000"/>
              <a:alpha val="74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a:ln>
                  <a:noFill/>
                </a:ln>
                <a:solidFill>
                  <a:prstClr val="white"/>
                </a:solidFill>
                <a:effectLst/>
                <a:uLnTx/>
                <a:uFillTx/>
                <a:latin typeface="Georgia"/>
                <a:cs typeface="Georgia"/>
              </a:rPr>
              <a:t>Нужно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400" b="1" i="0" u="none" strike="noStrike" kern="0" cap="none" spc="0" normalizeH="0" baseline="0" noProof="0" dirty="0">
                <a:ln>
                  <a:noFill/>
                </a:ln>
                <a:solidFill>
                  <a:prstClr val="white"/>
                </a:solidFill>
                <a:effectLst/>
                <a:uLnTx/>
                <a:uFillTx/>
                <a:latin typeface="Georgia"/>
                <a:cs typeface="Georgia"/>
              </a:rPr>
              <a:t>240 млн.</a:t>
            </a:r>
            <a:r>
              <a:rPr kumimoji="0" lang="en-US" sz="4400" b="1" i="0" u="none" strike="noStrike" kern="0" cap="none" spc="0" normalizeH="0" baseline="0" noProof="0" dirty="0">
                <a:ln>
                  <a:noFill/>
                </a:ln>
                <a:solidFill>
                  <a:prstClr val="white"/>
                </a:solidFill>
                <a:effectLst/>
                <a:uLnTx/>
                <a:uFillTx/>
                <a:latin typeface="Georgia"/>
                <a:cs typeface="Georgia"/>
              </a:rPr>
              <a:t>$ </a:t>
            </a:r>
            <a:endParaRPr kumimoji="0" lang="ru-RU" sz="4400" b="1" i="0" u="none" strike="noStrike" kern="0" cap="none" spc="0" normalizeH="0" baseline="0" noProof="0" dirty="0">
              <a:ln>
                <a:noFill/>
              </a:ln>
              <a:solidFill>
                <a:prstClr val="white"/>
              </a:solidFill>
              <a:effectLst/>
              <a:uLnTx/>
              <a:uFillTx/>
              <a:latin typeface="Georgia"/>
              <a:cs typeface="Georgia"/>
            </a:endParaRPr>
          </a:p>
        </p:txBody>
      </p:sp>
      <p:pic>
        <p:nvPicPr>
          <p:cNvPr id="15" name="Рисунок 14">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02589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
        <p:nvSpPr>
          <p:cNvPr id="5" name="Rectangle 11">
            <a:extLst>
              <a:ext uri="{FF2B5EF4-FFF2-40B4-BE49-F238E27FC236}">
                <a16:creationId xmlns:a16="http://schemas.microsoft.com/office/drawing/2014/main" id="{49860957-190E-4A8F-B97D-24688CF735BD}"/>
              </a:ext>
            </a:extLst>
          </p:cNvPr>
          <p:cNvSpPr/>
          <p:nvPr/>
        </p:nvSpPr>
        <p:spPr>
          <a:xfrm>
            <a:off x="8529768" y="782668"/>
            <a:ext cx="3502539" cy="5078313"/>
          </a:xfrm>
          <a:prstGeom prst="rect">
            <a:avLst/>
          </a:prstGeom>
        </p:spPr>
        <p:txBody>
          <a:bodyPr wrap="square">
            <a:spAutoFit/>
          </a:bodyPr>
          <a:lstStyle/>
          <a:p>
            <a:pPr algn="ctr"/>
            <a:r>
              <a:rPr lang="ru-RU" sz="3600" b="1" cap="all" dirty="0">
                <a:solidFill>
                  <a:schemeClr val="accent6">
                    <a:lumMod val="75000"/>
                  </a:schemeClr>
                </a:solidFill>
                <a:latin typeface="Cambria Math" panose="02040503050406030204" pitchFamily="18" charset="0"/>
                <a:ea typeface="Cambria Math" panose="02040503050406030204" pitchFamily="18" charset="0"/>
              </a:rPr>
              <a:t>ПОЛУЧЕНЫ СЕРТИФИКАТЫ СООТВЕТСТВИЯ НА </a:t>
            </a:r>
          </a:p>
          <a:p>
            <a:pPr algn="ctr"/>
            <a:r>
              <a:rPr lang="ru-RU" sz="3600" b="1" cap="all" dirty="0">
                <a:solidFill>
                  <a:schemeClr val="accent6">
                    <a:lumMod val="75000"/>
                  </a:schemeClr>
                </a:solidFill>
                <a:latin typeface="Cambria Math" panose="02040503050406030204" pitchFamily="18" charset="0"/>
                <a:ea typeface="Cambria Math" panose="02040503050406030204" pitchFamily="18" charset="0"/>
              </a:rPr>
              <a:t>ЮНИБУС </a:t>
            </a:r>
          </a:p>
          <a:p>
            <a:pPr algn="ctr"/>
            <a:r>
              <a:rPr lang="ru-RU" sz="3600" b="1" cap="all" dirty="0">
                <a:solidFill>
                  <a:schemeClr val="accent6">
                    <a:lumMod val="75000"/>
                  </a:schemeClr>
                </a:solidFill>
                <a:latin typeface="Cambria Math" panose="02040503050406030204" pitchFamily="18" charset="0"/>
                <a:ea typeface="Cambria Math" panose="02040503050406030204" pitchFamily="18" charset="0"/>
              </a:rPr>
              <a:t>И ЮНИБАЙК </a:t>
            </a:r>
          </a:p>
          <a:p>
            <a:pPr algn="ctr"/>
            <a:r>
              <a:rPr lang="ru-RU" sz="3600" b="1" cap="all" dirty="0">
                <a:solidFill>
                  <a:schemeClr val="accent6">
                    <a:lumMod val="75000"/>
                  </a:schemeClr>
                </a:solidFill>
                <a:latin typeface="Cambria Math" panose="02040503050406030204" pitchFamily="18" charset="0"/>
                <a:ea typeface="Cambria Math" panose="02040503050406030204" pitchFamily="18" charset="0"/>
              </a:rPr>
              <a:t>SKY </a:t>
            </a:r>
            <a:r>
              <a:rPr lang="ru-RU" sz="3600" b="1" cap="all" dirty="0" smtClean="0">
                <a:solidFill>
                  <a:schemeClr val="accent6">
                    <a:lumMod val="75000"/>
                  </a:schemeClr>
                </a:solidFill>
                <a:latin typeface="Cambria Math" panose="02040503050406030204" pitchFamily="18" charset="0"/>
                <a:ea typeface="Cambria Math" panose="02040503050406030204" pitchFamily="18" charset="0"/>
              </a:rPr>
              <a:t>WAY и другой транспорт</a:t>
            </a:r>
            <a:endParaRPr lang="ru-RU" sz="3600" b="1" cap="all" dirty="0">
              <a:solidFill>
                <a:schemeClr val="accent6">
                  <a:lumMod val="75000"/>
                </a:schemeClr>
              </a:solidFill>
              <a:latin typeface="Cambria Math" panose="02040503050406030204" pitchFamily="18" charset="0"/>
              <a:ea typeface="Cambria Math" panose="02040503050406030204" pitchFamily="18" charset="0"/>
            </a:endParaRPr>
          </a:p>
        </p:txBody>
      </p:sp>
      <p:pic>
        <p:nvPicPr>
          <p:cNvPr id="6" name="Рисунок 5">
            <a:extLst>
              <a:ext uri="{FF2B5EF4-FFF2-40B4-BE49-F238E27FC236}">
                <a16:creationId xmlns:a16="http://schemas.microsoft.com/office/drawing/2014/main" id="{9F2AA8DB-91DE-4A80-B4F5-AF0588918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24" y="1328777"/>
            <a:ext cx="3761905" cy="5314286"/>
          </a:xfrm>
          <a:prstGeom prst="rect">
            <a:avLst/>
          </a:prstGeo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Рисунок 6">
            <a:extLst>
              <a:ext uri="{FF2B5EF4-FFF2-40B4-BE49-F238E27FC236}">
                <a16:creationId xmlns:a16="http://schemas.microsoft.com/office/drawing/2014/main" id="{0D4A4451-4D9C-43EB-9C2F-1CBAEF343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615" y="1328777"/>
            <a:ext cx="3780952" cy="5323809"/>
          </a:xfrm>
          <a:prstGeom prst="rect">
            <a:avLst/>
          </a:prstGeom>
          <a:ln>
            <a:solidFill>
              <a:srgbClr val="FF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0981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5" name="Прямоугольник 12">
            <a:extLst>
              <a:ext uri="{FF2B5EF4-FFF2-40B4-BE49-F238E27FC236}">
                <a16:creationId xmlns:a16="http://schemas.microsoft.com/office/drawing/2014/main" id="{D27194DC-FDCE-4C97-B65E-A6634D77D94C}"/>
              </a:ext>
            </a:extLst>
          </p:cNvPr>
          <p:cNvSpPr/>
          <p:nvPr/>
        </p:nvSpPr>
        <p:spPr>
          <a:xfrm>
            <a:off x="6429608" y="846048"/>
            <a:ext cx="5443736" cy="954107"/>
          </a:xfrm>
          <a:prstGeom prst="rect">
            <a:avLst/>
          </a:prstGeom>
        </p:spPr>
        <p:txBody>
          <a:bodyPr wrap="square">
            <a:spAutoFit/>
          </a:bodyPr>
          <a:lstStyle/>
          <a:p>
            <a:pPr algn="ctr"/>
            <a:r>
              <a:rPr lang="ru-RU" sz="2800" b="1" dirty="0">
                <a:solidFill>
                  <a:srgbClr val="7030A0"/>
                </a:solidFill>
              </a:rPr>
              <a:t>15 этапный план развития </a:t>
            </a:r>
            <a:r>
              <a:rPr lang="en-US" sz="2800" b="1" dirty="0">
                <a:solidFill>
                  <a:srgbClr val="7030A0"/>
                </a:solidFill>
              </a:rPr>
              <a:t>SKY WAY</a:t>
            </a:r>
            <a:endParaRPr lang="ru-RU" sz="2000" b="1" dirty="0">
              <a:solidFill>
                <a:srgbClr val="7030A0"/>
              </a:solidFill>
            </a:endParaRPr>
          </a:p>
        </p:txBody>
      </p:sp>
      <p:sp>
        <p:nvSpPr>
          <p:cNvPr id="6" name="Прямоугольник 12">
            <a:extLst>
              <a:ext uri="{FF2B5EF4-FFF2-40B4-BE49-F238E27FC236}">
                <a16:creationId xmlns:a16="http://schemas.microsoft.com/office/drawing/2014/main" id="{BC57962C-E281-45B1-8216-242908054C59}"/>
              </a:ext>
            </a:extLst>
          </p:cNvPr>
          <p:cNvSpPr/>
          <p:nvPr/>
        </p:nvSpPr>
        <p:spPr>
          <a:xfrm>
            <a:off x="1007701" y="1276935"/>
            <a:ext cx="3521610" cy="523220"/>
          </a:xfrm>
          <a:prstGeom prst="rect">
            <a:avLst/>
          </a:prstGeom>
        </p:spPr>
        <p:txBody>
          <a:bodyPr wrap="square">
            <a:spAutoFit/>
          </a:bodyPr>
          <a:lstStyle/>
          <a:p>
            <a:r>
              <a:rPr lang="ru-RU" sz="2800" b="1" dirty="0">
                <a:solidFill>
                  <a:srgbClr val="7030A0"/>
                </a:solidFill>
              </a:rPr>
              <a:t>15 этажный дом</a:t>
            </a:r>
            <a:endParaRPr lang="ru-RU" sz="2000" b="1" dirty="0">
              <a:solidFill>
                <a:srgbClr val="7030A0"/>
              </a:solidFill>
            </a:endParaRPr>
          </a:p>
        </p:txBody>
      </p:sp>
      <p:sp>
        <p:nvSpPr>
          <p:cNvPr id="7" name="Прямоугольник: скругленные углы 2">
            <a:extLst>
              <a:ext uri="{FF2B5EF4-FFF2-40B4-BE49-F238E27FC236}">
                <a16:creationId xmlns:a16="http://schemas.microsoft.com/office/drawing/2014/main" id="{405CCD64-611F-455A-A38E-4D4DB6E26A2E}"/>
              </a:ext>
            </a:extLst>
          </p:cNvPr>
          <p:cNvSpPr/>
          <p:nvPr/>
        </p:nvSpPr>
        <p:spPr>
          <a:xfrm>
            <a:off x="896157" y="6168934"/>
            <a:ext cx="3633154" cy="441179"/>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ФУНДАМЕНТ</a:t>
            </a:r>
          </a:p>
        </p:txBody>
      </p:sp>
      <p:pic>
        <p:nvPicPr>
          <p:cNvPr id="8" name="Рисунок 7">
            <a:extLst>
              <a:ext uri="{FF2B5EF4-FFF2-40B4-BE49-F238E27FC236}">
                <a16:creationId xmlns:a16="http://schemas.microsoft.com/office/drawing/2014/main" id="{0D214ACA-BBB5-4C18-B724-04398A277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56" y="5694349"/>
            <a:ext cx="3633155" cy="4745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Рисунок 8">
            <a:extLst>
              <a:ext uri="{FF2B5EF4-FFF2-40B4-BE49-F238E27FC236}">
                <a16:creationId xmlns:a16="http://schemas.microsoft.com/office/drawing/2014/main" id="{8D222B5F-3794-40F7-AD96-D1B65ED87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56" y="5137819"/>
            <a:ext cx="3633155" cy="528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Рисунок 9">
            <a:extLst>
              <a:ext uri="{FF2B5EF4-FFF2-40B4-BE49-F238E27FC236}">
                <a16:creationId xmlns:a16="http://schemas.microsoft.com/office/drawing/2014/main" id="{B48E6697-0229-4BB8-BE33-211516A2A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56" y="3999150"/>
            <a:ext cx="3633155" cy="528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Прямоугольник: скругленные углы 14">
            <a:extLst>
              <a:ext uri="{FF2B5EF4-FFF2-40B4-BE49-F238E27FC236}">
                <a16:creationId xmlns:a16="http://schemas.microsoft.com/office/drawing/2014/main" id="{89E32E34-5322-42CD-B3A1-2F32362B9D99}"/>
              </a:ext>
            </a:extLst>
          </p:cNvPr>
          <p:cNvSpPr/>
          <p:nvPr/>
        </p:nvSpPr>
        <p:spPr>
          <a:xfrm>
            <a:off x="4802015" y="5121511"/>
            <a:ext cx="1090152" cy="470884"/>
          </a:xfrm>
          <a:prstGeom prst="roundRect">
            <a:avLst>
              <a:gd name="adj" fmla="val 3465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solidFill>
                  <a:schemeClr val="tx2">
                    <a:lumMod val="75000"/>
                  </a:schemeClr>
                </a:solidFill>
              </a:rPr>
              <a:t>2 этаж</a:t>
            </a:r>
          </a:p>
        </p:txBody>
      </p:sp>
      <p:sp>
        <p:nvSpPr>
          <p:cNvPr id="12" name="Прямоугольник: скругленные углы 15">
            <a:extLst>
              <a:ext uri="{FF2B5EF4-FFF2-40B4-BE49-F238E27FC236}">
                <a16:creationId xmlns:a16="http://schemas.microsoft.com/office/drawing/2014/main" id="{49E572C8-50EF-4D95-8978-9903B20DC5B6}"/>
              </a:ext>
            </a:extLst>
          </p:cNvPr>
          <p:cNvSpPr/>
          <p:nvPr/>
        </p:nvSpPr>
        <p:spPr>
          <a:xfrm>
            <a:off x="4744877" y="2937369"/>
            <a:ext cx="1163053" cy="470884"/>
          </a:xfrm>
          <a:prstGeom prst="roundRect">
            <a:avLst>
              <a:gd name="adj" fmla="val 3465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solidFill>
                  <a:schemeClr val="tx2">
                    <a:lumMod val="75000"/>
                  </a:schemeClr>
                </a:solidFill>
              </a:rPr>
              <a:t>10  этаж</a:t>
            </a:r>
          </a:p>
        </p:txBody>
      </p:sp>
      <p:pic>
        <p:nvPicPr>
          <p:cNvPr id="13" name="Рисунок 12">
            <a:extLst>
              <a:ext uri="{FF2B5EF4-FFF2-40B4-BE49-F238E27FC236}">
                <a16:creationId xmlns:a16="http://schemas.microsoft.com/office/drawing/2014/main" id="{65D47681-7C4C-45D8-9A58-BEEC33E0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57" y="2937369"/>
            <a:ext cx="3633154" cy="528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Прямоугольник: скругленные углы 17">
            <a:extLst>
              <a:ext uri="{FF2B5EF4-FFF2-40B4-BE49-F238E27FC236}">
                <a16:creationId xmlns:a16="http://schemas.microsoft.com/office/drawing/2014/main" id="{CA7C1F6D-843F-46CD-B00C-DBE3F2DA7419}"/>
              </a:ext>
            </a:extLst>
          </p:cNvPr>
          <p:cNvSpPr/>
          <p:nvPr/>
        </p:nvSpPr>
        <p:spPr>
          <a:xfrm>
            <a:off x="4810552" y="4057150"/>
            <a:ext cx="1097377" cy="470884"/>
          </a:xfrm>
          <a:prstGeom prst="roundRect">
            <a:avLst>
              <a:gd name="adj" fmla="val 3465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solidFill>
                  <a:schemeClr val="tx2">
                    <a:lumMod val="75000"/>
                  </a:schemeClr>
                </a:solidFill>
              </a:rPr>
              <a:t>5 этаж</a:t>
            </a:r>
          </a:p>
        </p:txBody>
      </p:sp>
      <p:pic>
        <p:nvPicPr>
          <p:cNvPr id="15" name="Рисунок 14">
            <a:extLst>
              <a:ext uri="{FF2B5EF4-FFF2-40B4-BE49-F238E27FC236}">
                <a16:creationId xmlns:a16="http://schemas.microsoft.com/office/drawing/2014/main" id="{65D47681-7C4C-45D8-9A58-BEEC33E0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56" y="2327584"/>
            <a:ext cx="3633154" cy="5288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6" name="Прямоугольник: скругленные углы 15">
            <a:extLst>
              <a:ext uri="{FF2B5EF4-FFF2-40B4-BE49-F238E27FC236}">
                <a16:creationId xmlns:a16="http://schemas.microsoft.com/office/drawing/2014/main" id="{49E572C8-50EF-4D95-8978-9903B20DC5B6}"/>
              </a:ext>
            </a:extLst>
          </p:cNvPr>
          <p:cNvSpPr/>
          <p:nvPr/>
        </p:nvSpPr>
        <p:spPr>
          <a:xfrm>
            <a:off x="4729114" y="2410827"/>
            <a:ext cx="1163053" cy="470884"/>
          </a:xfrm>
          <a:prstGeom prst="roundRect">
            <a:avLst>
              <a:gd name="adj" fmla="val 3465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solidFill>
                  <a:schemeClr val="tx2">
                    <a:lumMod val="75000"/>
                  </a:schemeClr>
                </a:solidFill>
              </a:rPr>
              <a:t>12  этаж</a:t>
            </a:r>
          </a:p>
        </p:txBody>
      </p:sp>
      <p:sp>
        <p:nvSpPr>
          <p:cNvPr id="17" name="Прямоугольник: скругленные углы 14">
            <a:extLst>
              <a:ext uri="{FF2B5EF4-FFF2-40B4-BE49-F238E27FC236}">
                <a16:creationId xmlns:a16="http://schemas.microsoft.com/office/drawing/2014/main" id="{89E32E34-5322-42CD-B3A1-2F32362B9D99}"/>
              </a:ext>
            </a:extLst>
          </p:cNvPr>
          <p:cNvSpPr/>
          <p:nvPr/>
        </p:nvSpPr>
        <p:spPr>
          <a:xfrm>
            <a:off x="4810552" y="5655287"/>
            <a:ext cx="1081615" cy="470884"/>
          </a:xfrm>
          <a:prstGeom prst="roundRect">
            <a:avLst>
              <a:gd name="adj" fmla="val 34652"/>
            </a:avLst>
          </a:prstGeom>
          <a:ln>
            <a:solidFill>
              <a:schemeClr val="accent1">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a:solidFill>
                  <a:schemeClr val="tx2">
                    <a:lumMod val="75000"/>
                  </a:schemeClr>
                </a:solidFill>
              </a:rPr>
              <a:t>1 этаж</a:t>
            </a:r>
          </a:p>
        </p:txBody>
      </p:sp>
      <p:sp>
        <p:nvSpPr>
          <p:cNvPr id="18" name="Прямоугольник: скругленные углы 10">
            <a:extLst>
              <a:ext uri="{FF2B5EF4-FFF2-40B4-BE49-F238E27FC236}">
                <a16:creationId xmlns:a16="http://schemas.microsoft.com/office/drawing/2014/main" id="{3D648092-202D-4556-8753-8C4AA25560BB}"/>
              </a:ext>
            </a:extLst>
          </p:cNvPr>
          <p:cNvSpPr/>
          <p:nvPr/>
        </p:nvSpPr>
        <p:spPr>
          <a:xfrm>
            <a:off x="7342540" y="5666703"/>
            <a:ext cx="3538217" cy="448052"/>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1Й ЭТАП  </a:t>
            </a:r>
          </a:p>
        </p:txBody>
      </p:sp>
      <p:sp>
        <p:nvSpPr>
          <p:cNvPr id="19" name="Прямоугольник: скругленные углы 11">
            <a:extLst>
              <a:ext uri="{FF2B5EF4-FFF2-40B4-BE49-F238E27FC236}">
                <a16:creationId xmlns:a16="http://schemas.microsoft.com/office/drawing/2014/main" id="{5D21D6A6-40F0-4B43-9EC8-756FA0DCFE69}"/>
              </a:ext>
            </a:extLst>
          </p:cNvPr>
          <p:cNvSpPr/>
          <p:nvPr/>
        </p:nvSpPr>
        <p:spPr>
          <a:xfrm>
            <a:off x="7342954" y="5121511"/>
            <a:ext cx="3538218" cy="4745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2Й ЭТАП</a:t>
            </a:r>
          </a:p>
        </p:txBody>
      </p:sp>
      <p:sp>
        <p:nvSpPr>
          <p:cNvPr id="20" name="Прямоугольник: скругленные углы 18">
            <a:extLst>
              <a:ext uri="{FF2B5EF4-FFF2-40B4-BE49-F238E27FC236}">
                <a16:creationId xmlns:a16="http://schemas.microsoft.com/office/drawing/2014/main" id="{504AC94E-B933-4E84-8E26-5D57CB9CE759}"/>
              </a:ext>
            </a:extLst>
          </p:cNvPr>
          <p:cNvSpPr/>
          <p:nvPr/>
        </p:nvSpPr>
        <p:spPr>
          <a:xfrm>
            <a:off x="7342539" y="4091465"/>
            <a:ext cx="3538218" cy="47088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5Й ЭТАП  1</a:t>
            </a:r>
            <a:r>
              <a:rPr lang="en-US" sz="2400" dirty="0">
                <a:solidFill>
                  <a:schemeClr val="tx2">
                    <a:lumMod val="75000"/>
                  </a:schemeClr>
                </a:solidFill>
              </a:rPr>
              <a:t>$=</a:t>
            </a:r>
            <a:r>
              <a:rPr lang="ru-RU" sz="2400" dirty="0">
                <a:solidFill>
                  <a:schemeClr val="tx2">
                    <a:lumMod val="75000"/>
                  </a:schemeClr>
                </a:solidFill>
              </a:rPr>
              <a:t>500</a:t>
            </a:r>
            <a:r>
              <a:rPr lang="en-US" sz="2400" dirty="0">
                <a:solidFill>
                  <a:schemeClr val="tx2">
                    <a:lumMod val="75000"/>
                  </a:schemeClr>
                </a:solidFill>
              </a:rPr>
              <a:t> </a:t>
            </a:r>
            <a:r>
              <a:rPr lang="ru-RU" sz="2400" dirty="0">
                <a:solidFill>
                  <a:schemeClr val="tx2">
                    <a:lumMod val="75000"/>
                  </a:schemeClr>
                </a:solidFill>
              </a:rPr>
              <a:t>долей</a:t>
            </a:r>
          </a:p>
        </p:txBody>
      </p:sp>
      <p:sp>
        <p:nvSpPr>
          <p:cNvPr id="21" name="Прямоугольник: скругленные углы 19">
            <a:extLst>
              <a:ext uri="{FF2B5EF4-FFF2-40B4-BE49-F238E27FC236}">
                <a16:creationId xmlns:a16="http://schemas.microsoft.com/office/drawing/2014/main" id="{398422CD-E2BF-4D2E-9C8A-A54C0149EE4D}"/>
              </a:ext>
            </a:extLst>
          </p:cNvPr>
          <p:cNvSpPr/>
          <p:nvPr/>
        </p:nvSpPr>
        <p:spPr>
          <a:xfrm>
            <a:off x="7342538" y="2907056"/>
            <a:ext cx="3538218" cy="47088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10 Й ЭТАП  1</a:t>
            </a:r>
            <a:r>
              <a:rPr lang="en-US" sz="2400" dirty="0">
                <a:solidFill>
                  <a:schemeClr val="tx2">
                    <a:lumMod val="75000"/>
                  </a:schemeClr>
                </a:solidFill>
              </a:rPr>
              <a:t>$=</a:t>
            </a:r>
            <a:r>
              <a:rPr lang="ru-RU" sz="2400" dirty="0">
                <a:solidFill>
                  <a:schemeClr val="tx2">
                    <a:lumMod val="75000"/>
                  </a:schemeClr>
                </a:solidFill>
              </a:rPr>
              <a:t>80</a:t>
            </a:r>
            <a:r>
              <a:rPr lang="en-US" sz="2400" dirty="0">
                <a:solidFill>
                  <a:schemeClr val="tx2">
                    <a:lumMod val="75000"/>
                  </a:schemeClr>
                </a:solidFill>
              </a:rPr>
              <a:t> </a:t>
            </a:r>
            <a:r>
              <a:rPr lang="ru-RU" sz="2400" dirty="0">
                <a:solidFill>
                  <a:schemeClr val="tx2">
                    <a:lumMod val="75000"/>
                  </a:schemeClr>
                </a:solidFill>
              </a:rPr>
              <a:t>долей</a:t>
            </a:r>
          </a:p>
        </p:txBody>
      </p:sp>
      <p:sp>
        <p:nvSpPr>
          <p:cNvPr id="22" name="Прямоугольник: скругленные углы 19">
            <a:extLst>
              <a:ext uri="{FF2B5EF4-FFF2-40B4-BE49-F238E27FC236}">
                <a16:creationId xmlns:a16="http://schemas.microsoft.com/office/drawing/2014/main" id="{398422CD-E2BF-4D2E-9C8A-A54C0149EE4D}"/>
              </a:ext>
            </a:extLst>
          </p:cNvPr>
          <p:cNvSpPr/>
          <p:nvPr/>
        </p:nvSpPr>
        <p:spPr>
          <a:xfrm>
            <a:off x="7342538" y="2380532"/>
            <a:ext cx="3538218" cy="47088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12 Й ЭТАП  1</a:t>
            </a:r>
            <a:r>
              <a:rPr lang="en-US" sz="2400" dirty="0">
                <a:solidFill>
                  <a:schemeClr val="tx2">
                    <a:lumMod val="75000"/>
                  </a:schemeClr>
                </a:solidFill>
              </a:rPr>
              <a:t>$=</a:t>
            </a:r>
            <a:r>
              <a:rPr lang="ru-RU" sz="2400" dirty="0">
                <a:solidFill>
                  <a:schemeClr val="tx2">
                    <a:lumMod val="75000"/>
                  </a:schemeClr>
                </a:solidFill>
              </a:rPr>
              <a:t>40</a:t>
            </a:r>
            <a:r>
              <a:rPr lang="en-US" sz="2400" dirty="0">
                <a:solidFill>
                  <a:schemeClr val="tx2">
                    <a:lumMod val="75000"/>
                  </a:schemeClr>
                </a:solidFill>
              </a:rPr>
              <a:t> </a:t>
            </a:r>
            <a:r>
              <a:rPr lang="ru-RU" sz="2400" dirty="0">
                <a:solidFill>
                  <a:schemeClr val="tx2">
                    <a:lumMod val="75000"/>
                  </a:schemeClr>
                </a:solidFill>
              </a:rPr>
              <a:t>долей</a:t>
            </a:r>
          </a:p>
        </p:txBody>
      </p:sp>
      <p:sp>
        <p:nvSpPr>
          <p:cNvPr id="23" name="Прямоугольник: скругленные углы 6">
            <a:extLst>
              <a:ext uri="{FF2B5EF4-FFF2-40B4-BE49-F238E27FC236}">
                <a16:creationId xmlns:a16="http://schemas.microsoft.com/office/drawing/2014/main" id="{48681711-B0D9-4D0B-AE23-FBC5FE614070}"/>
              </a:ext>
            </a:extLst>
          </p:cNvPr>
          <p:cNvSpPr/>
          <p:nvPr/>
        </p:nvSpPr>
        <p:spPr>
          <a:xfrm>
            <a:off x="7342539" y="6168935"/>
            <a:ext cx="3538217" cy="44117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a:solidFill>
                  <a:schemeClr val="tx2">
                    <a:lumMod val="75000"/>
                  </a:schemeClr>
                </a:solidFill>
              </a:rPr>
              <a:t>1</a:t>
            </a:r>
            <a:r>
              <a:rPr lang="en-US" sz="2400" dirty="0">
                <a:solidFill>
                  <a:schemeClr val="tx2">
                    <a:lumMod val="75000"/>
                  </a:schemeClr>
                </a:solidFill>
              </a:rPr>
              <a:t>$=</a:t>
            </a:r>
            <a:r>
              <a:rPr lang="ru-RU" sz="2400" dirty="0">
                <a:solidFill>
                  <a:schemeClr val="tx2">
                    <a:lumMod val="75000"/>
                  </a:schemeClr>
                </a:solidFill>
              </a:rPr>
              <a:t>1000</a:t>
            </a:r>
            <a:r>
              <a:rPr lang="en-US" sz="2400" dirty="0">
                <a:solidFill>
                  <a:schemeClr val="tx2">
                    <a:lumMod val="75000"/>
                  </a:schemeClr>
                </a:solidFill>
              </a:rPr>
              <a:t> </a:t>
            </a:r>
            <a:r>
              <a:rPr lang="ru-RU" sz="2400" dirty="0">
                <a:solidFill>
                  <a:schemeClr val="tx2">
                    <a:lumMod val="75000"/>
                  </a:schemeClr>
                </a:solidFill>
              </a:rPr>
              <a:t>долей</a:t>
            </a:r>
          </a:p>
        </p:txBody>
      </p:sp>
      <p:pic>
        <p:nvPicPr>
          <p:cNvPr id="24" name="Рисунок 23">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74032"/>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2220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pic>
        <p:nvPicPr>
          <p:cNvPr id="6" name="Picture 1">
            <a:extLst>
              <a:ext uri="{FF2B5EF4-FFF2-40B4-BE49-F238E27FC236}">
                <a16:creationId xmlns:a16="http://schemas.microsoft.com/office/drawing/2014/main" id="{93C3AC79-52D7-47F1-A7EA-2D8A5E889FEE}"/>
              </a:ext>
            </a:extLst>
          </p:cNvPr>
          <p:cNvPicPr>
            <a:picLocks noChangeAspect="1"/>
          </p:cNvPicPr>
          <p:nvPr/>
        </p:nvPicPr>
        <p:blipFill>
          <a:blip r:embed="rId4"/>
          <a:stretch>
            <a:fillRect/>
          </a:stretch>
        </p:blipFill>
        <p:spPr>
          <a:xfrm>
            <a:off x="231006" y="2897405"/>
            <a:ext cx="2959714" cy="19204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2">
            <a:extLst>
              <a:ext uri="{FF2B5EF4-FFF2-40B4-BE49-F238E27FC236}">
                <a16:creationId xmlns:a16="http://schemas.microsoft.com/office/drawing/2014/main" id="{7CAF3D1E-6C33-45B8-9D67-B0CF9AC49800}"/>
              </a:ext>
            </a:extLst>
          </p:cNvPr>
          <p:cNvPicPr>
            <a:picLocks noChangeAspect="1"/>
          </p:cNvPicPr>
          <p:nvPr/>
        </p:nvPicPr>
        <p:blipFill>
          <a:blip r:embed="rId5"/>
          <a:stretch>
            <a:fillRect/>
          </a:stretch>
        </p:blipFill>
        <p:spPr>
          <a:xfrm>
            <a:off x="3206774" y="2882031"/>
            <a:ext cx="2920237" cy="19357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4">
            <a:extLst>
              <a:ext uri="{FF2B5EF4-FFF2-40B4-BE49-F238E27FC236}">
                <a16:creationId xmlns:a16="http://schemas.microsoft.com/office/drawing/2014/main" id="{9FCE07BD-0270-4779-96FE-5C8764B123F4}"/>
              </a:ext>
            </a:extLst>
          </p:cNvPr>
          <p:cNvPicPr>
            <a:picLocks noChangeAspect="1"/>
          </p:cNvPicPr>
          <p:nvPr/>
        </p:nvPicPr>
        <p:blipFill>
          <a:blip r:embed="rId6"/>
          <a:stretch>
            <a:fillRect/>
          </a:stretch>
        </p:blipFill>
        <p:spPr>
          <a:xfrm>
            <a:off x="6104131" y="2882031"/>
            <a:ext cx="3017782" cy="19357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5">
            <a:extLst>
              <a:ext uri="{FF2B5EF4-FFF2-40B4-BE49-F238E27FC236}">
                <a16:creationId xmlns:a16="http://schemas.microsoft.com/office/drawing/2014/main" id="{5D22D0E5-0C69-4864-A69C-D0FF13E0E0E2}"/>
              </a:ext>
            </a:extLst>
          </p:cNvPr>
          <p:cNvPicPr>
            <a:picLocks noChangeAspect="1"/>
          </p:cNvPicPr>
          <p:nvPr/>
        </p:nvPicPr>
        <p:blipFill>
          <a:blip r:embed="rId7"/>
          <a:stretch>
            <a:fillRect/>
          </a:stretch>
        </p:blipFill>
        <p:spPr>
          <a:xfrm>
            <a:off x="9121913" y="2882031"/>
            <a:ext cx="2948167" cy="19357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Shape 244">
            <a:extLst>
              <a:ext uri="{FF2B5EF4-FFF2-40B4-BE49-F238E27FC236}">
                <a16:creationId xmlns:a16="http://schemas.microsoft.com/office/drawing/2014/main" id="{A866C437-8808-473C-AA2C-A7F32DB49251}"/>
              </a:ext>
            </a:extLst>
          </p:cNvPr>
          <p:cNvSpPr txBox="1"/>
          <p:nvPr/>
        </p:nvSpPr>
        <p:spPr>
          <a:xfrm>
            <a:off x="669412" y="1086212"/>
            <a:ext cx="10798354" cy="1176490"/>
          </a:xfrm>
          <a:prstGeom prst="rect">
            <a:avLst/>
          </a:prstGeom>
          <a:noFill/>
          <a:ln>
            <a:noFill/>
          </a:ln>
        </p:spPr>
        <p:txBody>
          <a:bodyPr lIns="91425" tIns="91425" rIns="91425" bIns="91425" anchor="t" anchorCtr="0">
            <a:noAutofit/>
          </a:bodyPr>
          <a:lstStyle/>
          <a:p>
            <a:pPr algn="ctr">
              <a:lnSpc>
                <a:spcPct val="93000"/>
              </a:lnSpc>
              <a:buClr>
                <a:schemeClr val="dk1"/>
              </a:buClr>
              <a:buSzPct val="25000"/>
            </a:pPr>
            <a:r>
              <a:rPr lang="ru-RU" sz="3200" b="1" dirty="0">
                <a:solidFill>
                  <a:schemeClr val="accent6">
                    <a:lumMod val="75000"/>
                  </a:schemeClr>
                </a:solidFill>
                <a:effectLst>
                  <a:outerShdw blurRad="38100" dist="38100" dir="2700000" algn="tl">
                    <a:srgbClr val="000000">
                      <a:alpha val="43137"/>
                    </a:srgbClr>
                  </a:outerShdw>
                </a:effectLst>
                <a:latin typeface="Arial" pitchFamily="34" charset="0"/>
                <a:ea typeface="Georgia"/>
                <a:cs typeface="Arial" pitchFamily="34" charset="0"/>
                <a:sym typeface="Georgia"/>
              </a:rPr>
              <a:t>УПУЩЕННЫЕ ВОЗМОЖНОСТИ!</a:t>
            </a:r>
          </a:p>
          <a:p>
            <a:pPr algn="ctr">
              <a:lnSpc>
                <a:spcPct val="93000"/>
              </a:lnSpc>
              <a:buClr>
                <a:schemeClr val="dk1"/>
              </a:buClr>
              <a:buSzPct val="25000"/>
            </a:pPr>
            <a:r>
              <a:rPr lang="ru-RU" sz="3200" b="1" dirty="0">
                <a:solidFill>
                  <a:schemeClr val="accent6">
                    <a:lumMod val="75000"/>
                  </a:schemeClr>
                </a:solidFill>
                <a:effectLst>
                  <a:outerShdw blurRad="38100" dist="38100" dir="2700000" algn="tl">
                    <a:srgbClr val="000000">
                      <a:alpha val="43137"/>
                    </a:srgbClr>
                  </a:outerShdw>
                </a:effectLst>
                <a:latin typeface="Arial" pitchFamily="34" charset="0"/>
                <a:ea typeface="Georgia"/>
                <a:cs typeface="Arial" pitchFamily="34" charset="0"/>
                <a:sym typeface="Georgia"/>
              </a:rPr>
              <a:t>Что  случилось на наших глазах! </a:t>
            </a:r>
          </a:p>
          <a:p>
            <a:pPr lvl="0" algn="ctr" rtl="0">
              <a:lnSpc>
                <a:spcPct val="93000"/>
              </a:lnSpc>
              <a:spcBef>
                <a:spcPts val="0"/>
              </a:spcBef>
              <a:buClr>
                <a:schemeClr val="dk1"/>
              </a:buClr>
              <a:buSzPct val="25000"/>
              <a:buFont typeface="Arial"/>
              <a:buNone/>
            </a:pPr>
            <a:r>
              <a:rPr lang="ru-RU" sz="3200" b="1" u="sng" dirty="0">
                <a:solidFill>
                  <a:schemeClr val="accent6">
                    <a:lumMod val="75000"/>
                  </a:schemeClr>
                </a:solidFill>
                <a:effectLst>
                  <a:outerShdw blurRad="38100" dist="38100" dir="2700000" algn="tl">
                    <a:srgbClr val="000000">
                      <a:alpha val="43137"/>
                    </a:srgbClr>
                  </a:outerShdw>
                </a:effectLst>
                <a:latin typeface="Arial" pitchFamily="34" charset="0"/>
                <a:ea typeface="Georgia"/>
                <a:cs typeface="Arial" pitchFamily="34" charset="0"/>
                <a:sym typeface="Georgia"/>
              </a:rPr>
              <a:t> </a:t>
            </a:r>
            <a:endParaRPr lang="ru-RU" sz="3200" dirty="0">
              <a:solidFill>
                <a:schemeClr val="accent6">
                  <a:lumMod val="75000"/>
                </a:schemeClr>
              </a:solidFill>
              <a:effectLst>
                <a:outerShdw blurRad="38100" dist="38100" dir="2700000" algn="tl">
                  <a:srgbClr val="000000">
                    <a:alpha val="43137"/>
                  </a:srgbClr>
                </a:outerShdw>
              </a:effectLst>
              <a:latin typeface="Arial" pitchFamily="34" charset="0"/>
              <a:ea typeface="Georgia"/>
              <a:cs typeface="Arial" pitchFamily="34" charset="0"/>
              <a:sym typeface="Georgia"/>
            </a:endParaRPr>
          </a:p>
        </p:txBody>
      </p:sp>
      <p:sp>
        <p:nvSpPr>
          <p:cNvPr id="11" name="Shape 242">
            <a:extLst>
              <a:ext uri="{FF2B5EF4-FFF2-40B4-BE49-F238E27FC236}">
                <a16:creationId xmlns:a16="http://schemas.microsoft.com/office/drawing/2014/main" id="{C361B072-2940-47E6-B2E7-9E9EB934B237}"/>
              </a:ext>
            </a:extLst>
          </p:cNvPr>
          <p:cNvSpPr txBox="1"/>
          <p:nvPr/>
        </p:nvSpPr>
        <p:spPr>
          <a:xfrm>
            <a:off x="120085" y="5049472"/>
            <a:ext cx="3000000" cy="897686"/>
          </a:xfrm>
          <a:prstGeom prst="rect">
            <a:avLst/>
          </a:prstGeom>
          <a:noFill/>
          <a:ln>
            <a:noFill/>
          </a:ln>
        </p:spPr>
        <p:txBody>
          <a:bodyPr lIns="91425" tIns="91425" rIns="91425" bIns="91425" anchor="ctr" anchorCtr="0">
            <a:noAutofit/>
          </a:bodyPr>
          <a:lstStyle/>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1$-&gt;40 лет-&gt;</a:t>
            </a:r>
          </a:p>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100 000 000$</a:t>
            </a:r>
          </a:p>
        </p:txBody>
      </p:sp>
      <p:sp>
        <p:nvSpPr>
          <p:cNvPr id="12" name="Shape 243">
            <a:extLst>
              <a:ext uri="{FF2B5EF4-FFF2-40B4-BE49-F238E27FC236}">
                <a16:creationId xmlns:a16="http://schemas.microsoft.com/office/drawing/2014/main" id="{CC11623A-F3EF-4868-AF64-F3ABCDBD3289}"/>
              </a:ext>
            </a:extLst>
          </p:cNvPr>
          <p:cNvSpPr txBox="1"/>
          <p:nvPr/>
        </p:nvSpPr>
        <p:spPr>
          <a:xfrm>
            <a:off x="3120085" y="5010469"/>
            <a:ext cx="2948504" cy="874295"/>
          </a:xfrm>
          <a:prstGeom prst="rect">
            <a:avLst/>
          </a:prstGeom>
          <a:noFill/>
          <a:ln>
            <a:noFill/>
          </a:ln>
        </p:spPr>
        <p:txBody>
          <a:bodyPr lIns="91425" tIns="91425" rIns="91425" bIns="91425" anchor="ctr" anchorCtr="0">
            <a:noAutofit/>
          </a:bodyPr>
          <a:lstStyle/>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1$-&gt;8 лет-&gt; </a:t>
            </a:r>
          </a:p>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1 300 000$</a:t>
            </a:r>
          </a:p>
        </p:txBody>
      </p:sp>
      <p:sp>
        <p:nvSpPr>
          <p:cNvPr id="13" name="Shape 240">
            <a:extLst>
              <a:ext uri="{FF2B5EF4-FFF2-40B4-BE49-F238E27FC236}">
                <a16:creationId xmlns:a16="http://schemas.microsoft.com/office/drawing/2014/main" id="{DACD3300-B311-4B8C-9956-7E3E711DFA50}"/>
              </a:ext>
            </a:extLst>
          </p:cNvPr>
          <p:cNvSpPr txBox="1"/>
          <p:nvPr/>
        </p:nvSpPr>
        <p:spPr>
          <a:xfrm>
            <a:off x="6240170" y="5049472"/>
            <a:ext cx="3018025" cy="796291"/>
          </a:xfrm>
          <a:prstGeom prst="rect">
            <a:avLst/>
          </a:prstGeom>
          <a:noFill/>
          <a:ln>
            <a:noFill/>
          </a:ln>
        </p:spPr>
        <p:txBody>
          <a:bodyPr lIns="91425" tIns="91425" rIns="91425" bIns="91425" anchor="ctr" anchorCtr="0">
            <a:noAutofit/>
          </a:bodyPr>
          <a:lstStyle/>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1$-&gt; 20 лет -&gt;</a:t>
            </a:r>
          </a:p>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6 000 000$</a:t>
            </a:r>
          </a:p>
        </p:txBody>
      </p:sp>
      <p:sp>
        <p:nvSpPr>
          <p:cNvPr id="14" name="Shape 241">
            <a:extLst>
              <a:ext uri="{FF2B5EF4-FFF2-40B4-BE49-F238E27FC236}">
                <a16:creationId xmlns:a16="http://schemas.microsoft.com/office/drawing/2014/main" id="{6CFA245E-7F85-4390-B4A1-10988E5AA361}"/>
              </a:ext>
            </a:extLst>
          </p:cNvPr>
          <p:cNvSpPr txBox="1"/>
          <p:nvPr/>
        </p:nvSpPr>
        <p:spPr>
          <a:xfrm>
            <a:off x="9153232" y="5049472"/>
            <a:ext cx="3000000" cy="751800"/>
          </a:xfrm>
          <a:prstGeom prst="rect">
            <a:avLst/>
          </a:prstGeom>
          <a:noFill/>
          <a:ln>
            <a:noFill/>
          </a:ln>
        </p:spPr>
        <p:txBody>
          <a:bodyPr lIns="91425" tIns="91425" rIns="91425" bIns="91425" anchor="ctr" anchorCtr="0">
            <a:noAutofit/>
          </a:bodyPr>
          <a:lstStyle/>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1$-&gt;19 лет-&gt; </a:t>
            </a:r>
          </a:p>
          <a:p>
            <a:pPr lvl="0" algn="ctr" rtl="0">
              <a:lnSpc>
                <a:spcPct val="93000"/>
              </a:lnSpc>
              <a:spcBef>
                <a:spcPts val="0"/>
              </a:spcBef>
              <a:buNone/>
            </a:pPr>
            <a:r>
              <a:rPr lang="ru-RU" sz="2400" b="1" dirty="0">
                <a:solidFill>
                  <a:schemeClr val="accent6">
                    <a:lumMod val="75000"/>
                  </a:schemeClr>
                </a:solidFill>
                <a:latin typeface="Georgia"/>
                <a:ea typeface="Georgia"/>
                <a:cs typeface="Georgia"/>
                <a:sym typeface="Georgia"/>
              </a:rPr>
              <a:t>4 000 000$ </a:t>
            </a:r>
          </a:p>
        </p:txBody>
      </p:sp>
    </p:spTree>
    <p:extLst>
      <p:ext uri="{BB962C8B-B14F-4D97-AF65-F5344CB8AC3E}">
        <p14:creationId xmlns:p14="http://schemas.microsoft.com/office/powerpoint/2010/main" val="329557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
        <p:nvSpPr>
          <p:cNvPr id="5" name="Прямоугольник 7">
            <a:extLst>
              <a:ext uri="{FF2B5EF4-FFF2-40B4-BE49-F238E27FC236}">
                <a16:creationId xmlns:a16="http://schemas.microsoft.com/office/drawing/2014/main" id="{3A22B6AE-C9E1-47A3-9998-A26AEABA6839}"/>
              </a:ext>
            </a:extLst>
          </p:cNvPr>
          <p:cNvSpPr/>
          <p:nvPr/>
        </p:nvSpPr>
        <p:spPr>
          <a:xfrm>
            <a:off x="8605400" y="632422"/>
            <a:ext cx="4006943" cy="1323439"/>
          </a:xfrm>
          <a:prstGeom prst="rect">
            <a:avLst/>
          </a:prstGeom>
        </p:spPr>
        <p:txBody>
          <a:bodyPr wrap="square">
            <a:spAutoFit/>
          </a:bodyPr>
          <a:lstStyle/>
          <a:p>
            <a:r>
              <a:rPr lang="ru-RU" sz="4000" b="1" dirty="0">
                <a:solidFill>
                  <a:schemeClr val="accent1">
                    <a:lumMod val="75000"/>
                  </a:schemeClr>
                </a:solidFill>
              </a:rPr>
              <a:t>ОИП в   РАССРОЧКУ</a:t>
            </a:r>
          </a:p>
        </p:txBody>
      </p:sp>
      <p:sp>
        <p:nvSpPr>
          <p:cNvPr id="6" name="Прямоугольник 5">
            <a:extLst>
              <a:ext uri="{FF2B5EF4-FFF2-40B4-BE49-F238E27FC236}">
                <a16:creationId xmlns:a16="http://schemas.microsoft.com/office/drawing/2014/main" id="{F65D9249-CA48-4B99-9217-4A16A418037B}"/>
              </a:ext>
            </a:extLst>
          </p:cNvPr>
          <p:cNvSpPr/>
          <p:nvPr/>
        </p:nvSpPr>
        <p:spPr>
          <a:xfrm>
            <a:off x="8240829" y="2307771"/>
            <a:ext cx="3980969" cy="3170099"/>
          </a:xfrm>
          <a:prstGeom prst="rect">
            <a:avLst/>
          </a:prstGeom>
        </p:spPr>
        <p:txBody>
          <a:bodyPr wrap="square">
            <a:spAutoFit/>
          </a:bodyPr>
          <a:lstStyle/>
          <a:p>
            <a:r>
              <a:rPr lang="ru-RU" sz="2000" dirty="0">
                <a:solidFill>
                  <a:schemeClr val="accent1">
                    <a:lumMod val="75000"/>
                  </a:schemeClr>
                </a:solidFill>
              </a:rPr>
              <a:t>ОИП Рассрочка - товар с регулярными платежами, оплата за который происходит ежемесячно на протяжении 3,5,10 месяцев. Особенностью товара является то, что начиная покупку сейчас, Вы фиксируете за собой дисконт, действующий на момент покупки, на 3,5,10 месяцев. </a:t>
            </a: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20" y="208391"/>
            <a:ext cx="2667519" cy="51976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391" y="881293"/>
            <a:ext cx="2899731" cy="52072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425" y="1453720"/>
            <a:ext cx="2833992" cy="51994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4583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7" name="Прямоугольник 6"/>
          <p:cNvSpPr/>
          <p:nvPr/>
        </p:nvSpPr>
        <p:spPr>
          <a:xfrm>
            <a:off x="1776548" y="658938"/>
            <a:ext cx="10519955" cy="954107"/>
          </a:xfrm>
          <a:prstGeom prst="rect">
            <a:avLst/>
          </a:prstGeom>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strike="noStrike" kern="0" cap="none" spc="0" normalizeH="0" baseline="0" noProof="0" dirty="0">
                <a:ln>
                  <a:noFill/>
                </a:ln>
                <a:solidFill>
                  <a:schemeClr val="accent1">
                    <a:lumMod val="50000"/>
                  </a:schemeClr>
                </a:solidFill>
                <a:effectLst/>
                <a:uLnTx/>
                <a:uFillTx/>
                <a:latin typeface="Arial" pitchFamily="34" charset="0"/>
              </a:rPr>
              <a:t>Рост акций и дивидендов </a:t>
            </a:r>
            <a:r>
              <a:rPr kumimoji="0" lang="en-US" sz="2800" b="1" i="0" strike="noStrike" kern="0" cap="none" spc="0" normalizeH="0" baseline="0" noProof="0" dirty="0">
                <a:ln>
                  <a:noFill/>
                </a:ln>
                <a:solidFill>
                  <a:schemeClr val="accent1">
                    <a:lumMod val="50000"/>
                  </a:schemeClr>
                </a:solidFill>
                <a:effectLst/>
                <a:uLnTx/>
                <a:uFillTx/>
                <a:latin typeface="Arial" pitchFamily="34" charset="0"/>
              </a:rPr>
              <a:t>SKY </a:t>
            </a:r>
            <a:r>
              <a:rPr kumimoji="0" lang="en-US" sz="2800" b="1" i="0" strike="noStrike" kern="0" cap="none" spc="0" normalizeH="0" baseline="0" noProof="0" dirty="0" smtClean="0">
                <a:ln>
                  <a:noFill/>
                </a:ln>
                <a:solidFill>
                  <a:schemeClr val="accent1">
                    <a:lumMod val="50000"/>
                  </a:schemeClr>
                </a:solidFill>
                <a:effectLst/>
                <a:uLnTx/>
                <a:uFillTx/>
                <a:latin typeface="Arial" pitchFamily="34" charset="0"/>
              </a:rPr>
              <a:t>WAY</a:t>
            </a:r>
            <a:r>
              <a:rPr kumimoji="0" lang="ru-RU" sz="2800" b="1" i="0" strike="noStrike" kern="0" cap="none" spc="0" normalizeH="0" baseline="0" noProof="0" smtClean="0">
                <a:ln>
                  <a:noFill/>
                </a:ln>
                <a:solidFill>
                  <a:schemeClr val="accent1">
                    <a:lumMod val="50000"/>
                  </a:schemeClr>
                </a:solidFill>
                <a:effectLst/>
                <a:uLnTx/>
                <a:uFillTx/>
                <a:latin typeface="Arial" pitchFamily="34" charset="0"/>
              </a:rPr>
              <a:t>, </a:t>
            </a:r>
            <a:r>
              <a:rPr kumimoji="0" lang="ru-RU" sz="2800" b="1" i="0" strike="noStrike" kern="0" cap="none" spc="0" normalizeH="0" baseline="0" noProof="0" dirty="0" smtClean="0">
                <a:ln>
                  <a:noFill/>
                </a:ln>
                <a:solidFill>
                  <a:schemeClr val="accent1">
                    <a:lumMod val="50000"/>
                  </a:schemeClr>
                </a:solidFill>
                <a:effectLst/>
                <a:uLnTx/>
                <a:uFillTx/>
                <a:latin typeface="Arial" pitchFamily="34" charset="0"/>
              </a:rPr>
              <a:t>мнение директора фонда Андрея </a:t>
            </a:r>
            <a:r>
              <a:rPr kumimoji="0" lang="ru-RU" sz="2800" b="1" i="0" strike="noStrike" kern="0" cap="none" spc="0" normalizeH="0" baseline="0" noProof="0" dirty="0" err="1" smtClean="0">
                <a:ln>
                  <a:noFill/>
                </a:ln>
                <a:solidFill>
                  <a:schemeClr val="accent1">
                    <a:lumMod val="50000"/>
                  </a:schemeClr>
                </a:solidFill>
                <a:effectLst/>
                <a:uLnTx/>
                <a:uFillTx/>
                <a:latin typeface="Arial" pitchFamily="34" charset="0"/>
              </a:rPr>
              <a:t>Ховратова</a:t>
            </a:r>
            <a:r>
              <a:rPr kumimoji="0" lang="ru-RU" sz="2800" b="1" i="0" strike="noStrike" kern="0" cap="none" spc="0" normalizeH="0" baseline="0" noProof="0" dirty="0" smtClean="0">
                <a:ln>
                  <a:noFill/>
                </a:ln>
                <a:solidFill>
                  <a:schemeClr val="accent1">
                    <a:lumMod val="50000"/>
                  </a:schemeClr>
                </a:solidFill>
                <a:effectLst/>
                <a:uLnTx/>
                <a:uFillTx/>
                <a:latin typeface="Arial" pitchFamily="34" charset="0"/>
              </a:rPr>
              <a:t>  </a:t>
            </a:r>
            <a:endParaRPr kumimoji="0" lang="ru-RU" sz="2800" b="1" i="0" strike="noStrike" kern="0" cap="none" spc="0" normalizeH="0" baseline="0" noProof="0" dirty="0">
              <a:ln>
                <a:noFill/>
              </a:ln>
              <a:solidFill>
                <a:schemeClr val="accent1">
                  <a:lumMod val="50000"/>
                </a:schemeClr>
              </a:solidFill>
              <a:effectLst/>
              <a:uLnTx/>
              <a:uFillTx/>
            </a:endParaRPr>
          </a:p>
        </p:txBody>
      </p:sp>
      <p:pic>
        <p:nvPicPr>
          <p:cNvPr id="6" name="Рисунок 5">
            <a:extLst>
              <a:ext uri="{FF2B5EF4-FFF2-40B4-BE49-F238E27FC236}">
                <a16:creationId xmlns:a16="http://schemas.microsoft.com/office/drawing/2014/main" id="{56F3BEAF-F7B3-4AB1-B57C-634314834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58" y="1563717"/>
            <a:ext cx="3725485" cy="47955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704" y="1563717"/>
            <a:ext cx="7532914" cy="47955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a:extLst>
              <a:ext uri="{FF2B5EF4-FFF2-40B4-BE49-F238E27FC236}">
                <a16:creationId xmlns:a16="http://schemas.microsoft.com/office/drawing/2014/main" id="{EC79B843-48E8-4018-B69B-A996C6831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686299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
        <p:nvSpPr>
          <p:cNvPr id="6" name="Заголовок 1">
            <a:extLst>
              <a:ext uri="{FF2B5EF4-FFF2-40B4-BE49-F238E27FC236}">
                <a16:creationId xmlns:a16="http://schemas.microsoft.com/office/drawing/2014/main" id="{263DF35C-8335-4DD7-A484-A5C6D9940242}"/>
              </a:ext>
            </a:extLst>
          </p:cNvPr>
          <p:cNvSpPr txBox="1">
            <a:spLocks/>
          </p:cNvSpPr>
          <p:nvPr/>
        </p:nvSpPr>
        <p:spPr>
          <a:xfrm>
            <a:off x="677531" y="554633"/>
            <a:ext cx="11253211" cy="5938242"/>
          </a:xfrm>
          <a:prstGeom prst="rect">
            <a:avLst/>
          </a:prstGeom>
          <a:noFill/>
          <a:ln>
            <a:noFill/>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solidFill>
                  <a:schemeClr val="bg1"/>
                </a:solidFill>
              </a:rPr>
              <a:t/>
            </a:r>
            <a:br>
              <a:rPr lang="ru-RU" sz="2800" b="1" dirty="0">
                <a:solidFill>
                  <a:schemeClr val="bg1"/>
                </a:solidFill>
              </a:rPr>
            </a:br>
            <a:r>
              <a:rPr lang="ru-RU" sz="4000" b="1" dirty="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rPr>
              <a:t>Масштабы рынка </a:t>
            </a:r>
            <a:r>
              <a:rPr lang="en-US" sz="4000" b="1" dirty="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rPr>
              <a:t>SKY WAY</a:t>
            </a:r>
            <a:endParaRPr lang="ru-RU" sz="4000" b="1" dirty="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endParaRPr>
          </a:p>
          <a:p>
            <a:r>
              <a:rPr lang="ru-RU" sz="2800" b="1" dirty="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rPr>
              <a:t/>
            </a:r>
            <a:br>
              <a:rPr lang="ru-RU" sz="2800" b="1" dirty="0">
                <a:solidFill>
                  <a:schemeClr val="accent5">
                    <a:lumMod val="75000"/>
                  </a:schemeClr>
                </a:solidFill>
                <a:effectLst>
                  <a:outerShdw blurRad="38100" dist="38100" dir="2700000" algn="tl">
                    <a:srgbClr val="000000">
                      <a:alpha val="43137"/>
                    </a:srgbClr>
                  </a:outerShdw>
                </a:effectLst>
                <a:latin typeface="Arial Narrow" panose="020B0606020202030204" pitchFamily="34" charset="0"/>
              </a:rPr>
            </a:br>
            <a:r>
              <a:rPr lang="en-US" sz="2800" dirty="0">
                <a:solidFill>
                  <a:schemeClr val="accent5">
                    <a:lumMod val="75000"/>
                  </a:schemeClr>
                </a:solidFill>
                <a:latin typeface="Arial Narrow" panose="020B0606020202030204" pitchFamily="34" charset="0"/>
              </a:rPr>
              <a:t>Sky Way</a:t>
            </a:r>
            <a:r>
              <a:rPr lang="ru-RU" sz="2800" dirty="0">
                <a:solidFill>
                  <a:schemeClr val="accent5">
                    <a:lumMod val="75000"/>
                  </a:schemeClr>
                </a:solidFill>
                <a:latin typeface="Arial Narrow" panose="020B0606020202030204" pitchFamily="34" charset="0"/>
              </a:rPr>
              <a:t> планирует построить </a:t>
            </a:r>
            <a:r>
              <a:rPr lang="ru-RU" sz="2800" b="1" dirty="0">
                <a:solidFill>
                  <a:schemeClr val="accent5">
                    <a:lumMod val="75000"/>
                  </a:schemeClr>
                </a:solidFill>
                <a:latin typeface="Arial Narrow" panose="020B0606020202030204" pitchFamily="34" charset="0"/>
              </a:rPr>
              <a:t>50 000 000 </a:t>
            </a:r>
            <a:r>
              <a:rPr lang="ru-RU" sz="2800" dirty="0">
                <a:solidFill>
                  <a:schemeClr val="accent5">
                    <a:lumMod val="75000"/>
                  </a:schemeClr>
                </a:solidFill>
                <a:latin typeface="Arial Narrow" panose="020B0606020202030204" pitchFamily="34" charset="0"/>
              </a:rPr>
              <a:t>км дорог по всему миру. </a:t>
            </a:r>
          </a:p>
          <a:p>
            <a:r>
              <a:rPr lang="ru-RU" sz="2800" dirty="0">
                <a:solidFill>
                  <a:schemeClr val="accent5">
                    <a:lumMod val="75000"/>
                  </a:schemeClr>
                </a:solidFill>
                <a:latin typeface="Arial Narrow" panose="020B0606020202030204" pitchFamily="34" charset="0"/>
              </a:rPr>
              <a:t>В среднем стоимость      1км =  </a:t>
            </a:r>
            <a:r>
              <a:rPr lang="ru-RU" sz="2800" b="1" dirty="0">
                <a:solidFill>
                  <a:schemeClr val="accent5">
                    <a:lumMod val="75000"/>
                  </a:schemeClr>
                </a:solidFill>
                <a:latin typeface="Arial Narrow" panose="020B0606020202030204" pitchFamily="34" charset="0"/>
              </a:rPr>
              <a:t>5 000 000 </a:t>
            </a:r>
            <a:r>
              <a:rPr lang="en-US" sz="2800" dirty="0">
                <a:solidFill>
                  <a:schemeClr val="accent5">
                    <a:lumMod val="75000"/>
                  </a:schemeClr>
                </a:solidFill>
                <a:latin typeface="Arial Narrow" panose="020B0606020202030204" pitchFamily="34" charset="0"/>
              </a:rPr>
              <a:t>$ </a:t>
            </a:r>
            <a:endParaRPr lang="ru-RU" sz="2800" dirty="0">
              <a:solidFill>
                <a:schemeClr val="accent5">
                  <a:lumMod val="75000"/>
                </a:schemeClr>
              </a:solidFill>
              <a:latin typeface="Arial Narrow" panose="020B0606020202030204" pitchFamily="34" charset="0"/>
            </a:endParaRPr>
          </a:p>
          <a:p>
            <a:r>
              <a:rPr lang="ru-RU" sz="2800" dirty="0">
                <a:solidFill>
                  <a:schemeClr val="accent5">
                    <a:lumMod val="75000"/>
                  </a:schemeClr>
                </a:solidFill>
                <a:latin typeface="Arial Narrow" panose="020B0606020202030204" pitchFamily="34" charset="0"/>
              </a:rPr>
              <a:t> </a:t>
            </a:r>
          </a:p>
          <a:p>
            <a:r>
              <a:rPr lang="ru-RU" sz="2800" dirty="0">
                <a:solidFill>
                  <a:schemeClr val="accent5">
                    <a:lumMod val="75000"/>
                  </a:schemeClr>
                </a:solidFill>
                <a:latin typeface="Arial Narrow" panose="020B0606020202030204" pitchFamily="34" charset="0"/>
              </a:rPr>
              <a:t>Рынок </a:t>
            </a:r>
            <a:r>
              <a:rPr lang="en-US" sz="2800" dirty="0">
                <a:solidFill>
                  <a:schemeClr val="accent5">
                    <a:lumMod val="75000"/>
                  </a:schemeClr>
                </a:solidFill>
                <a:latin typeface="Arial Narrow" panose="020B0606020202030204" pitchFamily="34" charset="0"/>
              </a:rPr>
              <a:t>Sky Way</a:t>
            </a:r>
            <a:r>
              <a:rPr lang="ru-RU" sz="2800" dirty="0">
                <a:solidFill>
                  <a:schemeClr val="accent5">
                    <a:lumMod val="75000"/>
                  </a:schemeClr>
                </a:solidFill>
                <a:latin typeface="Arial Narrow" panose="020B0606020202030204" pitchFamily="34" charset="0"/>
              </a:rPr>
              <a:t> в ближайшие 30 лет 50 </a:t>
            </a:r>
            <a:r>
              <a:rPr lang="ru-RU" sz="2800" dirty="0" err="1">
                <a:solidFill>
                  <a:schemeClr val="accent5">
                    <a:lumMod val="75000"/>
                  </a:schemeClr>
                </a:solidFill>
                <a:latin typeface="Arial Narrow" panose="020B0606020202030204" pitchFamily="34" charset="0"/>
              </a:rPr>
              <a:t>млн.км</a:t>
            </a:r>
            <a:r>
              <a:rPr lang="ru-RU" sz="2800" dirty="0">
                <a:solidFill>
                  <a:schemeClr val="accent5">
                    <a:lumMod val="75000"/>
                  </a:schemeClr>
                </a:solidFill>
                <a:latin typeface="Arial Narrow" panose="020B0606020202030204" pitchFamily="34" charset="0"/>
              </a:rPr>
              <a:t> * 5 млн.</a:t>
            </a:r>
            <a:r>
              <a:rPr lang="en-US" sz="2800" dirty="0">
                <a:solidFill>
                  <a:schemeClr val="accent5">
                    <a:lumMod val="75000"/>
                  </a:schemeClr>
                </a:solidFill>
                <a:latin typeface="Arial Narrow" panose="020B0606020202030204" pitchFamily="34" charset="0"/>
              </a:rPr>
              <a:t>$ = </a:t>
            </a:r>
            <a:r>
              <a:rPr lang="ru-RU" sz="2800" b="1" dirty="0">
                <a:solidFill>
                  <a:schemeClr val="accent5">
                    <a:lumMod val="75000"/>
                  </a:schemeClr>
                </a:solidFill>
                <a:latin typeface="Arial Narrow" panose="020B0606020202030204" pitchFamily="34" charset="0"/>
              </a:rPr>
              <a:t>250 000 000 000 000 </a:t>
            </a:r>
            <a:r>
              <a:rPr lang="en-US" sz="2800" b="1" dirty="0">
                <a:solidFill>
                  <a:schemeClr val="accent5">
                    <a:lumMod val="75000"/>
                  </a:schemeClr>
                </a:solidFill>
                <a:latin typeface="Arial Narrow" panose="020B0606020202030204" pitchFamily="34" charset="0"/>
              </a:rPr>
              <a:t>$ </a:t>
            </a:r>
            <a:r>
              <a:rPr lang="en-US" sz="2800" dirty="0">
                <a:solidFill>
                  <a:schemeClr val="accent5">
                    <a:lumMod val="75000"/>
                  </a:schemeClr>
                </a:solidFill>
                <a:latin typeface="Arial Narrow" panose="020B0606020202030204" pitchFamily="34" charset="0"/>
              </a:rPr>
              <a:t/>
            </a:r>
            <a:br>
              <a:rPr lang="en-US" sz="2800" dirty="0">
                <a:solidFill>
                  <a:schemeClr val="accent5">
                    <a:lumMod val="75000"/>
                  </a:schemeClr>
                </a:solidFill>
                <a:latin typeface="Arial Narrow" panose="020B0606020202030204" pitchFamily="34" charset="0"/>
              </a:rPr>
            </a:br>
            <a:r>
              <a:rPr lang="ru-RU" sz="2800" dirty="0">
                <a:solidFill>
                  <a:schemeClr val="accent5">
                    <a:lumMod val="75000"/>
                  </a:schemeClr>
                </a:solidFill>
                <a:latin typeface="Arial Narrow" panose="020B0606020202030204" pitchFamily="34" charset="0"/>
              </a:rPr>
              <a:t>На многоуровневый </a:t>
            </a:r>
            <a:r>
              <a:rPr lang="ru-RU" sz="2800" dirty="0" err="1">
                <a:solidFill>
                  <a:schemeClr val="accent5">
                    <a:lumMod val="75000"/>
                  </a:schemeClr>
                </a:solidFill>
                <a:latin typeface="Arial Narrow" panose="020B0606020202030204" pitchFamily="34" charset="0"/>
              </a:rPr>
              <a:t>краудинвестинг</a:t>
            </a:r>
            <a:r>
              <a:rPr lang="ru-RU" sz="2800" dirty="0">
                <a:solidFill>
                  <a:schemeClr val="accent5">
                    <a:lumMod val="75000"/>
                  </a:schemeClr>
                </a:solidFill>
                <a:latin typeface="Arial Narrow" panose="020B0606020202030204" pitchFamily="34" charset="0"/>
              </a:rPr>
              <a:t> в </a:t>
            </a:r>
            <a:r>
              <a:rPr lang="en-US" sz="2800" dirty="0">
                <a:solidFill>
                  <a:schemeClr val="accent5">
                    <a:lumMod val="75000"/>
                  </a:schemeClr>
                </a:solidFill>
                <a:latin typeface="Arial Narrow" panose="020B0606020202030204" pitchFamily="34" charset="0"/>
              </a:rPr>
              <a:t>Sky Way</a:t>
            </a:r>
            <a:r>
              <a:rPr lang="ru-RU" sz="2800" dirty="0">
                <a:solidFill>
                  <a:schemeClr val="accent5">
                    <a:lumMod val="75000"/>
                  </a:schemeClr>
                </a:solidFill>
                <a:latin typeface="Arial Narrow" panose="020B0606020202030204" pitchFamily="34" charset="0"/>
              </a:rPr>
              <a:t>  выделено 20%</a:t>
            </a:r>
            <a:br>
              <a:rPr lang="ru-RU" sz="2800" dirty="0">
                <a:solidFill>
                  <a:schemeClr val="accent5">
                    <a:lumMod val="75000"/>
                  </a:schemeClr>
                </a:solidFill>
                <a:latin typeface="Arial Narrow" panose="020B0606020202030204" pitchFamily="34" charset="0"/>
              </a:rPr>
            </a:br>
            <a:endParaRPr lang="ru-RU" sz="2800" dirty="0">
              <a:solidFill>
                <a:schemeClr val="accent5">
                  <a:lumMod val="75000"/>
                </a:schemeClr>
              </a:solidFill>
              <a:latin typeface="Arial Narrow" panose="020B0606020202030204" pitchFamily="34" charset="0"/>
            </a:endParaRPr>
          </a:p>
          <a:p>
            <a:r>
              <a:rPr lang="ru-RU" sz="2800" dirty="0">
                <a:solidFill>
                  <a:schemeClr val="accent5">
                    <a:lumMod val="75000"/>
                  </a:schemeClr>
                </a:solidFill>
                <a:latin typeface="Arial Narrow" panose="020B0606020202030204" pitchFamily="34" charset="0"/>
              </a:rPr>
              <a:t>Все кто участвую, разделят между собой сумму </a:t>
            </a:r>
            <a:r>
              <a:rPr lang="ru-RU" sz="2800" b="1" dirty="0">
                <a:solidFill>
                  <a:schemeClr val="accent5">
                    <a:lumMod val="75000"/>
                  </a:schemeClr>
                </a:solidFill>
                <a:latin typeface="Arial Narrow" panose="020B0606020202030204" pitchFamily="34" charset="0"/>
              </a:rPr>
              <a:t>50 000 000 000 000 </a:t>
            </a:r>
            <a:r>
              <a:rPr lang="en-US" sz="2800" b="1" dirty="0">
                <a:solidFill>
                  <a:schemeClr val="accent5">
                    <a:lumMod val="75000"/>
                  </a:schemeClr>
                </a:solidFill>
                <a:latin typeface="Arial Narrow" panose="020B0606020202030204" pitchFamily="34" charset="0"/>
              </a:rPr>
              <a:t>$</a:t>
            </a:r>
            <a:endParaRPr lang="ru-RU" sz="2800" b="1" dirty="0">
              <a:solidFill>
                <a:schemeClr val="accent5">
                  <a:lumMod val="75000"/>
                </a:schemeClr>
              </a:solidFill>
              <a:latin typeface="Arial Narrow" panose="020B0606020202030204" pitchFamily="34" charset="0"/>
            </a:endParaRPr>
          </a:p>
          <a:p>
            <a:endParaRPr lang="ru-RU" sz="2800" dirty="0">
              <a:solidFill>
                <a:schemeClr val="accent5">
                  <a:lumMod val="75000"/>
                </a:schemeClr>
              </a:solidFill>
              <a:latin typeface="Arial Narrow" panose="020B0606020202030204" pitchFamily="34" charset="0"/>
            </a:endParaRPr>
          </a:p>
          <a:p>
            <a:r>
              <a:rPr lang="ru-RU" sz="2800" dirty="0">
                <a:solidFill>
                  <a:schemeClr val="accent5">
                    <a:lumMod val="75000"/>
                  </a:schemeClr>
                </a:solidFill>
                <a:latin typeface="Arial Narrow" panose="020B0606020202030204" pitchFamily="34" charset="0"/>
              </a:rPr>
              <a:t>Все многоуровневые компании и индустрия «ВЕЛНЕС» за последние 70 лет освоили объём рынка МЛМ - </a:t>
            </a:r>
            <a:r>
              <a:rPr lang="en-US" sz="2800" dirty="0">
                <a:solidFill>
                  <a:schemeClr val="accent5">
                    <a:lumMod val="75000"/>
                  </a:schemeClr>
                </a:solidFill>
                <a:latin typeface="Arial Narrow" panose="020B0606020202030204" pitchFamily="34" charset="0"/>
              </a:rPr>
              <a:t>max. 1</a:t>
            </a:r>
            <a:r>
              <a:rPr lang="ru-RU" sz="2800" dirty="0">
                <a:solidFill>
                  <a:schemeClr val="accent5">
                    <a:lumMod val="75000"/>
                  </a:schemeClr>
                </a:solidFill>
                <a:latin typeface="Arial Narrow" panose="020B0606020202030204" pitchFamily="34" charset="0"/>
              </a:rPr>
              <a:t> трлн</a:t>
            </a:r>
            <a:r>
              <a:rPr lang="en-US" sz="2800" dirty="0">
                <a:solidFill>
                  <a:schemeClr val="accent5">
                    <a:lumMod val="75000"/>
                  </a:schemeClr>
                </a:solidFill>
                <a:latin typeface="Arial Narrow" panose="020B0606020202030204" pitchFamily="34" charset="0"/>
              </a:rPr>
              <a:t>.$</a:t>
            </a:r>
            <a:r>
              <a:rPr lang="ru-RU" sz="2800" dirty="0">
                <a:solidFill>
                  <a:schemeClr val="accent5">
                    <a:lumMod val="75000"/>
                  </a:schemeClr>
                </a:solidFill>
                <a:latin typeface="Arial Narrow" panose="020B0606020202030204" pitchFamily="34" charset="0"/>
              </a:rPr>
              <a:t>, а люди</a:t>
            </a:r>
            <a:r>
              <a:rPr lang="en-US" sz="2800" dirty="0">
                <a:solidFill>
                  <a:schemeClr val="accent5">
                    <a:lumMod val="75000"/>
                  </a:schemeClr>
                </a:solidFill>
                <a:latin typeface="Arial Narrow" panose="020B0606020202030204" pitchFamily="34" charset="0"/>
              </a:rPr>
              <a:t> </a:t>
            </a:r>
            <a:r>
              <a:rPr lang="ru-RU" sz="2800" dirty="0">
                <a:solidFill>
                  <a:schemeClr val="accent5">
                    <a:lumMod val="75000"/>
                  </a:schemeClr>
                </a:solidFill>
                <a:latin typeface="Arial Narrow" panose="020B0606020202030204" pitchFamily="34" charset="0"/>
              </a:rPr>
              <a:t>заработали - </a:t>
            </a:r>
            <a:r>
              <a:rPr lang="ru-RU" sz="2800" b="1" dirty="0">
                <a:solidFill>
                  <a:schemeClr val="accent5">
                    <a:lumMod val="75000"/>
                  </a:schemeClr>
                </a:solidFill>
                <a:latin typeface="Arial Narrow" panose="020B0606020202030204" pitchFamily="34" charset="0"/>
              </a:rPr>
              <a:t>500 000 000</a:t>
            </a:r>
            <a:r>
              <a:rPr lang="en-US" sz="2800" b="1" dirty="0">
                <a:solidFill>
                  <a:schemeClr val="accent5">
                    <a:lumMod val="75000"/>
                  </a:schemeClr>
                </a:solidFill>
                <a:latin typeface="Arial Narrow" panose="020B0606020202030204" pitchFamily="34" charset="0"/>
              </a:rPr>
              <a:t> $</a:t>
            </a:r>
            <a:r>
              <a:rPr lang="ru-RU" sz="2800" b="1" dirty="0">
                <a:solidFill>
                  <a:schemeClr val="accent5">
                    <a:lumMod val="75000"/>
                  </a:schemeClr>
                </a:solidFill>
                <a:latin typeface="Arial Narrow" panose="020B0606020202030204" pitchFamily="34" charset="0"/>
              </a:rPr>
              <a:t/>
            </a:r>
            <a:br>
              <a:rPr lang="ru-RU" sz="2800" b="1" dirty="0">
                <a:solidFill>
                  <a:schemeClr val="accent5">
                    <a:lumMod val="75000"/>
                  </a:schemeClr>
                </a:solidFill>
                <a:latin typeface="Arial Narrow" panose="020B0606020202030204" pitchFamily="34" charset="0"/>
              </a:rPr>
            </a:br>
            <a:r>
              <a:rPr lang="ru-RU" sz="2800" dirty="0">
                <a:solidFill>
                  <a:schemeClr val="accent5">
                    <a:lumMod val="75000"/>
                  </a:schemeClr>
                </a:solidFill>
                <a:latin typeface="Arial Narrow" panose="020B0606020202030204" pitchFamily="34" charset="0"/>
              </a:rPr>
              <a:t> </a:t>
            </a:r>
          </a:p>
        </p:txBody>
      </p:sp>
    </p:spTree>
    <p:extLst>
      <p:ext uri="{BB962C8B-B14F-4D97-AF65-F5344CB8AC3E}">
        <p14:creationId xmlns:p14="http://schemas.microsoft.com/office/powerpoint/2010/main" val="124917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Picture 1">
            <a:extLst>
              <a:ext uri="{FF2B5EF4-FFF2-40B4-BE49-F238E27FC236}">
                <a16:creationId xmlns:a16="http://schemas.microsoft.com/office/drawing/2014/main" id="{BCB3A6BE-0ACB-497C-B35B-5AF1BD9E0898}"/>
              </a:ext>
            </a:extLst>
          </p:cNvPr>
          <p:cNvPicPr>
            <a:picLocks noChangeAspect="1"/>
          </p:cNvPicPr>
          <p:nvPr/>
        </p:nvPicPr>
        <p:blipFill>
          <a:blip r:embed="rId3"/>
          <a:stretch>
            <a:fillRect/>
          </a:stretch>
        </p:blipFill>
        <p:spPr>
          <a:xfrm>
            <a:off x="6966858" y="452845"/>
            <a:ext cx="4738389" cy="6029100"/>
          </a:xfrm>
          <a:prstGeom prst="roundRect">
            <a:avLst>
              <a:gd name="adj" fmla="val 8594"/>
            </a:avLst>
          </a:prstGeom>
          <a:solidFill>
            <a:srgbClr val="FFFFFF">
              <a:shade val="8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40F0FE72-8073-4D19-904B-C7BFBB658B03}"/>
              </a:ext>
            </a:extLst>
          </p:cNvPr>
          <p:cNvSpPr txBox="1"/>
          <p:nvPr/>
        </p:nvSpPr>
        <p:spPr>
          <a:xfrm>
            <a:off x="891056" y="612021"/>
            <a:ext cx="6667985" cy="5970865"/>
          </a:xfrm>
          <a:prstGeom prst="rect">
            <a:avLst/>
          </a:prstGeom>
          <a:noFill/>
        </p:spPr>
        <p:txBody>
          <a:bodyPr wrap="square" rtlCol="0">
            <a:spAutoFit/>
          </a:bodyPr>
          <a:lstStyle/>
          <a:p>
            <a:pPr algn="ctr"/>
            <a:r>
              <a:rPr lang="ru-RU" sz="2800" b="1" u="sng" dirty="0">
                <a:solidFill>
                  <a:schemeClr val="accent5">
                    <a:lumMod val="75000"/>
                  </a:schemeClr>
                </a:solidFill>
                <a:effectLst>
                  <a:outerShdw blurRad="38100" dist="38100" dir="2700000" algn="tl">
                    <a:srgbClr val="000000">
                      <a:alpha val="43137"/>
                    </a:srgbClr>
                  </a:outerShdw>
                </a:effectLst>
                <a:latin typeface="Arial" pitchFamily="34" charset="0"/>
                <a:cs typeface="Arial" pitchFamily="34" charset="0"/>
              </a:rPr>
              <a:t>Анатолий Эдуардович </a:t>
            </a:r>
          </a:p>
          <a:p>
            <a:pPr algn="ctr"/>
            <a:r>
              <a:rPr lang="ru-RU" sz="2800" b="1" u="sng" dirty="0" err="1">
                <a:solidFill>
                  <a:schemeClr val="accent5">
                    <a:lumMod val="75000"/>
                  </a:schemeClr>
                </a:solidFill>
                <a:effectLst>
                  <a:outerShdw blurRad="38100" dist="38100" dir="2700000" algn="tl">
                    <a:srgbClr val="000000">
                      <a:alpha val="43137"/>
                    </a:srgbClr>
                  </a:outerShdw>
                </a:effectLst>
                <a:latin typeface="Arial" pitchFamily="34" charset="0"/>
                <a:cs typeface="Arial" pitchFamily="34" charset="0"/>
              </a:rPr>
              <a:t>Юницкий</a:t>
            </a:r>
            <a:endParaRPr lang="ru-RU" sz="2800" b="1" u="sng" dirty="0">
              <a:solidFill>
                <a:schemeClr val="accent5">
                  <a:lumMod val="75000"/>
                </a:schemeClr>
              </a:solidFill>
              <a:effectLst>
                <a:outerShdw blurRad="38100" dist="38100" dir="2700000" algn="tl">
                  <a:srgbClr val="000000">
                    <a:alpha val="43137"/>
                  </a:srgbClr>
                </a:outerShdw>
              </a:effectLst>
              <a:latin typeface="Arial" pitchFamily="34" charset="0"/>
              <a:cs typeface="Arial" pitchFamily="34" charset="0"/>
            </a:endParaRPr>
          </a:p>
          <a:p>
            <a:endParaRPr lang="ru-RU" sz="1000" b="1" dirty="0">
              <a:solidFill>
                <a:schemeClr val="accent5">
                  <a:lumMod val="75000"/>
                </a:schemeClr>
              </a:solidFill>
              <a:effectLst>
                <a:outerShdw blurRad="38100" dist="38100" dir="2700000" algn="tl">
                  <a:srgbClr val="000000">
                    <a:alpha val="43137"/>
                  </a:srgbClr>
                </a:outerShdw>
              </a:effectLst>
              <a:latin typeface="Arial" pitchFamily="34" charset="0"/>
              <a:cs typeface="Arial" pitchFamily="34" charset="0"/>
            </a:endParaRPr>
          </a:p>
          <a:p>
            <a:pPr>
              <a:buFontTx/>
              <a:buChar char="-"/>
            </a:pPr>
            <a:r>
              <a:rPr lang="ru-RU" sz="2400" dirty="0">
                <a:solidFill>
                  <a:schemeClr val="accent5">
                    <a:lumMod val="75000"/>
                  </a:schemeClr>
                </a:solidFill>
              </a:rPr>
              <a:t> автор и генеральный конструктор </a:t>
            </a:r>
          </a:p>
          <a:p>
            <a:r>
              <a:rPr lang="ru-RU" sz="2400" dirty="0">
                <a:solidFill>
                  <a:schemeClr val="accent5">
                    <a:lumMod val="75000"/>
                  </a:schemeClr>
                </a:solidFill>
              </a:rPr>
              <a:t>   струнных технологий </a:t>
            </a:r>
          </a:p>
          <a:p>
            <a:r>
              <a:rPr lang="ru-RU" sz="2400" dirty="0">
                <a:solidFill>
                  <a:schemeClr val="accent5">
                    <a:lumMod val="75000"/>
                  </a:schemeClr>
                </a:solidFill>
              </a:rPr>
              <a:t>- руководитель двух проектов ООН</a:t>
            </a:r>
          </a:p>
          <a:p>
            <a:r>
              <a:rPr lang="ru-RU" sz="2400" dirty="0">
                <a:solidFill>
                  <a:schemeClr val="accent5">
                    <a:lumMod val="75000"/>
                  </a:schemeClr>
                </a:solidFill>
              </a:rPr>
              <a:t>- член Федерации космонавтики СССР</a:t>
            </a:r>
          </a:p>
          <a:p>
            <a:r>
              <a:rPr lang="ru-RU" sz="2400" dirty="0">
                <a:solidFill>
                  <a:schemeClr val="accent5">
                    <a:lumMod val="75000"/>
                  </a:schemeClr>
                </a:solidFill>
              </a:rPr>
              <a:t>- автор более 150 изобретений</a:t>
            </a:r>
          </a:p>
          <a:p>
            <a:pPr>
              <a:buFontTx/>
              <a:buChar char="-"/>
            </a:pPr>
            <a:r>
              <a:rPr lang="ru-RU" sz="2400" dirty="0">
                <a:solidFill>
                  <a:schemeClr val="accent5">
                    <a:lumMod val="75000"/>
                  </a:schemeClr>
                </a:solidFill>
              </a:rPr>
              <a:t> автор 20 монографий и более 200   </a:t>
            </a:r>
          </a:p>
          <a:p>
            <a:r>
              <a:rPr lang="ru-RU" sz="2400" dirty="0">
                <a:solidFill>
                  <a:schemeClr val="accent5">
                    <a:lumMod val="75000"/>
                  </a:schemeClr>
                </a:solidFill>
              </a:rPr>
              <a:t>   научных работ</a:t>
            </a:r>
          </a:p>
          <a:p>
            <a:r>
              <a:rPr lang="ru-RU" sz="2400" dirty="0">
                <a:solidFill>
                  <a:schemeClr val="accent5">
                    <a:lumMod val="75000"/>
                  </a:schemeClr>
                </a:solidFill>
              </a:rPr>
              <a:t>- образование:</a:t>
            </a:r>
          </a:p>
          <a:p>
            <a:pPr marL="457200" indent="-457200">
              <a:buFont typeface="Arial" panose="020B0604020202020204" pitchFamily="34" charset="0"/>
              <a:buChar char="•"/>
            </a:pPr>
            <a:r>
              <a:rPr lang="ru-RU" sz="2400" dirty="0">
                <a:solidFill>
                  <a:schemeClr val="accent5">
                    <a:lumMod val="75000"/>
                  </a:schemeClr>
                </a:solidFill>
              </a:rPr>
              <a:t>инженер путей сообщения</a:t>
            </a:r>
          </a:p>
          <a:p>
            <a:pPr marL="457200" indent="-457200">
              <a:buFont typeface="Arial" panose="020B0604020202020204" pitchFamily="34" charset="0"/>
              <a:buChar char="•"/>
            </a:pPr>
            <a:r>
              <a:rPr lang="ru-RU" sz="2400" dirty="0">
                <a:solidFill>
                  <a:schemeClr val="accent5">
                    <a:lumMod val="75000"/>
                  </a:schemeClr>
                </a:solidFill>
              </a:rPr>
              <a:t>патентное право и изобретательство</a:t>
            </a:r>
          </a:p>
          <a:p>
            <a:pPr marL="457200" indent="-457200">
              <a:buFont typeface="Arial" panose="020B0604020202020204" pitchFamily="34" charset="0"/>
              <a:buChar char="•"/>
            </a:pPr>
            <a:r>
              <a:rPr lang="ru-RU" sz="2400" dirty="0">
                <a:solidFill>
                  <a:schemeClr val="accent5">
                    <a:lumMod val="75000"/>
                  </a:schemeClr>
                </a:solidFill>
              </a:rPr>
              <a:t>проектирование высотных зданий и инфраструктурных сооружений</a:t>
            </a:r>
          </a:p>
          <a:p>
            <a:pPr marL="457200" indent="-457200">
              <a:buFont typeface="Arial" panose="020B0604020202020204" pitchFamily="34" charset="0"/>
              <a:buChar char="•"/>
            </a:pPr>
            <a:r>
              <a:rPr lang="ru-RU" sz="2400" dirty="0">
                <a:solidFill>
                  <a:schemeClr val="accent5">
                    <a:lumMod val="75000"/>
                  </a:schemeClr>
                </a:solidFill>
              </a:rPr>
              <a:t>председатель совета директоров</a:t>
            </a:r>
            <a:r>
              <a:rPr lang="ru-RU" sz="2800" dirty="0">
                <a:solidFill>
                  <a:schemeClr val="accent5">
                    <a:lumMod val="75000"/>
                  </a:schemeClr>
                </a:solidFill>
              </a:rPr>
              <a:t>  </a:t>
            </a:r>
          </a:p>
        </p:txBody>
      </p:sp>
      <p:pic>
        <p:nvPicPr>
          <p:cNvPr id="6" name="Рисунок 5">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46992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
        <p:nvSpPr>
          <p:cNvPr id="5" name="Прямоугольник 4"/>
          <p:cNvSpPr/>
          <p:nvPr/>
        </p:nvSpPr>
        <p:spPr>
          <a:xfrm>
            <a:off x="1166950" y="564059"/>
            <a:ext cx="10676708" cy="6186309"/>
          </a:xfrm>
          <a:prstGeom prst="rect">
            <a:avLst/>
          </a:prstGeom>
          <a:effectLst/>
        </p:spPr>
        <p:txBody>
          <a:bodyPr wrap="square">
            <a:spAutoFit/>
          </a:bodyPr>
          <a:lstStyle/>
          <a:p>
            <a:pPr lvl="1" algn="ctr"/>
            <a:r>
              <a:rPr lang="ru-RU" sz="3200" u="sng" dirty="0">
                <a:solidFill>
                  <a:schemeClr val="accent6">
                    <a:lumMod val="50000"/>
                  </a:schemeClr>
                </a:solidFill>
                <a:latin typeface="Arial" pitchFamily="34" charset="0"/>
              </a:rPr>
              <a:t>Какова капитализация </a:t>
            </a:r>
            <a:r>
              <a:rPr lang="ru-RU" sz="3200" u="sng" dirty="0">
                <a:solidFill>
                  <a:schemeClr val="accent6">
                    <a:lumMod val="50000"/>
                  </a:schemeClr>
                </a:solidFill>
                <a:latin typeface="-apple-system"/>
              </a:rPr>
              <a:t>SKY WAY </a:t>
            </a:r>
            <a:r>
              <a:rPr lang="ru-RU" sz="3200" u="sng" dirty="0" smtClean="0">
                <a:solidFill>
                  <a:schemeClr val="accent6">
                    <a:lumMod val="50000"/>
                  </a:schemeClr>
                </a:solidFill>
                <a:latin typeface="-apple-system"/>
              </a:rPr>
              <a:t>на сегодня</a:t>
            </a:r>
            <a:r>
              <a:rPr lang="ru-RU" sz="3200" u="sng" dirty="0">
                <a:solidFill>
                  <a:schemeClr val="accent6">
                    <a:lumMod val="50000"/>
                  </a:schemeClr>
                </a:solidFill>
                <a:latin typeface="-apple-system"/>
              </a:rPr>
              <a:t>?</a:t>
            </a:r>
            <a:endParaRPr lang="ru-RU" u="sng" dirty="0">
              <a:solidFill>
                <a:schemeClr val="accent6">
                  <a:lumMod val="50000"/>
                </a:schemeClr>
              </a:solidFill>
              <a:latin typeface="-apple-system"/>
            </a:endParaRPr>
          </a:p>
          <a:p>
            <a:pPr lvl="1" algn="ctr"/>
            <a:endParaRPr lang="ru-RU" sz="3200" u="sng" dirty="0">
              <a:solidFill>
                <a:schemeClr val="accent6">
                  <a:lumMod val="50000"/>
                </a:schemeClr>
              </a:solidFill>
              <a:latin typeface="-apple-system"/>
            </a:endParaRPr>
          </a:p>
          <a:p>
            <a:pPr marL="457200" indent="-457200">
              <a:buAutoNum type="arabicPeriod"/>
            </a:pPr>
            <a:r>
              <a:rPr lang="ru-RU" sz="2000" dirty="0">
                <a:solidFill>
                  <a:schemeClr val="accent6">
                    <a:lumMod val="75000"/>
                  </a:schemeClr>
                </a:solidFill>
                <a:latin typeface="Arial" pitchFamily="34" charset="0"/>
              </a:rPr>
              <a:t>Сейчас </a:t>
            </a:r>
            <a:r>
              <a:rPr lang="ru-RU" sz="2000" dirty="0" err="1">
                <a:solidFill>
                  <a:schemeClr val="accent6">
                    <a:lumMod val="75000"/>
                  </a:schemeClr>
                </a:solidFill>
                <a:latin typeface="Arial" pitchFamily="34" charset="0"/>
              </a:rPr>
              <a:t>проинвестировано</a:t>
            </a:r>
            <a:r>
              <a:rPr lang="ru-RU" sz="2000" dirty="0">
                <a:solidFill>
                  <a:schemeClr val="accent6">
                    <a:lumMod val="75000"/>
                  </a:schemeClr>
                </a:solidFill>
                <a:latin typeface="Arial" pitchFamily="34" charset="0"/>
              </a:rPr>
              <a:t> в технологию примерно 100 000 000</a:t>
            </a:r>
            <a:r>
              <a:rPr lang="en-US" sz="2000" dirty="0">
                <a:solidFill>
                  <a:schemeClr val="accent6">
                    <a:lumMod val="75000"/>
                  </a:schemeClr>
                </a:solidFill>
                <a:latin typeface="Arial" pitchFamily="34" charset="0"/>
              </a:rPr>
              <a:t>$.</a:t>
            </a:r>
            <a:endParaRPr lang="ru-RU" sz="2000" dirty="0">
              <a:solidFill>
                <a:schemeClr val="accent6">
                  <a:lumMod val="75000"/>
                </a:schemeClr>
              </a:solidFill>
              <a:latin typeface="Arial" pitchFamily="34" charset="0"/>
            </a:endParaRPr>
          </a:p>
          <a:p>
            <a:endParaRPr lang="en-US" sz="2000" dirty="0">
              <a:solidFill>
                <a:schemeClr val="accent6">
                  <a:lumMod val="75000"/>
                </a:schemeClr>
              </a:solidFill>
              <a:latin typeface="Arial" pitchFamily="34" charset="0"/>
            </a:endParaRPr>
          </a:p>
          <a:p>
            <a:pPr marL="457200" indent="-457200">
              <a:buAutoNum type="arabicPeriod" startAt="2"/>
            </a:pPr>
            <a:r>
              <a:rPr lang="ru-RU" sz="2000" dirty="0">
                <a:solidFill>
                  <a:schemeClr val="accent6">
                    <a:lumMod val="75000"/>
                  </a:schemeClr>
                </a:solidFill>
                <a:latin typeface="Arial" pitchFamily="34" charset="0"/>
              </a:rPr>
              <a:t>Все существующие активы </a:t>
            </a:r>
            <a:r>
              <a:rPr lang="en-US" sz="2000" dirty="0">
                <a:solidFill>
                  <a:schemeClr val="accent6">
                    <a:lumMod val="75000"/>
                  </a:schemeClr>
                </a:solidFill>
                <a:latin typeface="Arial" pitchFamily="34" charset="0"/>
              </a:rPr>
              <a:t>SKY WAY </a:t>
            </a:r>
            <a:r>
              <a:rPr lang="ru-RU" sz="2000" dirty="0">
                <a:solidFill>
                  <a:schemeClr val="accent6">
                    <a:lumMod val="75000"/>
                  </a:schemeClr>
                </a:solidFill>
                <a:latin typeface="Arial" pitchFamily="34" charset="0"/>
              </a:rPr>
              <a:t>оцениваются в  5 000 000 000</a:t>
            </a:r>
            <a:r>
              <a:rPr lang="en-US" sz="2000" dirty="0">
                <a:solidFill>
                  <a:schemeClr val="accent6">
                    <a:lumMod val="75000"/>
                  </a:schemeClr>
                </a:solidFill>
                <a:latin typeface="Arial" pitchFamily="34" charset="0"/>
              </a:rPr>
              <a:t>$</a:t>
            </a:r>
            <a:r>
              <a:rPr lang="ru-RU" sz="2000" dirty="0">
                <a:solidFill>
                  <a:schemeClr val="accent6">
                    <a:lumMod val="75000"/>
                  </a:schemeClr>
                </a:solidFill>
                <a:latin typeface="Arial" pitchFamily="34" charset="0"/>
              </a:rPr>
              <a:t>.</a:t>
            </a:r>
          </a:p>
          <a:p>
            <a:endParaRPr lang="ru-RU" sz="2000" dirty="0">
              <a:solidFill>
                <a:schemeClr val="accent6">
                  <a:lumMod val="75000"/>
                </a:schemeClr>
              </a:solidFill>
              <a:latin typeface="Arial" pitchFamily="34" charset="0"/>
            </a:endParaRPr>
          </a:p>
          <a:p>
            <a:pPr marL="457200" indent="-457200">
              <a:buAutoNum type="arabicPeriod" startAt="3"/>
            </a:pPr>
            <a:r>
              <a:rPr lang="ru-RU" sz="2000" dirty="0">
                <a:solidFill>
                  <a:schemeClr val="accent6">
                    <a:lumMod val="75000"/>
                  </a:schemeClr>
                </a:solidFill>
                <a:latin typeface="Arial" pitchFamily="34" charset="0"/>
              </a:rPr>
              <a:t>Давайте посчитаем сколько это процентов.</a:t>
            </a:r>
          </a:p>
          <a:p>
            <a:endParaRPr lang="ru-RU" sz="2000" dirty="0">
              <a:solidFill>
                <a:schemeClr val="accent6">
                  <a:lumMod val="75000"/>
                </a:schemeClr>
              </a:solidFill>
              <a:latin typeface="Arial" pitchFamily="34" charset="0"/>
            </a:endParaRPr>
          </a:p>
          <a:p>
            <a:r>
              <a:rPr lang="ru-RU" sz="2000" dirty="0">
                <a:solidFill>
                  <a:schemeClr val="accent6">
                    <a:lumMod val="75000"/>
                  </a:schemeClr>
                </a:solidFill>
                <a:latin typeface="Arial" pitchFamily="34" charset="0"/>
              </a:rPr>
              <a:t>       5 000 000 000</a:t>
            </a:r>
            <a:r>
              <a:rPr lang="en-US" sz="2000" dirty="0">
                <a:solidFill>
                  <a:schemeClr val="accent6">
                    <a:lumMod val="75000"/>
                  </a:schemeClr>
                </a:solidFill>
                <a:latin typeface="Arial" pitchFamily="34" charset="0"/>
              </a:rPr>
              <a:t>$</a:t>
            </a:r>
            <a:r>
              <a:rPr lang="ru-RU" sz="2000" dirty="0">
                <a:solidFill>
                  <a:schemeClr val="accent6">
                    <a:lumMod val="75000"/>
                  </a:schemeClr>
                </a:solidFill>
                <a:latin typeface="Arial" pitchFamily="34" charset="0"/>
              </a:rPr>
              <a:t> – 100 000 000</a:t>
            </a:r>
            <a:r>
              <a:rPr lang="en-US" sz="2000" dirty="0">
                <a:solidFill>
                  <a:srgbClr val="70AD47">
                    <a:lumMod val="75000"/>
                  </a:srgbClr>
                </a:solidFill>
                <a:latin typeface="Arial" pitchFamily="34" charset="0"/>
              </a:rPr>
              <a:t>$</a:t>
            </a:r>
            <a:r>
              <a:rPr lang="ru-RU" sz="2000" dirty="0">
                <a:solidFill>
                  <a:srgbClr val="70AD47">
                    <a:lumMod val="75000"/>
                  </a:srgbClr>
                </a:solidFill>
                <a:latin typeface="Arial" pitchFamily="34" charset="0"/>
              </a:rPr>
              <a:t> = 4 900 000 000</a:t>
            </a:r>
            <a:r>
              <a:rPr lang="en-US" sz="2000" dirty="0">
                <a:solidFill>
                  <a:srgbClr val="70AD47">
                    <a:lumMod val="75000"/>
                  </a:srgbClr>
                </a:solidFill>
                <a:latin typeface="Arial" pitchFamily="34" charset="0"/>
              </a:rPr>
              <a:t>$</a:t>
            </a:r>
            <a:endParaRPr lang="ru-RU" sz="2000" dirty="0">
              <a:solidFill>
                <a:srgbClr val="70AD47">
                  <a:lumMod val="75000"/>
                </a:srgbClr>
              </a:solidFill>
              <a:latin typeface="Arial" pitchFamily="34" charset="0"/>
            </a:endParaRPr>
          </a:p>
          <a:p>
            <a:endParaRPr lang="en-US" sz="2000" dirty="0">
              <a:solidFill>
                <a:srgbClr val="70AD47">
                  <a:lumMod val="75000"/>
                </a:srgbClr>
              </a:solidFill>
              <a:latin typeface="Arial" pitchFamily="34" charset="0"/>
            </a:endParaRPr>
          </a:p>
          <a:p>
            <a:pPr marL="457200" indent="-457200">
              <a:buAutoNum type="arabicPeriod" startAt="4"/>
            </a:pPr>
            <a:r>
              <a:rPr lang="ru-RU" sz="2000" dirty="0">
                <a:solidFill>
                  <a:srgbClr val="70AD47">
                    <a:lumMod val="75000"/>
                  </a:srgbClr>
                </a:solidFill>
                <a:latin typeface="Arial" pitchFamily="34" charset="0"/>
              </a:rPr>
              <a:t>4 900 000 000</a:t>
            </a:r>
            <a:r>
              <a:rPr lang="en-US" sz="2000" dirty="0">
                <a:solidFill>
                  <a:srgbClr val="70AD47">
                    <a:lumMod val="75000"/>
                  </a:srgbClr>
                </a:solidFill>
                <a:latin typeface="Arial" pitchFamily="34" charset="0"/>
              </a:rPr>
              <a:t>$</a:t>
            </a:r>
            <a:r>
              <a:rPr lang="ru-RU" sz="2000" dirty="0">
                <a:solidFill>
                  <a:srgbClr val="70AD47">
                    <a:lumMod val="75000"/>
                  </a:srgbClr>
                </a:solidFill>
                <a:latin typeface="Arial" pitchFamily="34" charset="0"/>
              </a:rPr>
              <a:t> </a:t>
            </a:r>
            <a:r>
              <a:rPr lang="en-US" sz="2000" dirty="0">
                <a:solidFill>
                  <a:srgbClr val="70AD47">
                    <a:lumMod val="75000"/>
                  </a:srgbClr>
                </a:solidFill>
                <a:latin typeface="Arial" pitchFamily="34" charset="0"/>
              </a:rPr>
              <a:t>/ 100 000 000$</a:t>
            </a:r>
            <a:r>
              <a:rPr lang="ru-RU" sz="2000" dirty="0">
                <a:solidFill>
                  <a:srgbClr val="70AD47">
                    <a:lumMod val="75000"/>
                  </a:srgbClr>
                </a:solidFill>
                <a:latin typeface="Arial" pitchFamily="34" charset="0"/>
              </a:rPr>
              <a:t> * 100% = </a:t>
            </a:r>
            <a:r>
              <a:rPr lang="ru-RU" sz="2000" dirty="0">
                <a:solidFill>
                  <a:srgbClr val="FF0000"/>
                </a:solidFill>
                <a:latin typeface="Arial" pitchFamily="34" charset="0"/>
              </a:rPr>
              <a:t>4900%</a:t>
            </a:r>
            <a:r>
              <a:rPr lang="ru-RU" sz="2000" dirty="0">
                <a:solidFill>
                  <a:srgbClr val="70AD47">
                    <a:lumMod val="75000"/>
                  </a:srgbClr>
                </a:solidFill>
                <a:latin typeface="Arial" pitchFamily="34" charset="0"/>
              </a:rPr>
              <a:t> капитализация за 4 года,</a:t>
            </a:r>
          </a:p>
          <a:p>
            <a:endParaRPr lang="ru-RU" sz="2000" dirty="0">
              <a:solidFill>
                <a:srgbClr val="70AD47">
                  <a:lumMod val="75000"/>
                </a:srgbClr>
              </a:solidFill>
              <a:latin typeface="Arial" pitchFamily="34" charset="0"/>
            </a:endParaRPr>
          </a:p>
          <a:p>
            <a:r>
              <a:rPr lang="ru-RU" sz="2000" dirty="0">
                <a:solidFill>
                  <a:srgbClr val="70AD47">
                    <a:lumMod val="75000"/>
                  </a:srgbClr>
                </a:solidFill>
                <a:latin typeface="Arial" pitchFamily="34" charset="0"/>
              </a:rPr>
              <a:t>       4900%  /  4года = </a:t>
            </a:r>
            <a:r>
              <a:rPr lang="ru-RU" sz="2000" dirty="0">
                <a:solidFill>
                  <a:srgbClr val="FF0000"/>
                </a:solidFill>
                <a:latin typeface="Arial" pitchFamily="34" charset="0"/>
              </a:rPr>
              <a:t>1225%</a:t>
            </a:r>
            <a:r>
              <a:rPr lang="ru-RU" sz="2000" dirty="0">
                <a:solidFill>
                  <a:srgbClr val="70AD47">
                    <a:lumMod val="75000"/>
                  </a:srgbClr>
                </a:solidFill>
                <a:latin typeface="Arial" pitchFamily="34" charset="0"/>
              </a:rPr>
              <a:t>  в год</a:t>
            </a:r>
          </a:p>
          <a:p>
            <a:endParaRPr lang="ru-RU" sz="2000" dirty="0">
              <a:solidFill>
                <a:srgbClr val="70AD47">
                  <a:lumMod val="75000"/>
                </a:srgbClr>
              </a:solidFill>
              <a:latin typeface="Arial" pitchFamily="34" charset="0"/>
            </a:endParaRPr>
          </a:p>
          <a:p>
            <a:r>
              <a:rPr lang="ru-RU" sz="2000" dirty="0">
                <a:solidFill>
                  <a:srgbClr val="70AD47">
                    <a:lumMod val="75000"/>
                  </a:srgbClr>
                </a:solidFill>
                <a:latin typeface="Arial" pitchFamily="34" charset="0"/>
              </a:rPr>
              <a:t>       1225%  / 12 месяцев = </a:t>
            </a:r>
            <a:r>
              <a:rPr lang="ru-RU" sz="2000" dirty="0">
                <a:solidFill>
                  <a:srgbClr val="FF0000"/>
                </a:solidFill>
                <a:latin typeface="Arial" pitchFamily="34" charset="0"/>
              </a:rPr>
              <a:t>102%</a:t>
            </a:r>
            <a:r>
              <a:rPr lang="ru-RU" sz="2000" dirty="0">
                <a:solidFill>
                  <a:srgbClr val="70AD47">
                    <a:lumMod val="75000"/>
                  </a:srgbClr>
                </a:solidFill>
                <a:latin typeface="Arial" pitchFamily="34" charset="0"/>
              </a:rPr>
              <a:t> в месяц</a:t>
            </a:r>
          </a:p>
          <a:p>
            <a:endParaRPr lang="ru-RU" sz="2000" dirty="0">
              <a:solidFill>
                <a:srgbClr val="70AD47">
                  <a:lumMod val="75000"/>
                </a:srgbClr>
              </a:solidFill>
              <a:latin typeface="Arial" pitchFamily="34" charset="0"/>
            </a:endParaRPr>
          </a:p>
          <a:p>
            <a:r>
              <a:rPr lang="ru-RU" sz="2000" dirty="0">
                <a:solidFill>
                  <a:srgbClr val="70AD47">
                    <a:lumMod val="75000"/>
                  </a:srgbClr>
                </a:solidFill>
                <a:latin typeface="Arial" pitchFamily="34" charset="0"/>
              </a:rPr>
              <a:t>        102%   /  30 дней = </a:t>
            </a:r>
            <a:r>
              <a:rPr lang="ru-RU" sz="2000" dirty="0">
                <a:solidFill>
                  <a:srgbClr val="FF0000"/>
                </a:solidFill>
                <a:latin typeface="Arial" pitchFamily="34" charset="0"/>
              </a:rPr>
              <a:t>3,4%</a:t>
            </a:r>
            <a:r>
              <a:rPr lang="ru-RU" sz="2000" dirty="0">
                <a:solidFill>
                  <a:srgbClr val="70AD47">
                    <a:lumMod val="75000"/>
                  </a:srgbClr>
                </a:solidFill>
                <a:latin typeface="Arial" pitchFamily="34" charset="0"/>
              </a:rPr>
              <a:t> в день</a:t>
            </a:r>
            <a:endParaRPr lang="en-US" sz="2000" dirty="0">
              <a:solidFill>
                <a:srgbClr val="70AD47">
                  <a:lumMod val="75000"/>
                </a:srgbClr>
              </a:solidFill>
              <a:latin typeface="Arial" pitchFamily="34" charset="0"/>
            </a:endParaRPr>
          </a:p>
          <a:p>
            <a:pPr algn="ctr"/>
            <a:endParaRPr lang="ru-RU" sz="3200" dirty="0">
              <a:solidFill>
                <a:schemeClr val="bg1"/>
              </a:solidFill>
            </a:endParaRPr>
          </a:p>
        </p:txBody>
      </p:sp>
    </p:spTree>
    <p:extLst>
      <p:ext uri="{BB962C8B-B14F-4D97-AF65-F5344CB8AC3E}">
        <p14:creationId xmlns:p14="http://schemas.microsoft.com/office/powerpoint/2010/main" val="3243855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9" name="Рисунок 8">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
        <p:nvSpPr>
          <p:cNvPr id="2" name="Прямоугольник 1"/>
          <p:cNvSpPr/>
          <p:nvPr/>
        </p:nvSpPr>
        <p:spPr>
          <a:xfrm>
            <a:off x="1489166" y="2234278"/>
            <a:ext cx="8238308" cy="923330"/>
          </a:xfrm>
          <a:prstGeom prst="rect">
            <a:avLst/>
          </a:prstGeom>
        </p:spPr>
        <p:txBody>
          <a:bodyPr wrap="square">
            <a:spAutoFit/>
          </a:bodyPr>
          <a:lstStyle/>
          <a:p>
            <a:r>
              <a:rPr lang="ru-RU" dirty="0" smtClean="0">
                <a:solidFill>
                  <a:srgbClr val="12AAE9"/>
                </a:solidFill>
                <a:latin typeface="PT Sans"/>
                <a:hlinkClick r:id="rId4"/>
              </a:rPr>
              <a:t>Ссылка для регистрации в проекте, не к чему вас не обязывает, но вы сможете посмотреть </a:t>
            </a:r>
            <a:r>
              <a:rPr lang="ru-RU" dirty="0" err="1" smtClean="0">
                <a:solidFill>
                  <a:srgbClr val="12AAE9"/>
                </a:solidFill>
                <a:latin typeface="PT Sans"/>
                <a:hlinkClick r:id="rId4"/>
              </a:rPr>
              <a:t>бэк</a:t>
            </a:r>
            <a:r>
              <a:rPr lang="ru-RU" dirty="0" smtClean="0">
                <a:solidFill>
                  <a:srgbClr val="12AAE9"/>
                </a:solidFill>
                <a:latin typeface="PT Sans"/>
                <a:hlinkClick r:id="rId4"/>
              </a:rPr>
              <a:t>-офис из </a:t>
            </a:r>
            <a:r>
              <a:rPr lang="ru-RU" dirty="0" err="1" smtClean="0">
                <a:solidFill>
                  <a:srgbClr val="12AAE9"/>
                </a:solidFill>
                <a:latin typeface="PT Sans"/>
                <a:hlinkClick r:id="rId4"/>
              </a:rPr>
              <a:t>нутри</a:t>
            </a:r>
            <a:r>
              <a:rPr lang="ru-RU" dirty="0" smtClean="0">
                <a:solidFill>
                  <a:srgbClr val="12AAE9"/>
                </a:solidFill>
                <a:latin typeface="PT Sans"/>
                <a:hlinkClick r:id="rId4"/>
              </a:rPr>
              <a:t>.</a:t>
            </a:r>
          </a:p>
          <a:p>
            <a:r>
              <a:rPr lang="ru-RU" dirty="0" smtClean="0">
                <a:solidFill>
                  <a:srgbClr val="12AAE9"/>
                </a:solidFill>
                <a:latin typeface="PT Sans"/>
                <a:hlinkClick r:id="rId4"/>
              </a:rPr>
              <a:t> </a:t>
            </a:r>
            <a:r>
              <a:rPr lang="en-US" dirty="0" smtClean="0">
                <a:solidFill>
                  <a:srgbClr val="12AAE9"/>
                </a:solidFill>
                <a:latin typeface="PT Sans"/>
                <a:hlinkClick r:id="rId4"/>
              </a:rPr>
              <a:t>https</a:t>
            </a:r>
            <a:r>
              <a:rPr lang="en-US" dirty="0">
                <a:solidFill>
                  <a:srgbClr val="12AAE9"/>
                </a:solidFill>
                <a:latin typeface="PT Sans"/>
                <a:hlinkClick r:id="rId4"/>
              </a:rPr>
              <a:t>://swigroup.org/2p5T</a:t>
            </a:r>
            <a:endParaRPr lang="ru-RU" dirty="0"/>
          </a:p>
        </p:txBody>
      </p:sp>
    </p:spTree>
    <p:extLst>
      <p:ext uri="{BB962C8B-B14F-4D97-AF65-F5344CB8AC3E}">
        <p14:creationId xmlns:p14="http://schemas.microsoft.com/office/powerpoint/2010/main" val="30674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2" name="Прямоугольник 1"/>
          <p:cNvSpPr/>
          <p:nvPr/>
        </p:nvSpPr>
        <p:spPr>
          <a:xfrm>
            <a:off x="2328572" y="205257"/>
            <a:ext cx="9866811" cy="3046988"/>
          </a:xfrm>
          <a:prstGeom prst="rect">
            <a:avLst/>
          </a:prstGeom>
        </p:spPr>
        <p:txBody>
          <a:bodyPr wrap="square">
            <a:spAutoFit/>
          </a:bodyPr>
          <a:lstStyle/>
          <a:p>
            <a:pPr algn="ctr"/>
            <a:r>
              <a:rPr lang="ru-RU" sz="2400" dirty="0">
                <a:solidFill>
                  <a:schemeClr val="accent1">
                    <a:lumMod val="50000"/>
                  </a:schemeClr>
                </a:solidFill>
              </a:rPr>
              <a:t>Награды:</a:t>
            </a:r>
          </a:p>
          <a:p>
            <a:endParaRPr lang="ru-RU" sz="2400" dirty="0">
              <a:solidFill>
                <a:schemeClr val="accent1">
                  <a:lumMod val="50000"/>
                </a:schemeClr>
              </a:solidFill>
            </a:endParaRPr>
          </a:p>
          <a:p>
            <a:pPr marL="285750" indent="-285750">
              <a:buFont typeface="Arial" panose="020B0604020202020204" pitchFamily="34" charset="0"/>
              <a:buChar char="•"/>
            </a:pPr>
            <a:r>
              <a:rPr lang="ru-RU" sz="2400" dirty="0">
                <a:solidFill>
                  <a:schemeClr val="accent1">
                    <a:lumMod val="50000"/>
                  </a:schemeClr>
                </a:solidFill>
              </a:rPr>
              <a:t>две золотые медали Всероссийского выставочного центра</a:t>
            </a:r>
          </a:p>
          <a:p>
            <a:pPr marL="285750" indent="-285750">
              <a:buFont typeface="Arial" panose="020B0604020202020204" pitchFamily="34" charset="0"/>
              <a:buChar char="•"/>
            </a:pPr>
            <a:r>
              <a:rPr lang="ru-RU" sz="2400" dirty="0">
                <a:solidFill>
                  <a:schemeClr val="accent1">
                    <a:lumMod val="50000"/>
                  </a:schemeClr>
                </a:solidFill>
              </a:rPr>
              <a:t>три "Золотые колесницы" в номинации "Проект года транспортной отрасли"</a:t>
            </a:r>
          </a:p>
          <a:p>
            <a:pPr marL="285750" indent="-285750">
              <a:buFont typeface="Arial" panose="020B0604020202020204" pitchFamily="34" charset="0"/>
              <a:buChar char="•"/>
            </a:pPr>
            <a:r>
              <a:rPr lang="ru-RU" sz="2400" dirty="0">
                <a:solidFill>
                  <a:schemeClr val="accent1">
                    <a:lumMod val="50000"/>
                  </a:schemeClr>
                </a:solidFill>
              </a:rPr>
              <a:t>три Золотых знака качества "Российская марка"</a:t>
            </a:r>
          </a:p>
          <a:p>
            <a:pPr marL="285750" indent="-285750">
              <a:buFont typeface="Arial" panose="020B0604020202020204" pitchFamily="34" charset="0"/>
              <a:buChar char="•"/>
            </a:pPr>
            <a:r>
              <a:rPr lang="ru-RU" sz="2400" dirty="0">
                <a:solidFill>
                  <a:schemeClr val="accent1">
                    <a:lumMod val="50000"/>
                  </a:schemeClr>
                </a:solidFill>
              </a:rPr>
              <a:t>почётное звание "Рыцарь науки и искусств"</a:t>
            </a:r>
          </a:p>
          <a:p>
            <a:pPr marL="285750" indent="-285750">
              <a:buFont typeface="Arial" panose="020B0604020202020204" pitchFamily="34" charset="0"/>
              <a:buChar char="•"/>
            </a:pPr>
            <a:r>
              <a:rPr lang="ru-RU" sz="2400" dirty="0">
                <a:solidFill>
                  <a:schemeClr val="accent1">
                    <a:lumMod val="50000"/>
                  </a:schemeClr>
                </a:solidFill>
              </a:rPr>
              <a:t>более 40 дипломов международных выставок</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24" y="5278219"/>
            <a:ext cx="1823534" cy="1232263"/>
          </a:xfrm>
          <a:prstGeom prst="rect">
            <a:avLst/>
          </a:prstGeom>
          <a:ln>
            <a:solidFill>
              <a:schemeClr val="accent1">
                <a:lumMod val="50000"/>
              </a:schemeClr>
            </a:solidFill>
          </a:ln>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12" y="3589657"/>
            <a:ext cx="1823536" cy="1232264"/>
          </a:xfrm>
          <a:prstGeom prst="rect">
            <a:avLst/>
          </a:prstGeom>
          <a:ln>
            <a:solidFill>
              <a:schemeClr val="accent1">
                <a:lumMod val="50000"/>
              </a:schemeClr>
            </a:solidFill>
          </a:ln>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12" y="1875795"/>
            <a:ext cx="1823536" cy="1232264"/>
          </a:xfrm>
          <a:prstGeom prst="rect">
            <a:avLst/>
          </a:prstGeom>
          <a:ln>
            <a:solidFill>
              <a:schemeClr val="accent1">
                <a:lumMod val="50000"/>
              </a:schemeClr>
            </a:solidFill>
          </a:ln>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487" y="3444008"/>
            <a:ext cx="1932794" cy="2608217"/>
          </a:xfrm>
          <a:prstGeom prst="rect">
            <a:avLst/>
          </a:prstGeom>
          <a:ln>
            <a:solidFill>
              <a:schemeClr val="accent1">
                <a:lumMod val="50000"/>
              </a:schemeClr>
            </a:solidFill>
          </a:ln>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113" y="3635772"/>
            <a:ext cx="1868942" cy="2608216"/>
          </a:xfrm>
          <a:prstGeom prst="rect">
            <a:avLst/>
          </a:prstGeom>
          <a:ln>
            <a:solidFill>
              <a:schemeClr val="accent1">
                <a:lumMod val="50000"/>
              </a:schemeClr>
            </a:solidFill>
          </a:ln>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5798" y="3912887"/>
            <a:ext cx="1876834" cy="2597595"/>
          </a:xfrm>
          <a:prstGeom prst="rect">
            <a:avLst/>
          </a:prstGeom>
          <a:ln>
            <a:solidFill>
              <a:schemeClr val="accent1">
                <a:lumMod val="50000"/>
              </a:schemeClr>
            </a:solidFill>
          </a:ln>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9505" y="4159076"/>
            <a:ext cx="1835852" cy="2628521"/>
          </a:xfrm>
          <a:prstGeom prst="rect">
            <a:avLst/>
          </a:prstGeom>
          <a:ln>
            <a:solidFill>
              <a:schemeClr val="accent1">
                <a:lumMod val="50000"/>
              </a:schemeClr>
            </a:solidFill>
          </a:ln>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2417" y="2092373"/>
            <a:ext cx="995770" cy="1015686"/>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2417" y="3457502"/>
            <a:ext cx="995770" cy="1015686"/>
          </a:xfrm>
          <a:prstGeom prst="rect">
            <a:avLst/>
          </a:prstGeom>
        </p:spPr>
      </p:pic>
      <p:pic>
        <p:nvPicPr>
          <p:cNvPr id="15" name="Рисунок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2417" y="4770376"/>
            <a:ext cx="995770" cy="1015686"/>
          </a:xfrm>
          <a:prstGeom prst="rect">
            <a:avLst/>
          </a:prstGeom>
        </p:spPr>
      </p:pic>
      <p:pic>
        <p:nvPicPr>
          <p:cNvPr id="16" name="Рисунок 15">
            <a:extLst>
              <a:ext uri="{FF2B5EF4-FFF2-40B4-BE49-F238E27FC236}">
                <a16:creationId xmlns:a16="http://schemas.microsoft.com/office/drawing/2014/main" id="{695E8F25-7490-D443-8E68-E9D9F3A244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2553" y="5460199"/>
            <a:ext cx="2542830" cy="1389806"/>
          </a:xfrm>
          <a:prstGeom prst="rect">
            <a:avLst/>
          </a:prstGeom>
          <a:effectLst>
            <a:outerShdw blurRad="50800" dist="38100" dir="13500000" algn="br" rotWithShape="0">
              <a:prstClr val="black">
                <a:alpha val="40000"/>
              </a:prstClr>
            </a:outerShdw>
          </a:effectLst>
        </p:spPr>
      </p:pic>
      <p:pic>
        <p:nvPicPr>
          <p:cNvPr id="17" name="Рисунок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1529" y="3357318"/>
            <a:ext cx="1114715" cy="1216053"/>
          </a:xfrm>
          <a:prstGeom prst="rect">
            <a:avLst/>
          </a:prstGeom>
        </p:spPr>
      </p:pic>
    </p:spTree>
    <p:extLst>
      <p:ext uri="{BB962C8B-B14F-4D97-AF65-F5344CB8AC3E}">
        <p14:creationId xmlns:p14="http://schemas.microsoft.com/office/powerpoint/2010/main" val="4284668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5" name="Рисунок 4">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pic>
        <p:nvPicPr>
          <p:cNvPr id="7" name="Shape 199" descr="Похожее изображение"/>
          <p:cNvPicPr preferRelativeResize="0"/>
          <p:nvPr/>
        </p:nvPicPr>
        <p:blipFill rotWithShape="1">
          <a:blip r:embed="rId4">
            <a:alphaModFix/>
          </a:blip>
          <a:srcRect b="6252"/>
          <a:stretch/>
        </p:blipFill>
        <p:spPr>
          <a:xfrm>
            <a:off x="5170031" y="3587931"/>
            <a:ext cx="4037965" cy="2878182"/>
          </a:xfrm>
          <a:prstGeom prst="rect">
            <a:avLst/>
          </a:prstGeom>
          <a:noFill/>
          <a:ln>
            <a:solidFill>
              <a:schemeClr val="accent1">
                <a:lumMod val="50000"/>
              </a:schemeClr>
            </a:solidFill>
          </a:ln>
        </p:spPr>
      </p:pic>
      <p:pic>
        <p:nvPicPr>
          <p:cNvPr id="8" name="Picture 20" descr="C:\Users\Zver\Desktop\Экофест ПРЕЗЕНТАЦИЯ\индия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573" y="505097"/>
            <a:ext cx="3664327" cy="287818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 name="Picture 13" descr="C:\Users\Zver\Desktop\Экофест ПРЕЗЕНТАЦИЯ\дтп.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3888" y="505097"/>
            <a:ext cx="3545667" cy="287818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 name="Picture 14" descr="C:\Users\Zver\Desktop\Экофест ПРЕЗЕНТАЦИЯ\смог.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459" y="3587931"/>
            <a:ext cx="3860398" cy="2878182"/>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69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Shape 249" descr="https://pp.vk.me/c633828/v633828877/4718d/kkMnKH4bpn8.jpg">
            <a:extLst>
              <a:ext uri="{FF2B5EF4-FFF2-40B4-BE49-F238E27FC236}">
                <a16:creationId xmlns:a16="http://schemas.microsoft.com/office/drawing/2014/main" id="{954C23E9-99B2-49D1-9E8C-35DA01B50E2A}"/>
              </a:ext>
            </a:extLst>
          </p:cNvPr>
          <p:cNvPicPr preferRelativeResize="0"/>
          <p:nvPr/>
        </p:nvPicPr>
        <p:blipFill rotWithShape="1">
          <a:blip r:embed="rId3">
            <a:alphaModFix/>
          </a:blip>
          <a:srcRect/>
          <a:stretch/>
        </p:blipFill>
        <p:spPr>
          <a:xfrm>
            <a:off x="1393372" y="1485340"/>
            <a:ext cx="8438606" cy="5174145"/>
          </a:xfrm>
          <a:prstGeom prst="roundRect">
            <a:avLst>
              <a:gd name="adj" fmla="val 8594"/>
            </a:avLst>
          </a:prstGeom>
          <a:solidFill>
            <a:srgbClr val="FFFFFF">
              <a:shade val="85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Shape 136">
            <a:extLst>
              <a:ext uri="{FF2B5EF4-FFF2-40B4-BE49-F238E27FC236}">
                <a16:creationId xmlns:a16="http://schemas.microsoft.com/office/drawing/2014/main" id="{EA468814-F5A8-4973-92DF-D2112BAF2CC3}"/>
              </a:ext>
            </a:extLst>
          </p:cNvPr>
          <p:cNvSpPr txBox="1">
            <a:spLocks/>
          </p:cNvSpPr>
          <p:nvPr/>
        </p:nvSpPr>
        <p:spPr>
          <a:xfrm>
            <a:off x="4101736" y="346533"/>
            <a:ext cx="7541623" cy="931450"/>
          </a:xfrm>
          <a:prstGeom prst="rect">
            <a:avLst/>
          </a:prstGeom>
          <a:noFill/>
          <a:ln>
            <a:solidFill>
              <a:schemeClr val="accent1">
                <a:lumMod val="75000"/>
              </a:schemeClr>
            </a:solidFill>
          </a:ln>
          <a:effectLst/>
        </p:spPr>
        <p:txBody>
          <a:bodyPr vert="horz" lIns="45700" tIns="45700" rIns="45700"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SzPct val="25000"/>
            </a:pPr>
            <a:r>
              <a:rPr lang="ru-RU" sz="2800" b="1" dirty="0">
                <a:solidFill>
                  <a:srgbClr val="0070C0"/>
                </a:solidFill>
                <a:latin typeface="Times New Roman"/>
                <a:ea typeface="Times New Roman"/>
                <a:cs typeface="Times New Roman"/>
                <a:sym typeface="Times New Roman"/>
              </a:rPr>
              <a:t>4 сентября 2014г. </a:t>
            </a:r>
          </a:p>
          <a:p>
            <a:pPr algn="ctr">
              <a:buSzPct val="25000"/>
            </a:pPr>
            <a:r>
              <a:rPr lang="ru-RU" sz="2800" b="1" dirty="0">
                <a:solidFill>
                  <a:srgbClr val="0070C0"/>
                </a:solidFill>
                <a:latin typeface="Times New Roman"/>
                <a:ea typeface="Times New Roman"/>
                <a:cs typeface="Times New Roman"/>
                <a:sym typeface="Times New Roman"/>
              </a:rPr>
              <a:t>Заключен договор на 20 лет. </a:t>
            </a:r>
          </a:p>
        </p:txBody>
      </p:sp>
      <p:pic>
        <p:nvPicPr>
          <p:cNvPr id="6" name="Рисунок 5">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942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3" name="Прямоугольник 12">
            <a:extLst>
              <a:ext uri="{FF2B5EF4-FFF2-40B4-BE49-F238E27FC236}">
                <a16:creationId xmlns:a16="http://schemas.microsoft.com/office/drawing/2014/main" id="{56931B53-91D0-4D89-A169-6DD87D8A5EE7}"/>
              </a:ext>
            </a:extLst>
          </p:cNvPr>
          <p:cNvSpPr/>
          <p:nvPr/>
        </p:nvSpPr>
        <p:spPr>
          <a:xfrm>
            <a:off x="399541" y="3628736"/>
            <a:ext cx="5451566" cy="707886"/>
          </a:xfrm>
          <a:prstGeom prst="rect">
            <a:avLst/>
          </a:prstGeom>
          <a:effectLst/>
        </p:spPr>
        <p:txBody>
          <a:bodyPr wrap="square">
            <a:spAutoFit/>
          </a:bodyPr>
          <a:lstStyle/>
          <a:p>
            <a:r>
              <a:rPr lang="ru-RU" sz="2000" dirty="0">
                <a:solidFill>
                  <a:schemeClr val="accent6">
                    <a:lumMod val="75000"/>
                  </a:schemeClr>
                </a:solidFill>
                <a:latin typeface="-apple-system"/>
              </a:rPr>
              <a:t>Обучающий проект по инвестированию Академия Частного Инвестора</a:t>
            </a:r>
          </a:p>
        </p:txBody>
      </p:sp>
      <p:sp>
        <p:nvSpPr>
          <p:cNvPr id="5" name="Прямоугольник 12">
            <a:extLst>
              <a:ext uri="{FF2B5EF4-FFF2-40B4-BE49-F238E27FC236}">
                <a16:creationId xmlns:a16="http://schemas.microsoft.com/office/drawing/2014/main" id="{56931B53-91D0-4D89-A169-6DD87D8A5EE7}"/>
              </a:ext>
            </a:extLst>
          </p:cNvPr>
          <p:cNvSpPr/>
          <p:nvPr/>
        </p:nvSpPr>
        <p:spPr>
          <a:xfrm>
            <a:off x="1663425" y="2295415"/>
            <a:ext cx="8375365" cy="707886"/>
          </a:xfrm>
          <a:prstGeom prst="rect">
            <a:avLst/>
          </a:prstGeom>
          <a:effectLst/>
        </p:spPr>
        <p:txBody>
          <a:bodyPr wrap="square">
            <a:spAutoFit/>
          </a:bodyPr>
          <a:lstStyle/>
          <a:p>
            <a:pPr algn="ctr"/>
            <a:r>
              <a:rPr lang="ru-RU" sz="2000" dirty="0">
                <a:solidFill>
                  <a:schemeClr val="accent1">
                    <a:lumMod val="50000"/>
                  </a:schemeClr>
                </a:solidFill>
                <a:latin typeface="-apple-system"/>
              </a:rPr>
              <a:t>Создавая бренд </a:t>
            </a:r>
            <a:r>
              <a:rPr lang="ru-RU" sz="2000" u="sng" dirty="0" err="1">
                <a:solidFill>
                  <a:schemeClr val="accent1">
                    <a:lumMod val="50000"/>
                  </a:schemeClr>
                </a:solidFill>
                <a:latin typeface="-apple-system"/>
              </a:rPr>
              <a:t>Sky</a:t>
            </a:r>
            <a:r>
              <a:rPr lang="ru-RU" sz="2000" u="sng" dirty="0">
                <a:solidFill>
                  <a:schemeClr val="accent1">
                    <a:lumMod val="50000"/>
                  </a:schemeClr>
                </a:solidFill>
                <a:latin typeface="-apple-system"/>
              </a:rPr>
              <a:t> </a:t>
            </a:r>
            <a:r>
              <a:rPr lang="ru-RU" sz="2000" u="sng" dirty="0" err="1">
                <a:solidFill>
                  <a:schemeClr val="accent1">
                    <a:lumMod val="50000"/>
                  </a:schemeClr>
                </a:solidFill>
                <a:latin typeface="-apple-system"/>
              </a:rPr>
              <a:t>Way</a:t>
            </a:r>
            <a:r>
              <a:rPr lang="ru-RU" sz="2000" u="sng" dirty="0">
                <a:solidFill>
                  <a:schemeClr val="accent1">
                    <a:lumMod val="50000"/>
                  </a:schemeClr>
                </a:solidFill>
                <a:latin typeface="-apple-system"/>
              </a:rPr>
              <a:t> </a:t>
            </a:r>
            <a:r>
              <a:rPr lang="ru-RU" sz="2000" u="sng" dirty="0" err="1">
                <a:solidFill>
                  <a:schemeClr val="accent1">
                    <a:lumMod val="50000"/>
                  </a:schemeClr>
                </a:solidFill>
                <a:latin typeface="-apple-system"/>
              </a:rPr>
              <a:t>Invest</a:t>
            </a:r>
            <a:r>
              <a:rPr lang="ru-RU" sz="2000" u="sng" dirty="0">
                <a:solidFill>
                  <a:schemeClr val="accent1">
                    <a:lumMod val="50000"/>
                  </a:schemeClr>
                </a:solidFill>
                <a:latin typeface="-apple-system"/>
              </a:rPr>
              <a:t> </a:t>
            </a:r>
            <a:r>
              <a:rPr lang="ru-RU" sz="2000" u="sng" dirty="0" err="1">
                <a:solidFill>
                  <a:schemeClr val="accent1">
                    <a:lumMod val="50000"/>
                  </a:schemeClr>
                </a:solidFill>
                <a:latin typeface="-apple-system"/>
              </a:rPr>
              <a:t>Group</a:t>
            </a:r>
            <a:r>
              <a:rPr lang="ru-RU" sz="2000" dirty="0">
                <a:solidFill>
                  <a:schemeClr val="accent1">
                    <a:lumMod val="50000"/>
                  </a:schemeClr>
                </a:solidFill>
                <a:latin typeface="-apple-system"/>
              </a:rPr>
              <a:t>, была поставлена цель – объединить 2 проекта: </a:t>
            </a:r>
          </a:p>
        </p:txBody>
      </p:sp>
      <p:sp>
        <p:nvSpPr>
          <p:cNvPr id="6" name="Прямоугольник 12">
            <a:extLst>
              <a:ext uri="{FF2B5EF4-FFF2-40B4-BE49-F238E27FC236}">
                <a16:creationId xmlns:a16="http://schemas.microsoft.com/office/drawing/2014/main" id="{56931B53-91D0-4D89-A169-6DD87D8A5EE7}"/>
              </a:ext>
            </a:extLst>
          </p:cNvPr>
          <p:cNvSpPr/>
          <p:nvPr/>
        </p:nvSpPr>
        <p:spPr>
          <a:xfrm>
            <a:off x="7122523" y="3628736"/>
            <a:ext cx="5069477" cy="707886"/>
          </a:xfrm>
          <a:prstGeom prst="rect">
            <a:avLst/>
          </a:prstGeom>
          <a:effectLst/>
        </p:spPr>
        <p:txBody>
          <a:bodyPr wrap="square">
            <a:spAutoFit/>
          </a:bodyPr>
          <a:lstStyle/>
          <a:p>
            <a:r>
              <a:rPr lang="ru-RU" sz="2000" dirty="0">
                <a:solidFill>
                  <a:srgbClr val="00B0F0"/>
                </a:solidFill>
                <a:latin typeface="-apple-system"/>
              </a:rPr>
              <a:t>Высокотехнологичный проект </a:t>
            </a:r>
            <a:endParaRPr lang="en-US" sz="2000" dirty="0">
              <a:solidFill>
                <a:srgbClr val="00B0F0"/>
              </a:solidFill>
              <a:latin typeface="-apple-system"/>
            </a:endParaRPr>
          </a:p>
          <a:p>
            <a:r>
              <a:rPr lang="ru-RU" sz="2000" dirty="0">
                <a:solidFill>
                  <a:srgbClr val="00B0F0"/>
                </a:solidFill>
                <a:latin typeface="-apple-system"/>
              </a:rPr>
              <a:t>SKY WAY</a:t>
            </a:r>
          </a:p>
        </p:txBody>
      </p:sp>
      <p:sp>
        <p:nvSpPr>
          <p:cNvPr id="7" name="Прямоугольник 12">
            <a:extLst>
              <a:ext uri="{FF2B5EF4-FFF2-40B4-BE49-F238E27FC236}">
                <a16:creationId xmlns:a16="http://schemas.microsoft.com/office/drawing/2014/main" id="{56931B53-91D0-4D89-A169-6DD87D8A5EE7}"/>
              </a:ext>
            </a:extLst>
          </p:cNvPr>
          <p:cNvSpPr/>
          <p:nvPr/>
        </p:nvSpPr>
        <p:spPr>
          <a:xfrm>
            <a:off x="665153" y="5353876"/>
            <a:ext cx="10371908" cy="1200329"/>
          </a:xfrm>
          <a:prstGeom prst="rect">
            <a:avLst/>
          </a:prstGeom>
          <a:effectLst/>
        </p:spPr>
        <p:txBody>
          <a:bodyPr wrap="square">
            <a:spAutoFit/>
          </a:bodyPr>
          <a:lstStyle/>
          <a:p>
            <a:pPr marL="457200" indent="-457200">
              <a:buFontTx/>
              <a:buChar char="-"/>
            </a:pPr>
            <a:r>
              <a:rPr lang="ru-RU" dirty="0">
                <a:solidFill>
                  <a:schemeClr val="accent1">
                    <a:lumMod val="50000"/>
                  </a:schemeClr>
                </a:solidFill>
                <a:latin typeface="-apple-system"/>
              </a:rPr>
              <a:t>чтобы абсолютно каждый человек нашей планеты мог изучить науку инвестирования, </a:t>
            </a:r>
          </a:p>
          <a:p>
            <a:pPr marL="457200" indent="-457200">
              <a:buFontTx/>
              <a:buChar char="-"/>
            </a:pPr>
            <a:r>
              <a:rPr lang="ru-RU" dirty="0">
                <a:solidFill>
                  <a:schemeClr val="accent1">
                    <a:lumMod val="50000"/>
                  </a:schemeClr>
                </a:solidFill>
                <a:latin typeface="-apple-system"/>
              </a:rPr>
              <a:t>повысить уровень своего дохода и пользоваться высокоскоростным, безопасным, экологичным транспортом, а также получать дивиденды с эксплуатации технологии SKYWAY.</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632" y="3097650"/>
            <a:ext cx="4378535" cy="455889"/>
          </a:xfrm>
          <a:prstGeom prst="rect">
            <a:avLst/>
          </a:prstGeom>
          <a:effectLst/>
        </p:spPr>
      </p:pic>
      <p:pic>
        <p:nvPicPr>
          <p:cNvPr id="10" name="Рисунок 9">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94520"/>
            <a:ext cx="2542830" cy="1389806"/>
          </a:xfrm>
          <a:prstGeom prst="rect">
            <a:avLst/>
          </a:prstGeom>
          <a:effectLst>
            <a:outerShdw blurRad="50800" dist="38100" dir="13500000" algn="br" rotWithShape="0">
              <a:prstClr val="black">
                <a:alpha val="40000"/>
              </a:prstClr>
            </a:outerShdw>
          </a:effectLst>
        </p:spPr>
      </p:pic>
      <p:pic>
        <p:nvPicPr>
          <p:cNvPr id="11" name="Рисунок 10">
            <a:extLst>
              <a:ext uri="{FF2B5EF4-FFF2-40B4-BE49-F238E27FC236}">
                <a16:creationId xmlns:a16="http://schemas.microsoft.com/office/drawing/2014/main" id="{1757ACAF-7807-D343-A471-9C8BD7EC4A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219" t="10532" r="31727" b="-13560"/>
          <a:stretch/>
        </p:blipFill>
        <p:spPr>
          <a:xfrm>
            <a:off x="2978944" y="3922189"/>
            <a:ext cx="3630863" cy="1464339"/>
          </a:xfrm>
          <a:prstGeom prst="rect">
            <a:avLst/>
          </a:prstGeom>
          <a:effec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742" y="4025164"/>
            <a:ext cx="1258390" cy="1258390"/>
          </a:xfrm>
          <a:prstGeom prst="rect">
            <a:avLst/>
          </a:prstGeom>
          <a:effectLst>
            <a:softEdge rad="127000"/>
          </a:effectLst>
        </p:spPr>
      </p:pic>
      <p:sp>
        <p:nvSpPr>
          <p:cNvPr id="12" name="Прямоугольник 12">
            <a:extLst>
              <a:ext uri="{FF2B5EF4-FFF2-40B4-BE49-F238E27FC236}">
                <a16:creationId xmlns:a16="http://schemas.microsoft.com/office/drawing/2014/main" id="{56931B53-91D0-4D89-A169-6DD87D8A5EE7}"/>
              </a:ext>
            </a:extLst>
          </p:cNvPr>
          <p:cNvSpPr/>
          <p:nvPr/>
        </p:nvSpPr>
        <p:spPr>
          <a:xfrm>
            <a:off x="3035767" y="421738"/>
            <a:ext cx="8375365" cy="1323439"/>
          </a:xfrm>
          <a:prstGeom prst="rect">
            <a:avLst/>
          </a:prstGeom>
          <a:effectLst/>
        </p:spPr>
        <p:txBody>
          <a:bodyPr wrap="square">
            <a:spAutoFit/>
          </a:bodyPr>
          <a:lstStyle/>
          <a:p>
            <a:pPr algn="ctr"/>
            <a:r>
              <a:rPr lang="ru-RU" sz="2000" dirty="0" err="1">
                <a:solidFill>
                  <a:schemeClr val="accent6">
                    <a:lumMod val="50000"/>
                  </a:schemeClr>
                </a:solidFill>
              </a:rPr>
              <a:t>Sky</a:t>
            </a:r>
            <a:r>
              <a:rPr lang="ru-RU" sz="2000" dirty="0">
                <a:solidFill>
                  <a:schemeClr val="accent6">
                    <a:lumMod val="50000"/>
                  </a:schemeClr>
                </a:solidFill>
              </a:rPr>
              <a:t> </a:t>
            </a:r>
            <a:r>
              <a:rPr lang="ru-RU" sz="2000" dirty="0" err="1">
                <a:solidFill>
                  <a:schemeClr val="accent6">
                    <a:lumMod val="50000"/>
                  </a:schemeClr>
                </a:solidFill>
              </a:rPr>
              <a:t>Way</a:t>
            </a:r>
            <a:r>
              <a:rPr lang="ru-RU" sz="2000" dirty="0">
                <a:solidFill>
                  <a:schemeClr val="accent6">
                    <a:lumMod val="50000"/>
                  </a:schemeClr>
                </a:solidFill>
              </a:rPr>
              <a:t> </a:t>
            </a:r>
            <a:r>
              <a:rPr lang="ru-RU" sz="2000" dirty="0" err="1">
                <a:solidFill>
                  <a:schemeClr val="accent6">
                    <a:lumMod val="50000"/>
                  </a:schemeClr>
                </a:solidFill>
              </a:rPr>
              <a:t>Invest</a:t>
            </a:r>
            <a:r>
              <a:rPr lang="ru-RU" sz="2000" dirty="0">
                <a:solidFill>
                  <a:schemeClr val="accent6">
                    <a:lumMod val="50000"/>
                  </a:schemeClr>
                </a:solidFill>
              </a:rPr>
              <a:t> </a:t>
            </a:r>
            <a:r>
              <a:rPr lang="ru-RU" sz="2000" dirty="0" err="1">
                <a:solidFill>
                  <a:schemeClr val="accent6">
                    <a:lumMod val="50000"/>
                  </a:schemeClr>
                </a:solidFill>
              </a:rPr>
              <a:t>Group</a:t>
            </a:r>
            <a:r>
              <a:rPr lang="ru-RU" sz="2000" dirty="0">
                <a:solidFill>
                  <a:schemeClr val="accent6">
                    <a:lumMod val="50000"/>
                  </a:schemeClr>
                </a:solidFill>
              </a:rPr>
              <a:t> - </a:t>
            </a:r>
            <a:r>
              <a:rPr lang="ru-RU" sz="2000" dirty="0" err="1">
                <a:solidFill>
                  <a:schemeClr val="accent6">
                    <a:lumMod val="50000"/>
                  </a:schemeClr>
                </a:solidFill>
              </a:rPr>
              <a:t>обучающе</a:t>
            </a:r>
            <a:r>
              <a:rPr lang="ru-RU" sz="2000" dirty="0">
                <a:solidFill>
                  <a:schemeClr val="accent6">
                    <a:lumMod val="50000"/>
                  </a:schemeClr>
                </a:solidFill>
              </a:rPr>
              <a:t>-информационный проект, дающий знания в области инвестиций и инвестирования, проводящий консультации о том, как сохранить и приумножить капитал, выбрать оптимальные инструменты для вашего инвестиционного портфеля.</a:t>
            </a:r>
            <a:endParaRPr lang="ru-RU" sz="2000" dirty="0">
              <a:solidFill>
                <a:schemeClr val="accent6">
                  <a:lumMod val="50000"/>
                </a:schemeClr>
              </a:solidFill>
              <a:latin typeface="-apple-system"/>
            </a:endParaRPr>
          </a:p>
        </p:txBody>
      </p:sp>
    </p:spTree>
    <p:extLst>
      <p:ext uri="{BB962C8B-B14F-4D97-AF65-F5344CB8AC3E}">
        <p14:creationId xmlns:p14="http://schemas.microsoft.com/office/powerpoint/2010/main" val="426465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sp>
        <p:nvSpPr>
          <p:cNvPr id="7" name="Прямоугольник 8">
            <a:extLst>
              <a:ext uri="{FF2B5EF4-FFF2-40B4-BE49-F238E27FC236}">
                <a16:creationId xmlns:a16="http://schemas.microsoft.com/office/drawing/2014/main" id="{E1FB2CBB-6394-40FA-BAC2-B58D7F9C74ED}"/>
              </a:ext>
            </a:extLst>
          </p:cNvPr>
          <p:cNvSpPr/>
          <p:nvPr/>
        </p:nvSpPr>
        <p:spPr>
          <a:xfrm>
            <a:off x="496388" y="550714"/>
            <a:ext cx="11695612" cy="1569660"/>
          </a:xfrm>
          <a:prstGeom prst="rect">
            <a:avLst/>
          </a:prstGeom>
          <a:ln>
            <a:noFill/>
          </a:ln>
          <a:effectLst/>
        </p:spPr>
        <p:txBody>
          <a:bodyPr wrap="square">
            <a:spAutoFit/>
          </a:bodyPr>
          <a:lstStyle/>
          <a:p>
            <a:pPr lvl="0" algn="ctr"/>
            <a:r>
              <a:rPr lang="ru-RU" sz="2400" dirty="0">
                <a:ln>
                  <a:solidFill>
                    <a:schemeClr val="accent1">
                      <a:lumMod val="50000"/>
                    </a:schemeClr>
                  </a:solidFill>
                </a:ln>
                <a:solidFill>
                  <a:srgbClr val="0070C0"/>
                </a:solidFill>
                <a:latin typeface="Times New Roman" pitchFamily="18" charset="0"/>
                <a:cs typeface="Times New Roman" pitchFamily="18" charset="0"/>
              </a:rPr>
              <a:t>Новые транспортные технологии</a:t>
            </a:r>
          </a:p>
          <a:p>
            <a:pPr lvl="0" algn="ctr"/>
            <a:r>
              <a:rPr lang="ru-RU" sz="2400" dirty="0">
                <a:ln>
                  <a:solidFill>
                    <a:schemeClr val="accent1">
                      <a:lumMod val="50000"/>
                    </a:schemeClr>
                  </a:solidFill>
                </a:ln>
                <a:solidFill>
                  <a:srgbClr val="0070C0"/>
                </a:solidFill>
                <a:latin typeface="Times New Roman" pitchFamily="18" charset="0"/>
                <a:cs typeface="Times New Roman" pitchFamily="18" charset="0"/>
              </a:rPr>
              <a:t>Транспорт должен быть решением проблем, а не их источником. </a:t>
            </a:r>
          </a:p>
          <a:p>
            <a:pPr lvl="0" algn="ctr"/>
            <a:r>
              <a:rPr lang="ru-RU" sz="2400" dirty="0">
                <a:ln>
                  <a:solidFill>
                    <a:schemeClr val="accent1">
                      <a:lumMod val="50000"/>
                    </a:schemeClr>
                  </a:solidFill>
                </a:ln>
                <a:solidFill>
                  <a:srgbClr val="0070C0"/>
                </a:solidFill>
                <a:latin typeface="Times New Roman" pitchFamily="18" charset="0"/>
                <a:cs typeface="Times New Roman" pitchFamily="18" charset="0"/>
              </a:rPr>
              <a:t>Система </a:t>
            </a:r>
            <a:r>
              <a:rPr lang="en-US" sz="2400" dirty="0">
                <a:ln>
                  <a:solidFill>
                    <a:schemeClr val="accent1">
                      <a:lumMod val="50000"/>
                    </a:schemeClr>
                  </a:solidFill>
                </a:ln>
                <a:solidFill>
                  <a:srgbClr val="0070C0"/>
                </a:solidFill>
                <a:latin typeface="Times New Roman" pitchFamily="18" charset="0"/>
                <a:cs typeface="Times New Roman" pitchFamily="18" charset="0"/>
              </a:rPr>
              <a:t>SKY WAY</a:t>
            </a:r>
            <a:r>
              <a:rPr lang="ru-RU" sz="2400" dirty="0">
                <a:ln>
                  <a:solidFill>
                    <a:schemeClr val="accent1">
                      <a:lumMod val="50000"/>
                    </a:schemeClr>
                  </a:solidFill>
                </a:ln>
                <a:solidFill>
                  <a:srgbClr val="0070C0"/>
                </a:solidFill>
                <a:latin typeface="Times New Roman" pitchFamily="18" charset="0"/>
                <a:cs typeface="Times New Roman" pitchFamily="18" charset="0"/>
              </a:rPr>
              <a:t> переносит грузопассажирские перевозки в отдельное пространство –  на второй уровень.</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66" y="2271187"/>
            <a:ext cx="10229850" cy="43412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Рисунок 7">
            <a:extLst>
              <a:ext uri="{FF2B5EF4-FFF2-40B4-BE49-F238E27FC236}">
                <a16:creationId xmlns:a16="http://schemas.microsoft.com/office/drawing/2014/main" id="{695E8F25-7490-D443-8E68-E9D9F3A24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9170" y="5494520"/>
            <a:ext cx="2542830" cy="1389806"/>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682646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3" name="Рисунок 2">
            <a:extLst>
              <a:ext uri="{FF2B5EF4-FFF2-40B4-BE49-F238E27FC236}">
                <a16:creationId xmlns:a16="http://schemas.microsoft.com/office/drawing/2014/main" id="{695E8F25-7490-D443-8E68-E9D9F3A24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pic>
        <p:nvPicPr>
          <p:cNvPr id="5" name="Picture 6">
            <a:extLst>
              <a:ext uri="{FF2B5EF4-FFF2-40B4-BE49-F238E27FC236}">
                <a16:creationId xmlns:a16="http://schemas.microsoft.com/office/drawing/2014/main" id="{1F42EF46-8345-44D5-8E8D-5836667A1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51" y="1262742"/>
            <a:ext cx="10121506" cy="5194532"/>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Прямоугольник 8">
            <a:extLst>
              <a:ext uri="{FF2B5EF4-FFF2-40B4-BE49-F238E27FC236}">
                <a16:creationId xmlns:a16="http://schemas.microsoft.com/office/drawing/2014/main" id="{880CA403-B572-452E-87FE-67FF493A504A}"/>
              </a:ext>
            </a:extLst>
          </p:cNvPr>
          <p:cNvSpPr/>
          <p:nvPr/>
        </p:nvSpPr>
        <p:spPr>
          <a:xfrm>
            <a:off x="941934" y="4560253"/>
            <a:ext cx="9308054" cy="1815882"/>
          </a:xfrm>
          <a:prstGeom prst="rect">
            <a:avLst/>
          </a:prstGeom>
          <a:ln>
            <a:noFill/>
          </a:ln>
          <a:effectLst>
            <a:outerShdw blurRad="50800" dist="38100" dir="10800000" algn="r" rotWithShape="0">
              <a:prstClr val="black">
                <a:alpha val="40000"/>
              </a:prstClr>
            </a:outerShdw>
          </a:effectLst>
        </p:spPr>
        <p:txBody>
          <a:bodyPr wrap="square">
            <a:spAutoFit/>
          </a:bodyPr>
          <a:lstStyle/>
          <a:p>
            <a:pPr algn="ctr"/>
            <a:r>
              <a:rPr lang="ru-RU" sz="2800" b="1"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Транспортная система </a:t>
            </a:r>
            <a:r>
              <a:rPr lang="en-US" sz="2800" b="1"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Sky Way </a:t>
            </a:r>
            <a:r>
              <a:rPr lang="ru-RU" sz="2800" b="1" dirty="0">
                <a:ln w="0"/>
                <a:solidFill>
                  <a:schemeClr val="bg1"/>
                </a:solidFill>
                <a:effectLst>
                  <a:outerShdw blurRad="38100" dist="19050" dir="2700000" algn="tl" rotWithShape="0">
                    <a:schemeClr val="dk1">
                      <a:alpha val="40000"/>
                    </a:schemeClr>
                  </a:outerShdw>
                </a:effectLst>
                <a:latin typeface="Times New Roman" pitchFamily="18" charset="0"/>
                <a:cs typeface="Times New Roman" pitchFamily="18" charset="0"/>
              </a:rPr>
              <a:t>не потребует сооружения насыпи, выемок, строительство тоннелей, мощных эстакад, мостов, путепроводов, виадуков, нарушающих ландшафт и биогеоценоз</a:t>
            </a:r>
            <a:r>
              <a:rPr lang="ru-RU" sz="2800" b="1" dirty="0">
                <a:ln w="18415" cmpd="sng">
                  <a:solidFill>
                    <a:srgbClr val="FFFFFF"/>
                  </a:solidFill>
                  <a:prstDash val="solid"/>
                </a:ln>
                <a:solidFill>
                  <a:srgbClr val="002060"/>
                </a:solidFill>
                <a:latin typeface="Times New Roman" pitchFamily="18" charset="0"/>
                <a:cs typeface="Times New Roman" pitchFamily="18" charset="0"/>
              </a:rPr>
              <a:t>. </a:t>
            </a:r>
          </a:p>
        </p:txBody>
      </p:sp>
    </p:spTree>
    <p:extLst>
      <p:ext uri="{BB962C8B-B14F-4D97-AF65-F5344CB8AC3E}">
        <p14:creationId xmlns:p14="http://schemas.microsoft.com/office/powerpoint/2010/main" val="130335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есто для объекта 4">
            <a:extLst>
              <a:ext uri="{FF2B5EF4-FFF2-40B4-BE49-F238E27FC236}">
                <a16:creationId xmlns:a16="http://schemas.microsoft.com/office/drawing/2014/main" id="{79A1A474-8C95-4542-AB95-30F3AD6C4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57888" cy="1563718"/>
          </a:xfrm>
          <a:prstGeom prst="rect">
            <a:avLst/>
          </a:prstGeom>
        </p:spPr>
      </p:pic>
      <p:pic>
        <p:nvPicPr>
          <p:cNvPr id="5" name="Picture 4">
            <a:extLst>
              <a:ext uri="{FF2B5EF4-FFF2-40B4-BE49-F238E27FC236}">
                <a16:creationId xmlns:a16="http://schemas.microsoft.com/office/drawing/2014/main" id="{8F539855-9484-41A3-A2C0-AC2BFC16E318}"/>
              </a:ext>
            </a:extLst>
          </p:cNvPr>
          <p:cNvPicPr>
            <a:picLocks noChangeAspect="1"/>
          </p:cNvPicPr>
          <p:nvPr/>
        </p:nvPicPr>
        <p:blipFill>
          <a:blip r:embed="rId3"/>
          <a:stretch>
            <a:fillRect/>
          </a:stretch>
        </p:blipFill>
        <p:spPr>
          <a:xfrm>
            <a:off x="3535054" y="3420465"/>
            <a:ext cx="4079825" cy="3088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Рисунок 6">
            <a:extLst>
              <a:ext uri="{FF2B5EF4-FFF2-40B4-BE49-F238E27FC236}">
                <a16:creationId xmlns:a16="http://schemas.microsoft.com/office/drawing/2014/main" id="{3D249609-B491-4C60-9B27-6C5B52191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50" y="3415285"/>
            <a:ext cx="3102986" cy="309384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4">
            <a:extLst>
              <a:ext uri="{FF2B5EF4-FFF2-40B4-BE49-F238E27FC236}">
                <a16:creationId xmlns:a16="http://schemas.microsoft.com/office/drawing/2014/main" id="{BB7BCF07-3989-41E2-9EA1-1975DC932969}"/>
              </a:ext>
            </a:extLst>
          </p:cNvPr>
          <p:cNvPicPr>
            <a:picLocks noChangeAspect="1"/>
          </p:cNvPicPr>
          <p:nvPr/>
        </p:nvPicPr>
        <p:blipFill>
          <a:blip r:embed="rId5"/>
          <a:stretch>
            <a:fillRect/>
          </a:stretch>
        </p:blipFill>
        <p:spPr>
          <a:xfrm>
            <a:off x="3535054" y="521162"/>
            <a:ext cx="4079825" cy="27419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4497" y="3368174"/>
            <a:ext cx="4196844" cy="31409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Рисунок 11">
            <a:extLst>
              <a:ext uri="{FF2B5EF4-FFF2-40B4-BE49-F238E27FC236}">
                <a16:creationId xmlns:a16="http://schemas.microsoft.com/office/drawing/2014/main" id="{695E8F25-7490-D443-8E68-E9D9F3A244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9170" y="5468194"/>
            <a:ext cx="2542830" cy="1389806"/>
          </a:xfrm>
          <a:prstGeom prst="rect">
            <a:avLst/>
          </a:prstGeom>
          <a:effectLst>
            <a:outerShdw blurRad="50800" dist="38100" dir="13500000" algn="br" rotWithShape="0">
              <a:prstClr val="black">
                <a:alpha val="40000"/>
              </a:prstClr>
            </a:outerShdw>
          </a:effectLst>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450" y="521162"/>
            <a:ext cx="3102986" cy="27884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4497" y="521162"/>
            <a:ext cx="4169158" cy="275433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931248924"/>
      </p:ext>
    </p:extLst>
  </p:cSld>
  <p:clrMapOvr>
    <a:masterClrMapping/>
  </p:clrMapOvr>
</p:sld>
</file>

<file path=ppt/theme/theme1.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14876</TotalTime>
  <Words>543</Words>
  <Application>Microsoft Office PowerPoint</Application>
  <PresentationFormat>Широкоэкранный</PresentationFormat>
  <Paragraphs>104</Paragraphs>
  <Slides>21</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21</vt:i4>
      </vt:variant>
    </vt:vector>
  </HeadingPairs>
  <TitlesOfParts>
    <vt:vector size="31" baseType="lpstr">
      <vt:lpstr>-apple-system</vt:lpstr>
      <vt:lpstr>Arial</vt:lpstr>
      <vt:lpstr>Arial Narrow</vt:lpstr>
      <vt:lpstr>Calibri</vt:lpstr>
      <vt:lpstr>Calibri Light</vt:lpstr>
      <vt:lpstr>Cambria Math</vt:lpstr>
      <vt:lpstr>Georgia</vt:lpstr>
      <vt:lpstr>PT Sans</vt:lpstr>
      <vt:lpstr>Times New Roman</vt:lpstr>
      <vt:lpstr>3_Тема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Небесные дороги (15.10.15)</dc:title>
  <dc:creator>Ravil Grand</dc:creator>
  <cp:lastModifiedBy>RePack by Diakov</cp:lastModifiedBy>
  <cp:revision>1040</cp:revision>
  <dcterms:created xsi:type="dcterms:W3CDTF">2015-09-25T19:08:35Z</dcterms:created>
  <dcterms:modified xsi:type="dcterms:W3CDTF">2018-10-15T13:20:39Z</dcterms:modified>
</cp:coreProperties>
</file>