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2" r:id="rId2"/>
    <p:sldMasterId id="2147483660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6858000" cy="4846638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Lora" charset="0"/>
      <p:regular r:id="rId16"/>
      <p:bold r:id="rId17"/>
      <p:italic r:id="rId18"/>
      <p:bold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D3F1"/>
    <a:srgbClr val="65D4FF"/>
    <a:srgbClr val="4FCEFF"/>
    <a:srgbClr val="59EAF9"/>
    <a:srgbClr val="143058"/>
    <a:srgbClr val="EDEDED"/>
    <a:srgbClr val="D4CFFD"/>
    <a:srgbClr val="EDE4E7"/>
    <a:srgbClr val="A49DB2"/>
    <a:srgbClr val="7883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4AEDFE0-DD49-4337-BBC6-AE4C98B13D39}">
  <a:tblStyle styleId="{54AEDFE0-DD49-4337-BBC6-AE4C98B13D3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04" autoAdjust="0"/>
  </p:normalViewPr>
  <p:slideViewPr>
    <p:cSldViewPr snapToGrid="0">
      <p:cViewPr varScale="1">
        <p:scale>
          <a:sx n="104" d="100"/>
          <a:sy n="104" d="100"/>
        </p:scale>
        <p:origin x="-834" y="-84"/>
      </p:cViewPr>
      <p:guideLst>
        <p:guide orient="horz" pos="275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0511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90763269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p:oleObj spid="_x0000_s5155" name="think-cell Slide" r:id="rId3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57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67561784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p:oleObj spid="_x0000_s7203" name="think-cell Slide" r:id="rId3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9830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93874087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p:oleObj spid="_x0000_s9252" name="think-cell Slide" r:id="rId3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924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7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241007159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p:oleObj spid="_x0000_s3141" name="think-cell Slide" r:id="rId4" imgW="360" imgH="360" progId="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101340" y="678180"/>
            <a:ext cx="3444240" cy="2339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128522543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p:oleObj spid="_x0000_s6179" name="think-cell Slide" r:id="rId4" imgW="360" imgH="360" progId="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49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021024685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p:oleObj spid="_x0000_s8228" name="think-cell Slide" r:id="rId4" imgW="360" imgH="360" progId="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69" y="4328160"/>
            <a:ext cx="6853861" cy="51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495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watch?v=65hKjUELWKQ&amp;list=PLeY8UpV_px-GPpNoajYrSHmZMDHet3W_e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jpeg"/><Relationship Id="rId5" Type="http://schemas.openxmlformats.org/officeDocument/2006/relationships/hyperlink" Target="https://hh.ru/resume/146ff27aff00fdf7020039ed1f33425a663451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0276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016359" y="2295144"/>
            <a:ext cx="3776327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Презентация </a:t>
            </a:r>
            <a:r>
              <a:rPr lang="ru-RU" sz="24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для </a:t>
            </a:r>
            <a:r>
              <a:rPr lang="ru-RU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инвестора</a:t>
            </a:r>
          </a:p>
          <a:p>
            <a:pPr algn="ctr">
              <a:buSzPct val="100000"/>
              <a:buFont typeface="Lora"/>
            </a:pPr>
            <a:endParaRPr lang="ru-RU" sz="24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 algn="ctr">
              <a:buSzPct val="100000"/>
              <a:buFont typeface="Lora"/>
            </a:pPr>
            <a:r>
              <a:rPr lang="en-US" sz="32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kolesokat.ru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53543" y="645632"/>
            <a:ext cx="1967593" cy="1061357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3617646" y="4517546"/>
            <a:ext cx="2694485" cy="325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05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  <a:hlinkClick r:id="rId5"/>
              </a:rPr>
              <a:t>Видео презентация</a:t>
            </a:r>
            <a:endParaRPr lang="ru-RU" sz="105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8" name="Рисунок 7" descr="Лого-рейтин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885" y="210661"/>
            <a:ext cx="26003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1301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455595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ДЕЛАЕМ? </a:t>
            </a: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Поиск мест для удобного катания на самокатах, роликах, скейтбордах, скутерах и велосипедах всех модификаций.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0345" y="220406"/>
            <a:ext cx="1887655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НАЧАЛО ПРОЕКТА</a:t>
            </a:r>
            <a:endParaRPr lang="en-US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октябрь 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2017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53" y="957006"/>
            <a:ext cx="5539036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kolesokat.ru</a:t>
            </a: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– Каталог дорожных горок Москвы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53" y="1241744"/>
            <a:ext cx="1924847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endParaRPr lang="en-GB" sz="105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873" y="1594608"/>
            <a:ext cx="6650228" cy="1588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KOLESOKAT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– сервис для помощи в составлении маршрутов катания по городу Москве на колёсной технике. 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Сбор и каталогизация всех мест в городе со значимым уклоном (минимум 1 м. высоты на 100 м. длины).</a:t>
            </a:r>
          </a:p>
          <a:p>
            <a:pPr>
              <a:buSzPct val="100000"/>
              <a:buFont typeface="Lora"/>
            </a:pP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Основные проблемы 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пользователей,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которые планируется решить в рамках проекта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– классификация всех значимых московских горок – склонов – уклонов – спусков с твёрдым покрытием и упорядочивание. </a:t>
            </a:r>
          </a:p>
          <a:p>
            <a:pPr>
              <a:buSzPct val="100000"/>
              <a:buFont typeface="Lora"/>
            </a:pPr>
            <a:endParaRPr lang="ru-RU" sz="11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Для удобства использования каталог разбит на участки городской местности с центром на станции метро или станции железной дороги. Радиус местности от 500 метров до 3 км. зависит от плотности станций.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53" y="3390512"/>
            <a:ext cx="4812392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12 месяцев: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Наполнить на 95% каталог 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выйти на ежемесячную выручку 100 000 руб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2" y="3864664"/>
            <a:ext cx="4812393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4 года: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Масштабировать бизнес на: Санкт-Петербург, Казань, Новосибирск, Омск, Екатеринбург, Красноярск 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выйти на ежемесячную выручку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300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000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530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0128167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2326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СТАДИЯ ПРОДУКТА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Сайт с 30% наполнением от нормы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888" y="929822"/>
            <a:ext cx="3355848" cy="729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0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Юр. лицо  = нет</a:t>
            </a:r>
            <a:endParaRPr lang="ru-RU" sz="10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endParaRPr lang="ru-RU" sz="10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53" y="1582615"/>
            <a:ext cx="3399977" cy="1541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Создан сайт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 описанием и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возможностью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бесплатно воспользоваться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программой.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" y="3094266"/>
            <a:ext cx="3513255" cy="61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62203" y="832878"/>
            <a:ext cx="2794338" cy="237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42" y="3915647"/>
            <a:ext cx="379375" cy="335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05" y="3207082"/>
            <a:ext cx="471251" cy="357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918" y="3208508"/>
            <a:ext cx="263281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Продажи </a:t>
            </a:r>
            <a:r>
              <a:rPr lang="ru-RU" sz="12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0 </a:t>
            </a:r>
            <a:r>
              <a:rPr lang="ru-RU" sz="12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 в месяц.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18" y="3888054"/>
            <a:ext cx="27598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Посещение сайта </a:t>
            </a:r>
            <a:r>
              <a:rPr lang="ru-RU" sz="12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200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уникальных пользователей в месяц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3091" y="1491413"/>
            <a:ext cx="2239450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Скриншот Вашего сайта</a:t>
            </a:r>
            <a:endParaRPr lang="ru-RU" sz="20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28" y="3893659"/>
            <a:ext cx="417312" cy="369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722" y="3220134"/>
            <a:ext cx="3093878" cy="1042576"/>
          </a:xfrm>
          <a:prstGeom prst="rect">
            <a:avLst/>
          </a:prstGeom>
          <a:solidFill>
            <a:schemeClr val="bg1"/>
          </a:solidFill>
          <a:ln w="28575">
            <a:solidFill>
              <a:srgbClr val="65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804" y="3280487"/>
            <a:ext cx="475012" cy="944522"/>
          </a:xfrm>
          <a:prstGeom prst="rect">
            <a:avLst/>
          </a:prstGeom>
        </p:spPr>
      </p:pic>
      <p:sp>
        <p:nvSpPr>
          <p:cNvPr id="19" name="Прямоугольник 4"/>
          <p:cNvSpPr/>
          <p:nvPr/>
        </p:nvSpPr>
        <p:spPr>
          <a:xfrm>
            <a:off x="3552050" y="3501457"/>
            <a:ext cx="136624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Упоминания в СМИ</a:t>
            </a:r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5358384" y="3178292"/>
            <a:ext cx="130759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Создание социальной активной среды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5412881" y="3893378"/>
            <a:ext cx="111185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В ноябре 2018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pic>
        <p:nvPicPr>
          <p:cNvPr id="22" name="Рисунок 21" descr="скрин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8224" y="1024127"/>
            <a:ext cx="2368296" cy="1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3346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КАК? ПЛАН ДЕЙСТВИЙ</a:t>
            </a:r>
            <a:endParaRPr lang="en-GB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13200" y="1469618"/>
            <a:ext cx="2641600" cy="294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45" y="1368018"/>
            <a:ext cx="1328584" cy="2827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5323" y="1611678"/>
            <a:ext cx="2318177" cy="637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Каналы продаж для финальной версии продукта: Спортивные магазины и продажа имен спусков в каталоге под личные бренды.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323" y="2607883"/>
            <a:ext cx="2394885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Реклама:  70-90 000 рублей в месяц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Продажа имён горок: 10-30 000 руб.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5323" y="3484183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Планируемые продажи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 100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тыс. рублей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месяц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4001" y="1611678"/>
            <a:ext cx="2479888" cy="21729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течение </a:t>
            </a: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10 </a:t>
            </a: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месяцев </a:t>
            </a: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к июню 2019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реализуем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заявленные возможности.</a:t>
            </a:r>
          </a:p>
          <a:p>
            <a:pPr algn="ctr">
              <a:buSzPct val="100000"/>
              <a:buFont typeface="Lora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Привлечем 10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клиентов, которые заплатят нам по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10 т. Рублей в месяц.</a:t>
            </a:r>
          </a:p>
          <a:p>
            <a:pPr algn="ctr">
              <a:buSzPct val="100000"/>
              <a:buFont typeface="Lora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Спортивные магазины с нашим тематическим товаром: самокаты, ролики, скейтборды, скутеры и вело. </a:t>
            </a:r>
          </a:p>
          <a:p>
            <a:pPr algn="ctr">
              <a:buSzPct val="100000"/>
              <a:buFont typeface="Lora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(уже делал предложение = ответ = будет трафик будет разговор) 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6860" y="823377"/>
            <a:ext cx="2804995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 достижения цели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6300" y="124709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3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4370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Будущие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денежные потоки проекта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682630"/>
              </p:ext>
            </p:extLst>
          </p:nvPr>
        </p:nvGraphicFramePr>
        <p:xfrm>
          <a:off x="134366" y="896435"/>
          <a:ext cx="6544023" cy="336230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5877"/>
                <a:gridCol w="892726"/>
                <a:gridCol w="395364"/>
                <a:gridCol w="395364"/>
                <a:gridCol w="395364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62501"/>
              </a:tblGrid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ДДС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окт.18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ноя.18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дек.18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янв.19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Фев.2019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Март.19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Апр.19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Май.19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Июнь.19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Июль.19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Авг.19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Сен.19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Поступления: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11000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25000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186000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Продажа рекламы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Продажа имён</a:t>
                      </a:r>
                      <a:r>
                        <a:rPr lang="ru-RU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горок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Платежи: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940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Маркетинг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</a:t>
                      </a:r>
                      <a:r>
                        <a:rPr lang="ru-RU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30</a:t>
                      </a:r>
                      <a:r>
                        <a:rPr lang="ru-RU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Реклама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30 000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110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Разработка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600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Аренда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сервера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Прочее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96 000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Финансирование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</a:t>
                      </a:r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450</a:t>
                      </a:r>
                      <a:r>
                        <a:rPr lang="ru-RU" sz="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990 </a:t>
                      </a:r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Собственные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средства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Внешние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инвестиции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450 000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950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Итого оборот за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430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-70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-50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-70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380 000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-90</a:t>
                      </a:r>
                      <a:r>
                        <a:rPr lang="ru-RU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-69 000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-55 000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-30 000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Сальдо на конец периода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430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360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310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620 000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530 000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430 000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230 000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161 000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10326" y="270157"/>
            <a:ext cx="2968063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Предложение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инвестору на стадии эмбрион: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950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000 рублей за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20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% компании при оценки компании 5 000 000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рублей.</a:t>
            </a:r>
            <a:r>
              <a:rPr lang="en-US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40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000 рублей вложено живых денег (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маркетинг, </a:t>
            </a:r>
            <a:r>
              <a:rPr lang="ru-RU" sz="800" dirty="0" err="1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фриланс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).</a:t>
            </a:r>
            <a:endParaRPr lang="ru-RU" sz="8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5392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Рынок B2C и частично В2В.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Любители кататься на: самокатах, роликах, скейтбордах, скутерах и велосипедах разных видов. Спортивные магазины с данным ассортиментом.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8524"/>
          <a:stretch/>
        </p:blipFill>
        <p:spPr>
          <a:xfrm>
            <a:off x="2069" y="1004206"/>
            <a:ext cx="2842731" cy="31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358" y="219556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 млн. $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358" y="290694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2</a:t>
            </a:r>
            <a:r>
              <a:rPr lang="en-US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5%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358" y="3469842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25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0088" y="1282078"/>
            <a:ext cx="14464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Достижимый рынок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793" y="2082972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России</a:t>
            </a:r>
          </a:p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 2023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1177" y="2962579"/>
            <a:ext cx="1453896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Москвы</a:t>
            </a:r>
          </a:p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 2019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2600" r="2008"/>
          <a:stretch/>
        </p:blipFill>
        <p:spPr>
          <a:xfrm>
            <a:off x="4406900" y="1004205"/>
            <a:ext cx="2425700" cy="31432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83841" y="1093769"/>
            <a:ext cx="223442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Ключевой конкурент</a:t>
            </a:r>
            <a:endParaRPr lang="ru-RU" b="1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264" y="1517905"/>
            <a:ext cx="2108499" cy="246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indent="-285750">
              <a:spcAft>
                <a:spcPts val="400"/>
              </a:spcAft>
              <a:buSzPct val="100000"/>
            </a:pPr>
            <a:r>
              <a:rPr 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letskick</a:t>
            </a:r>
            <a:endParaRPr lang="ru-RU" sz="1200" b="1" dirty="0" smtClean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Активное сообщество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Проверенные маршруты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7+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других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сайтов с  </a:t>
            </a:r>
            <a:r>
              <a:rPr lang="ru-RU" sz="1200" b="1" i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локальными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местами для катания (в основном парки и площади)</a:t>
            </a:r>
          </a:p>
          <a:p>
            <a:pPr marL="285750" indent="-285750">
              <a:spcAft>
                <a:spcPts val="400"/>
              </a:spcAft>
              <a:buSzPct val="100000"/>
            </a:pP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НЕТ </a:t>
            </a:r>
            <a:r>
              <a:rPr lang="ru-RU" sz="12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рейтинга и классификации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горок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6413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СЕКРЕТНЫЙ </a:t>
            </a: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СОУС </a:t>
            </a:r>
            <a:endParaRPr lang="ru-RU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7" name="Shape 301"/>
          <p:cNvSpPr/>
          <p:nvPr/>
        </p:nvSpPr>
        <p:spPr>
          <a:xfrm>
            <a:off x="503115" y="171626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latin typeface="Calibri Light" panose="020F0302020204030204" pitchFamily="34" charset="0"/>
              <a:ea typeface="Lora"/>
              <a:cs typeface="Lora"/>
              <a:sym typeface="Lo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9552" y="251141"/>
            <a:ext cx="269047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Мы ускоряем и упрощаем труд клиентов!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44" y="773549"/>
            <a:ext cx="3513255" cy="619173"/>
          </a:xfrm>
          <a:prstGeom prst="rect">
            <a:avLst/>
          </a:prstGeom>
        </p:spPr>
      </p:pic>
      <p:grpSp>
        <p:nvGrpSpPr>
          <p:cNvPr id="23" name="Shape 578"/>
          <p:cNvGrpSpPr/>
          <p:nvPr/>
        </p:nvGrpSpPr>
        <p:grpSpPr>
          <a:xfrm>
            <a:off x="3074108" y="928707"/>
            <a:ext cx="283373" cy="289313"/>
            <a:chOff x="3951850" y="2985350"/>
            <a:chExt cx="407950" cy="416500"/>
          </a:xfrm>
        </p:grpSpPr>
        <p:sp>
          <p:nvSpPr>
            <p:cNvPr id="24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5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6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7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485595" y="9382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Рейтинг спусков по крутизне и длине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44" y="1383949"/>
            <a:ext cx="3513255" cy="61917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485595" y="1529598"/>
            <a:ext cx="280090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Систематизация и упорядочение данных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44" y="1994349"/>
            <a:ext cx="3513255" cy="619173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485595" y="21590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Система отзывов и видео по горкам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45" y="2604749"/>
            <a:ext cx="3513255" cy="61917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3485596" y="2769448"/>
            <a:ext cx="271109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Удобные дополнительные функции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44" y="3215149"/>
            <a:ext cx="3513255" cy="619173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485595" y="33798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Отчёты о прохождении спусков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580" y="3816776"/>
            <a:ext cx="3513255" cy="61917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485595" y="3990247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Кроссплатформенность</a:t>
            </a:r>
          </a:p>
        </p:txBody>
      </p:sp>
      <p:grpSp>
        <p:nvGrpSpPr>
          <p:cNvPr id="28" name="Shape 575"/>
          <p:cNvGrpSpPr/>
          <p:nvPr/>
        </p:nvGrpSpPr>
        <p:grpSpPr>
          <a:xfrm>
            <a:off x="3036033" y="1534813"/>
            <a:ext cx="359522" cy="267310"/>
            <a:chOff x="5247525" y="3007275"/>
            <a:chExt cx="517575" cy="384825"/>
          </a:xfrm>
        </p:grpSpPr>
        <p:sp>
          <p:nvSpPr>
            <p:cNvPr id="29" name="Shape 57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0" name="Shape 57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1" name="Shape 613"/>
          <p:cNvGrpSpPr/>
          <p:nvPr/>
        </p:nvGrpSpPr>
        <p:grpSpPr>
          <a:xfrm>
            <a:off x="3063098" y="2166196"/>
            <a:ext cx="305393" cy="221638"/>
            <a:chOff x="3932350" y="3714775"/>
            <a:chExt cx="439650" cy="319075"/>
          </a:xfrm>
        </p:grpSpPr>
        <p:sp>
          <p:nvSpPr>
            <p:cNvPr id="32" name="Shape 61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3" name="Shape 61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4" name="Shape 61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5" name="Shape 61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6" name="Shape 61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Shape 779"/>
          <p:cNvGrpSpPr/>
          <p:nvPr/>
        </p:nvGrpSpPr>
        <p:grpSpPr>
          <a:xfrm>
            <a:off x="3126552" y="2768462"/>
            <a:ext cx="178485" cy="282974"/>
            <a:chOff x="6718575" y="2318625"/>
            <a:chExt cx="256950" cy="407375"/>
          </a:xfrm>
        </p:grpSpPr>
        <p:sp>
          <p:nvSpPr>
            <p:cNvPr id="38" name="Shape 78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9" name="Shape 78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0" name="Shape 78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1" name="Shape 7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2" name="Shape 78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3" name="Shape 78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5" name="Shape 78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Shape 645"/>
          <p:cNvSpPr/>
          <p:nvPr/>
        </p:nvSpPr>
        <p:spPr>
          <a:xfrm>
            <a:off x="3049570" y="3424433"/>
            <a:ext cx="332449" cy="1877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libri Light" panose="020F0302020204030204" pitchFamily="34" charset="0"/>
            </a:endParaRPr>
          </a:p>
        </p:txBody>
      </p:sp>
      <p:grpSp>
        <p:nvGrpSpPr>
          <p:cNvPr id="46" name="Shape 823"/>
          <p:cNvGrpSpPr/>
          <p:nvPr/>
        </p:nvGrpSpPr>
        <p:grpSpPr>
          <a:xfrm>
            <a:off x="3019319" y="3966915"/>
            <a:ext cx="373901" cy="358671"/>
            <a:chOff x="5233525" y="4954450"/>
            <a:chExt cx="538275" cy="516350"/>
          </a:xfrm>
        </p:grpSpPr>
        <p:sp>
          <p:nvSpPr>
            <p:cNvPr id="4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cxnSp>
        <p:nvCxnSpPr>
          <p:cNvPr id="101" name="Elbow Connector 100"/>
          <p:cNvCxnSpPr>
            <a:stCxn id="17" idx="6"/>
            <a:endCxn id="18" idx="1"/>
          </p:cNvCxnSpPr>
          <p:nvPr/>
        </p:nvCxnSpPr>
        <p:spPr>
          <a:xfrm flipV="1">
            <a:off x="2188214" y="1083136"/>
            <a:ext cx="699330" cy="1475680"/>
          </a:xfrm>
          <a:prstGeom prst="bentConnector3">
            <a:avLst/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7" idx="6"/>
            <a:endCxn id="93" idx="1"/>
          </p:cNvCxnSpPr>
          <p:nvPr/>
        </p:nvCxnSpPr>
        <p:spPr>
          <a:xfrm>
            <a:off x="2188214" y="2558816"/>
            <a:ext cx="697366" cy="1567547"/>
          </a:xfrm>
          <a:prstGeom prst="bentConnector3">
            <a:avLst>
              <a:gd name="adj1" fmla="val 50000"/>
            </a:avLst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60654" y="1162942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Почему мы?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0654" y="2408511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Ваш логотип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60" name="Рисунок 59" descr="Лого-рейтин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05" y="1581912"/>
            <a:ext cx="2132267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7436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МОНЕТИЗАЦИЯ</a:t>
            </a:r>
            <a:endParaRPr lang="ru-RU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76856" y="270157"/>
            <a:ext cx="458114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Продажа рекламы на сайте и платное имя спуска (бренд) 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8912" y="1096780"/>
            <a:ext cx="5696712" cy="30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Ежемесячное размещение рекламы спортивных магазинов</a:t>
            </a:r>
            <a:endParaRPr lang="ru-RU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44" r="20458" b="29419"/>
          <a:stretch/>
        </p:blipFill>
        <p:spPr>
          <a:xfrm>
            <a:off x="2070" y="1599943"/>
            <a:ext cx="5451674" cy="16981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412" r="20458" b="12574"/>
          <a:stretch/>
        </p:blipFill>
        <p:spPr>
          <a:xfrm>
            <a:off x="2070" y="3289950"/>
            <a:ext cx="5451674" cy="82459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10" t="35544" r="3751" b="29419"/>
          <a:stretch/>
        </p:blipFill>
        <p:spPr>
          <a:xfrm>
            <a:off x="5453744" y="1599943"/>
            <a:ext cx="1126671" cy="16981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10" t="70581" r="3751" b="11058"/>
          <a:stretch/>
        </p:blipFill>
        <p:spPr>
          <a:xfrm>
            <a:off x="5453744" y="3298116"/>
            <a:ext cx="1126671" cy="889906"/>
          </a:xfrm>
          <a:prstGeom prst="rect">
            <a:avLst/>
          </a:prstGeom>
        </p:spPr>
      </p:pic>
      <p:sp>
        <p:nvSpPr>
          <p:cNvPr id="69" name="Прямоугольник 4"/>
          <p:cNvSpPr/>
          <p:nvPr/>
        </p:nvSpPr>
        <p:spPr>
          <a:xfrm>
            <a:off x="480989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Тариф (рубль)</a:t>
            </a:r>
            <a:endParaRPr lang="ru-RU" b="1" dirty="0" smtClean="0"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70" name="Прямоугольник 4"/>
          <p:cNvSpPr/>
          <p:nvPr/>
        </p:nvSpPr>
        <p:spPr>
          <a:xfrm>
            <a:off x="301752" y="3561294"/>
            <a:ext cx="197510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Calibri Light" panose="020F0302020204030204" pitchFamily="34" charset="0"/>
                <a:cs typeface="Lora" panose="020B0604020202020204" charset="0"/>
              </a:rPr>
              <a:t>Имя горки (ФИО) или бренд</a:t>
            </a:r>
            <a:endParaRPr lang="ru-RU" sz="1200" b="1" dirty="0" smtClean="0"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71" name="Прямоугольник 4"/>
          <p:cNvSpPr/>
          <p:nvPr/>
        </p:nvSpPr>
        <p:spPr>
          <a:xfrm>
            <a:off x="2242047" y="3545486"/>
            <a:ext cx="1194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2 000</a:t>
            </a:r>
            <a:endParaRPr lang="ru-RU" sz="1100" dirty="0">
              <a:latin typeface="Calibri Light" panose="020F0302020204030204" pitchFamily="34" charset="0"/>
              <a:cs typeface="Lora" panose="020B0604020202020204" charset="0"/>
              <a:sym typeface="Lora"/>
            </a:endParaRPr>
          </a:p>
        </p:txBody>
      </p:sp>
      <p:sp>
        <p:nvSpPr>
          <p:cNvPr id="74" name="Прямоугольник 4"/>
          <p:cNvSpPr/>
          <p:nvPr/>
        </p:nvSpPr>
        <p:spPr>
          <a:xfrm>
            <a:off x="3191775" y="3545487"/>
            <a:ext cx="1306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latin typeface="Calibri Light" panose="020F0302020204030204" pitchFamily="34" charset="0"/>
                <a:cs typeface="Lora" panose="020B0604020202020204" charset="0"/>
              </a:rPr>
              <a:t>3 000</a:t>
            </a:r>
            <a:endParaRPr lang="ru-RU" sz="1100" dirty="0"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75" name="Прямоугольник 4"/>
          <p:cNvSpPr/>
          <p:nvPr/>
        </p:nvSpPr>
        <p:spPr>
          <a:xfrm>
            <a:off x="4287296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latin typeface="Calibri Light" panose="020F0302020204030204" pitchFamily="34" charset="0"/>
                <a:cs typeface="Lora" panose="020B0604020202020204" charset="0"/>
              </a:rPr>
              <a:t>5 000</a:t>
            </a:r>
            <a:endParaRPr lang="ru-RU" sz="1100" dirty="0"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76" name="Прямоугольник 4"/>
          <p:cNvSpPr/>
          <p:nvPr/>
        </p:nvSpPr>
        <p:spPr>
          <a:xfrm>
            <a:off x="5333785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latin typeface="Calibri Light" panose="020F0302020204030204" pitchFamily="34" charset="0"/>
                <a:cs typeface="Lora" panose="020B0604020202020204" charset="0"/>
              </a:rPr>
              <a:t>10 000</a:t>
            </a:r>
            <a:endParaRPr lang="ru-RU" sz="1100" dirty="0"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77" name="Прямоугольник 4"/>
          <p:cNvSpPr/>
          <p:nvPr/>
        </p:nvSpPr>
        <p:spPr>
          <a:xfrm>
            <a:off x="2080120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Пробный</a:t>
            </a:r>
          </a:p>
        </p:txBody>
      </p:sp>
      <p:sp>
        <p:nvSpPr>
          <p:cNvPr id="78" name="Прямоугольник 4"/>
          <p:cNvSpPr/>
          <p:nvPr/>
        </p:nvSpPr>
        <p:spPr>
          <a:xfrm>
            <a:off x="3086212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Новичок</a:t>
            </a:r>
          </a:p>
        </p:txBody>
      </p:sp>
      <p:sp>
        <p:nvSpPr>
          <p:cNvPr id="81" name="Прямоугольник 4"/>
          <p:cNvSpPr/>
          <p:nvPr/>
        </p:nvSpPr>
        <p:spPr>
          <a:xfrm>
            <a:off x="4161618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Любитель</a:t>
            </a:r>
          </a:p>
        </p:txBody>
      </p:sp>
      <p:sp>
        <p:nvSpPr>
          <p:cNvPr id="82" name="Прямоугольник 4"/>
          <p:cNvSpPr/>
          <p:nvPr/>
        </p:nvSpPr>
        <p:spPr>
          <a:xfrm>
            <a:off x="5208107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Профи</a:t>
            </a:r>
          </a:p>
        </p:txBody>
      </p:sp>
      <p:sp>
        <p:nvSpPr>
          <p:cNvPr id="83" name="Прямоугольник 4"/>
          <p:cNvSpPr/>
          <p:nvPr/>
        </p:nvSpPr>
        <p:spPr>
          <a:xfrm>
            <a:off x="425875" y="2804057"/>
            <a:ext cx="162810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Calibri Light" panose="020F0302020204030204" pitchFamily="34" charset="0"/>
                <a:cs typeface="Lora" panose="020B0604020202020204" charset="0"/>
              </a:rPr>
              <a:t>Баннер</a:t>
            </a:r>
            <a:endParaRPr lang="ru-RU" sz="1200" b="1" dirty="0" smtClean="0"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4" name="Прямоугольник 4"/>
          <p:cNvSpPr/>
          <p:nvPr/>
        </p:nvSpPr>
        <p:spPr>
          <a:xfrm>
            <a:off x="2242047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3</a:t>
            </a:r>
            <a:r>
              <a:rPr lang="ru-RU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 00</a:t>
            </a: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3248139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7 0</a:t>
            </a: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7" name="Прямоугольник 4"/>
          <p:cNvSpPr/>
          <p:nvPr/>
        </p:nvSpPr>
        <p:spPr>
          <a:xfrm>
            <a:off x="4287296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10 0</a:t>
            </a: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8" name="Прямоугольник 4"/>
          <p:cNvSpPr/>
          <p:nvPr/>
        </p:nvSpPr>
        <p:spPr>
          <a:xfrm>
            <a:off x="5333785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15 000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grpSp>
        <p:nvGrpSpPr>
          <p:cNvPr id="89" name="Shape 788"/>
          <p:cNvGrpSpPr/>
          <p:nvPr/>
        </p:nvGrpSpPr>
        <p:grpSpPr>
          <a:xfrm>
            <a:off x="2689360" y="1829312"/>
            <a:ext cx="300305" cy="182739"/>
            <a:chOff x="3269900" y="3064500"/>
            <a:chExt cx="432325" cy="263075"/>
          </a:xfrm>
          <a:solidFill>
            <a:srgbClr val="FFCD00"/>
          </a:solidFill>
        </p:grpSpPr>
        <p:sp>
          <p:nvSpPr>
            <p:cNvPr id="90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1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2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94" name="Shape 578"/>
          <p:cNvGrpSpPr/>
          <p:nvPr/>
        </p:nvGrpSpPr>
        <p:grpSpPr>
          <a:xfrm>
            <a:off x="3700103" y="1791332"/>
            <a:ext cx="283373" cy="289313"/>
            <a:chOff x="3951850" y="2985350"/>
            <a:chExt cx="407950" cy="416500"/>
          </a:xfrm>
        </p:grpSpPr>
        <p:sp>
          <p:nvSpPr>
            <p:cNvPr id="96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7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8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9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0" name="Shape 500"/>
          <p:cNvGrpSpPr/>
          <p:nvPr/>
        </p:nvGrpSpPr>
        <p:grpSpPr>
          <a:xfrm>
            <a:off x="5789351" y="1839757"/>
            <a:ext cx="326527" cy="200486"/>
            <a:chOff x="4595425" y="1707325"/>
            <a:chExt cx="470075" cy="288625"/>
          </a:xfrm>
        </p:grpSpPr>
        <p:sp>
          <p:nvSpPr>
            <p:cNvPr id="103" name="Shape 50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4" name="Shape 502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7" name="Shape 503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8" name="Shape 50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9" name="Shape 505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0" name="Shape 506"/>
          <p:cNvGrpSpPr/>
          <p:nvPr/>
        </p:nvGrpSpPr>
        <p:grpSpPr>
          <a:xfrm>
            <a:off x="4777658" y="1794110"/>
            <a:ext cx="295234" cy="298603"/>
            <a:chOff x="5290150" y="1636700"/>
            <a:chExt cx="425025" cy="429875"/>
          </a:xfrm>
        </p:grpSpPr>
        <p:sp>
          <p:nvSpPr>
            <p:cNvPr id="111" name="Shape 50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12" name="Shape 50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9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p:oleObj spid="_x0000_s18458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43" name="Shape 111"/>
          <p:cNvSpPr txBox="1">
            <a:spLocks/>
          </p:cNvSpPr>
          <p:nvPr/>
        </p:nvSpPr>
        <p:spPr>
          <a:xfrm>
            <a:off x="2138827" y="990518"/>
            <a:ext cx="2341733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endParaRPr lang="ru-RU" sz="1600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Автор - исполнитель</a:t>
            </a:r>
            <a:endParaRPr lang="ru-RU" sz="1600" dirty="0" smtClean="0">
              <a:latin typeface="Calibri Light" panose="020F0302020204030204" pitchFamily="34" charset="0"/>
            </a:endParaRPr>
          </a:p>
          <a:p>
            <a:pPr algn="ctr"/>
            <a:r>
              <a:rPr lang="en-US" dirty="0" smtClean="0">
                <a:latin typeface="Calibri Light" panose="020F0302020204030204" pitchFamily="34" charset="0"/>
              </a:rPr>
              <a:t>k</a:t>
            </a:r>
            <a:r>
              <a:rPr lang="en-US" dirty="0" smtClean="0">
                <a:latin typeface="Calibri Light" panose="020F0302020204030204" pitchFamily="34" charset="0"/>
              </a:rPr>
              <a:t>olesokat.ru</a:t>
            </a:r>
            <a:endParaRPr lang="ru-RU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400" b="0" dirty="0" smtClean="0">
                <a:latin typeface="Calibri Light" panose="020F0302020204030204" pitchFamily="34" charset="0"/>
              </a:rPr>
              <a:t>ваш логотип</a:t>
            </a:r>
            <a:endParaRPr lang="en-US" sz="1400" b="0" dirty="0" smtClean="0">
              <a:latin typeface="Calibri Light" panose="020F0302020204030204" pitchFamily="34" charset="0"/>
            </a:endParaRPr>
          </a:p>
        </p:txBody>
      </p:sp>
      <p:sp>
        <p:nvSpPr>
          <p:cNvPr id="44" name="Прямоугольник 1"/>
          <p:cNvSpPr/>
          <p:nvPr/>
        </p:nvSpPr>
        <p:spPr>
          <a:xfrm rot="10800000" flipV="1">
            <a:off x="2532888" y="2745195"/>
            <a:ext cx="157276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г. </a:t>
            </a:r>
            <a:r>
              <a:rPr lang="ru-RU" dirty="0" smtClean="0">
                <a:latin typeface="Calibri Light" panose="020F0302020204030204" pitchFamily="34" charset="0"/>
              </a:rPr>
              <a:t>Калининград</a:t>
            </a:r>
            <a:endParaRPr lang="ru-RU" dirty="0" smtClean="0">
              <a:latin typeface="Calibri Light" panose="020F030202020403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682" r="10081"/>
          <a:stretch/>
        </p:blipFill>
        <p:spPr bwMode="auto">
          <a:xfrm>
            <a:off x="711199" y="1233569"/>
            <a:ext cx="1132115" cy="10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279392" y="1234440"/>
            <a:ext cx="23591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Мои компетенции:</a:t>
            </a:r>
          </a:p>
          <a:p>
            <a:pPr algn="ctr"/>
            <a:endParaRPr lang="en-US" sz="1200" b="1" dirty="0" smtClean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1000" dirty="0" smtClean="0">
                <a:latin typeface="+mn-lt"/>
              </a:rPr>
              <a:t>Создание сайтов = задействован</a:t>
            </a:r>
            <a:endParaRPr lang="ru-RU" sz="1000" b="1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Администрирование</a:t>
            </a:r>
            <a:r>
              <a:rPr lang="ru-RU" sz="1000" dirty="0" smtClean="0">
                <a:latin typeface="+mn-lt"/>
              </a:rPr>
              <a:t> </a:t>
            </a:r>
            <a:r>
              <a:rPr lang="ru-RU" sz="1000" dirty="0" smtClean="0">
                <a:latin typeface="+mn-lt"/>
                <a:cs typeface="Arial" pitchFamily="34" charset="0"/>
              </a:rPr>
              <a:t>= задействован</a:t>
            </a: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Копирайт = задействован</a:t>
            </a:r>
            <a:endParaRPr lang="ru-RU" sz="1000" dirty="0" smtClean="0">
              <a:latin typeface="+mn-lt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Интернет-маркетинг = задействован</a:t>
            </a: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Тех.поддержка = задействован</a:t>
            </a: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(Новосибирск – Москва)</a:t>
            </a:r>
          </a:p>
          <a:p>
            <a:pPr algn="ctr"/>
            <a:endParaRPr lang="ru-RU" sz="1000" dirty="0" smtClean="0">
              <a:latin typeface="+mn-lt"/>
              <a:cs typeface="Arial" pitchFamily="34" charset="0"/>
            </a:endParaRPr>
          </a:p>
          <a:p>
            <a:pPr algn="ctr"/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Arial" pitchFamily="34" charset="0"/>
              </a:rPr>
              <a:t>Аутсорсинг</a:t>
            </a:r>
            <a:r>
              <a:rPr lang="ru-RU" sz="1000" dirty="0" smtClean="0">
                <a:latin typeface="+mn-lt"/>
                <a:cs typeface="Arial" pitchFamily="34" charset="0"/>
              </a:rPr>
              <a:t>:</a:t>
            </a:r>
            <a:endParaRPr lang="ru-RU" sz="1000" dirty="0" smtClean="0">
              <a:latin typeface="+mn-lt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Программирование</a:t>
            </a: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Перевод</a:t>
            </a:r>
          </a:p>
          <a:p>
            <a:pPr algn="ctr"/>
            <a:r>
              <a:rPr lang="ru-RU" sz="1000" dirty="0" smtClean="0">
                <a:latin typeface="+mn-lt"/>
                <a:cs typeface="Arial" pitchFamily="34" charset="0"/>
              </a:rPr>
              <a:t>Дизайн</a:t>
            </a:r>
            <a:endParaRPr lang="ru-RU" sz="1000" dirty="0" smtClean="0">
              <a:latin typeface="+mn-lt"/>
              <a:cs typeface="Arial" pitchFamily="34" charset="0"/>
            </a:endParaRPr>
          </a:p>
          <a:p>
            <a:pPr algn="ctr"/>
            <a:endParaRPr lang="ru-RU" sz="1000" dirty="0">
              <a:latin typeface="+mn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8373" y="2430377"/>
            <a:ext cx="15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Владислав </a:t>
            </a:r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Гребенюк</a:t>
            </a:r>
            <a:endParaRPr lang="ru-RU" sz="1200" b="1" dirty="0" smtClean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1050" dirty="0"/>
              <a:t>+7 </a:t>
            </a:r>
            <a:r>
              <a:rPr lang="ru-RU" sz="1050" dirty="0" smtClean="0"/>
              <a:t>(</a:t>
            </a:r>
            <a:r>
              <a:rPr lang="ru-RU" sz="1050" dirty="0" smtClean="0"/>
              <a:t>960</a:t>
            </a:r>
            <a:r>
              <a:rPr lang="ru-RU" sz="1050" dirty="0" smtClean="0"/>
              <a:t>) 787-44-40</a:t>
            </a:r>
            <a:endParaRPr lang="ru-RU" sz="1050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1</a:t>
            </a:r>
            <a:r>
              <a:rPr lang="en-US" sz="1050" dirty="0" smtClean="0">
                <a:latin typeface="Calibri Light" panose="020F0302020204030204" pitchFamily="34" charset="0"/>
              </a:rPr>
              <a:t>@54web.ru</a:t>
            </a:r>
            <a:endParaRPr lang="ru-RU" sz="1050" dirty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  <a:hlinkClick r:id="rId5"/>
              </a:rPr>
              <a:t>Интернет</a:t>
            </a:r>
            <a:r>
              <a:rPr lang="en-US" sz="1050" dirty="0" smtClean="0">
                <a:latin typeface="Calibri Light" panose="020F0302020204030204" pitchFamily="34" charset="0"/>
                <a:hlinkClick r:id="rId5"/>
              </a:rPr>
              <a:t> </a:t>
            </a:r>
            <a:r>
              <a:rPr lang="ru-RU" sz="1050" dirty="0" smtClean="0">
                <a:latin typeface="Calibri Light" panose="020F0302020204030204" pitchFamily="34" charset="0"/>
                <a:hlinkClick r:id="rId5"/>
              </a:rPr>
              <a:t>- Маркетинг</a:t>
            </a:r>
            <a:endParaRPr lang="ru-RU" sz="1050" dirty="0" smtClean="0">
              <a:latin typeface="Calibri Light" panose="020F0302020204030204" pitchFamily="34" charset="0"/>
            </a:endParaRPr>
          </a:p>
          <a:p>
            <a:pPr algn="ctr"/>
            <a:r>
              <a:rPr lang="en-US" sz="1050" dirty="0" smtClean="0"/>
              <a:t>54web.ru</a:t>
            </a:r>
            <a:endParaRPr lang="ru-RU" sz="1050" dirty="0" smtClean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0" y="3731548"/>
            <a:ext cx="6858000" cy="461665"/>
          </a:xfrm>
          <a:prstGeom prst="rect">
            <a:avLst/>
          </a:prstGeom>
          <a:solidFill>
            <a:srgbClr val="80D3F1"/>
          </a:solidFill>
        </p:spPr>
        <p:txBody>
          <a:bodyPr wrap="square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pic>
        <p:nvPicPr>
          <p:cNvPr id="11" name="Рисунок 10" descr="Лого-рейтин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61" y="1207357"/>
            <a:ext cx="1752384" cy="1380083"/>
          </a:xfrm>
          <a:prstGeom prst="rect">
            <a:avLst/>
          </a:prstGeom>
        </p:spPr>
      </p:pic>
      <p:pic>
        <p:nvPicPr>
          <p:cNvPr id="12" name="Рисунок 11" descr="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918" y="1225296"/>
            <a:ext cx="1165708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2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V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928</Words>
  <Application>Microsoft Office PowerPoint</Application>
  <PresentationFormat>Произвольный</PresentationFormat>
  <Paragraphs>322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Lora</vt:lpstr>
      <vt:lpstr>Century Gothic</vt:lpstr>
      <vt:lpstr>VA template</vt:lpstr>
      <vt:lpstr>2_Viola template</vt:lpstr>
      <vt:lpstr>1_Viola template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Slidesign.ru</dc:creator>
  <cp:lastModifiedBy>Влад</cp:lastModifiedBy>
  <cp:revision>147</cp:revision>
  <dcterms:modified xsi:type="dcterms:W3CDTF">2018-09-05T20:09:03Z</dcterms:modified>
</cp:coreProperties>
</file>