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5" r:id="rId5"/>
    <p:sldId id="261" r:id="rId6"/>
    <p:sldId id="259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FD9CD78-C269-41C7-B6AC-840E46BA1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C1F0DB6-6E63-4FDB-AE34-87DE2E28A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C1F0DB6-6E63-4FDB-AE34-87DE2E28A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8BB6CD2-5FFC-42F9-898B-BDA6BE334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B24C8AE-9F14-4C15-AFBE-145A916FA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E9C9F06-99C2-450A-88CC-1167FA4D9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B24C8AE-9F14-4C15-AFBE-145A916FA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1A3615D-6F5E-469A-A322-8789F7662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rect l="l" t="t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 noEditPoints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rect l="l" t="t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t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rect l="l" t="t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 noEditPoints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rect l="l" t="t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8" name="Title 1"/>
          <p:cNvSpPr>
            <a:spLocks noGrp="1" noEditPoints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 noEditPoints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rect l="l" t="t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rect l="l" t="t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rect l="l" t="t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 noEditPoints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rect l="l" t="t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</a:ln>
          <a:effectLst/>
        </p:spPr>
        <p:txBody>
          <a:bodyPr wrap="square" anchor="t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st="0" dir="14400000" sx="100000" sy="100000" kx="0" ky="0" algn="b" rotWithShape="1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st="0" dir="14400000" sx="100000" sy="100000" kx="0" ky="0" algn="b" rotWithShape="1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10" Type="http://schemas.openxmlformats.org/officeDocument/2006/relationships/notesSlide" Target="../notesSlides/notesSlide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 noChangeAspect="1" noEditPoints="1"/>
          </p:cNvSpPr>
          <p:nvPr>
            <p:ph type="pic" sz="quarter" idx="13"/>
          </p:nvPr>
        </p:nvSpPr>
        <p:spPr>
          <a:xfrm>
            <a:off x="-11411" y="-821591"/>
            <a:ext cx="12192000" cy="4800600"/>
          </a:xfrm>
        </p:spPr>
        <p:txBody>
          <a:bodyPr/>
          <a:lstStyle/>
          <a:p/>
        </p:txBody>
      </p:sp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22748" y="2665014"/>
            <a:ext cx="10801048" cy="1411151"/>
          </a:xfrm>
        </p:spPr>
        <p:txBody>
          <a:bodyPr/>
          <a:lstStyle/>
          <a:p>
            <a:pPr algn="ctr"/>
            <a:br>
              <a:rPr lang="ru-RU" sz="7200" spc="-120" dirty="0" smtClean="0">
                <a:solidFill>
                  <a:srgbClr val="66FFCC"/>
                </a:solidFill>
                <a:latin typeface="Calibri Light"/>
              </a:rPr>
            </a:br>
            <a:r>
              <a:rPr lang="ru-RU" sz="7400" spc="-120" dirty="0" smtClean="0">
                <a:solidFill>
                  <a:srgbClr val="FFFFFF"/>
                </a:solidFill>
                <a:latin typeface="Century Gothic"/>
              </a:rPr>
              <a:t>Фитнес-клуб</a:t>
            </a:r>
            <a:br>
              <a:rPr lang="en-US" sz="7200" spc="-120" dirty="0">
                <a:solidFill>
                  <a:srgbClr val="66FFCC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sz="half" idx="2"/>
          </p:nvPr>
        </p:nvSpPr>
        <p:spPr>
          <a:xfrm>
            <a:off x="821411" y="7615301"/>
            <a:ext cx="10561418" cy="493712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5282" y="4329210"/>
            <a:ext cx="10227949" cy="16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ru-RU" sz="2000" b="0" dirty="0"/>
              <a:t>2100 </a:t>
            </a:r>
            <a:r>
              <a:rPr lang="ru-RU" sz="1200" b="0" dirty="0"/>
              <a:t>кв.м.</a:t>
            </a:r>
            <a:r>
              <a:rPr lang="ru-RU" sz="2000" b="0" dirty="0"/>
              <a:t> отдельное здание под фитнес-клуб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0" dirty="0"/>
              <a:t>1950 </a:t>
            </a:r>
            <a:r>
              <a:rPr lang="ru-RU" sz="1200" b="0" dirty="0"/>
              <a:t>кв.м.</a:t>
            </a:r>
            <a:r>
              <a:rPr lang="ru-RU" sz="2000" b="0" dirty="0"/>
              <a:t> отдельная парковка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0" dirty="0"/>
              <a:t>1250 </a:t>
            </a:r>
            <a:r>
              <a:rPr lang="ru-RU" sz="1200" b="0" dirty="0"/>
              <a:t>кв.м.</a:t>
            </a:r>
            <a:r>
              <a:rPr lang="ru-RU" sz="2000" b="0" dirty="0"/>
              <a:t> тренажерный зал, </a:t>
            </a:r>
            <a:r>
              <a:rPr lang="en-US" sz="2000" b="0" dirty="0"/>
              <a:t>crossfit</a:t>
            </a:r>
            <a:r>
              <a:rPr lang="ru-RU" sz="2000" b="0" dirty="0"/>
              <a:t>, футзал, аэробика</a:t>
            </a:r>
            <a:endParaRPr lang="ru-RU" sz="2000" b="1" dirty="0"/>
          </a:p>
          <a:p>
            <a:pPr marL="571500" indent="-571500">
              <a:buFont typeface="Arial" pitchFamily="34" charset="0"/>
              <a:buChar char="•"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1545327" y="-1545"/>
            <a:ext cx="9150899" cy="970450"/>
          </a:xfrm>
        </p:spPr>
        <p:txBody>
          <a:bodyPr/>
          <a:lstStyle/>
          <a:p>
            <a:pPr algn="ctr"/>
            <a:r>
              <a:rPr lang="ru-RU" sz="2800" b="0" dirty="0" smtClean="0"/>
              <a:t>АКТУАЛЬНОСТЬ ПРОЕКТА</a:t>
            </a:r>
            <a:endParaRPr lang="ru-RU" sz="3600" dirty="0"/>
          </a:p>
        </p:txBody>
      </p:sp>
      <p:sp>
        <p:nvSpPr>
          <p:cNvPr id="10" name=""/>
          <p:cNvSpPr txBox="1"/>
          <p:nvPr/>
        </p:nvSpPr>
        <p:spPr>
          <a:xfrm>
            <a:off x="713183" y="1300852"/>
            <a:ext cx="11082024" cy="451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Низкая конкуренция среди фитнес-клубов, вызванная плохой репутацией и ближайших фитнес-клубов (отсутствие надлежащего сервиса, низкое качество оборудования, судебные разбирательства владельцев фитнес-клуба).</a:t>
            </a:r>
          </a:p>
          <a:p>
            <a:pPr marL="285750" indent="-285750">
              <a:buFont typeface="Courier New" pitchFamily="49" charset="0"/>
              <a:buChar char="o"/>
            </a:p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Высокая стоимость абонементов в клубах конкурентах (29900, 21000).</a:t>
            </a:r>
          </a:p>
          <a:p>
            <a:pPr marL="285750" indent="-285750">
              <a:buFont typeface="Courier New" pitchFamily="49" charset="0"/>
              <a:buChar char="o"/>
            </a:p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Локация. Два строящихся квартала  (сдача 2019-2021 год) общей численностью 7200 квартир. Расположение между двумя населенными пунктами общей численность 84000 чел.</a:t>
            </a:r>
          </a:p>
          <a:p>
            <a:pPr marL="285750" indent="-285750">
              <a:buFont typeface="Courier New" pitchFamily="49" charset="0"/>
              <a:buChar char="o"/>
            </a:p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Строительство здания с пожеланиями будущего арендатора, бесплатным благоустройством территории (асфальтированная парковка, ограждение периметра территории клуба), подключением электричества, воды и пожарных коммуникаций.</a:t>
            </a:r>
          </a:p>
          <a:p>
            <a:pPr marL="285750" indent="-285750">
              <a:buFont typeface="Courier New" pitchFamily="49" charset="0"/>
              <a:buChar char="o"/>
            </a:p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Низкая арендная ставка. 500 р./кв.м. и возможность заключения долгосрочной аренды (от 5 лет).</a:t>
            </a:r>
          </a:p>
          <a:p>
            <a:pPr marL="285750" indent="-285750">
              <a:buFont typeface="Courier New" pitchFamily="49" charset="0"/>
              <a:buChar char="o"/>
            </a:p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/>
              <a:t>Отсутствие в городе спортивных кружков, секций для детей дошкольного и младшего школьного возраста. </a:t>
            </a:r>
          </a:p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545327" y="-1545"/>
            <a:ext cx="9150899" cy="970450"/>
          </a:xfrm>
        </p:spPr>
        <p:txBody>
          <a:bodyPr/>
          <a:lstStyle/>
          <a:p>
            <a:pPr algn="ctr"/>
            <a:r>
              <a:rPr lang="ru-RU" sz="2800" b="0" dirty="0" smtClean="0"/>
              <a:t>ПРОЕКТ ФИТНЕС-КЛУБА ДЛЯ ВСЕЙ СЕМЬИ</a:t>
            </a:r>
            <a:endParaRPr lang="ru-RU" sz="3600" dirty="0"/>
          </a:p>
        </p:txBody>
      </p:sp>
      <p:pic>
        <p:nvPicPr>
          <p:cNvPr id="7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8001" y="1424527"/>
            <a:ext cx="5349174" cy="464055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36889" y="1432370"/>
            <a:ext cx="5358333" cy="464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2470021" y="12509"/>
            <a:ext cx="7302320" cy="959039"/>
          </a:xfrm>
        </p:spPr>
        <p:txBody>
          <a:bodyPr/>
          <a:lstStyle/>
          <a:p>
            <a:pPr algn="ctr"/>
            <a:r>
              <a:rPr lang="ru-RU" sz="2800" b="0" dirty="0" smtClean="0"/>
              <a:t>ПРОЕКТ </a:t>
            </a:r>
            <a:r>
              <a:rPr lang="ru-RU" sz="28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4294967295"/>
          </p:nvPr>
        </p:nvSpPr>
        <p:spPr>
          <a:xfrm>
            <a:off x="-557528" y="3719976"/>
            <a:ext cx="13384342" cy="4165634"/>
          </a:xfrm>
        </p:spPr>
        <p:txBody>
          <a:bodyPr>
            <a:normAutofit fontScale="77500" lnSpcReduction="20000"/>
          </a:bodyPr>
          <a:lstStyle/>
          <a:p>
            <a:pPr marL="1887538" indent="-457200">
              <a:buFont typeface="Courier New" pitchFamily="49" charset="0"/>
              <a:buChar char="o"/>
              <a:tabLst>
                <a:tab pos="1430338" algn="l"/>
              </a:tabLst>
            </a:pPr>
            <a:endParaRPr lang="ru-RU" sz="3200" dirty="0" smtClean="0"/>
          </a:p>
          <a:p>
            <a:pPr>
              <a:buFont typeface="Courier New" pitchFamily="49" charset="0"/>
              <a:buChar char="o"/>
            </a:pPr>
          </a:p>
          <a:p>
            <a:pPr marL="0" indent="0" algn="ctr">
              <a:buFont typeface="+mj-lt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тренажерный зал      зона единоборств       зона </a:t>
            </a:r>
            <a:r>
              <a:rPr lang="en-US" sz="2400" dirty="0" smtClean="0">
                <a:solidFill>
                  <a:srgbClr val="FFFFFF"/>
                </a:solidFill>
              </a:rPr>
              <a:t>crossfit</a:t>
            </a:r>
            <a:endParaRPr lang="ru-RU" sz="2400" dirty="0" smtClean="0">
              <a:solidFill>
                <a:srgbClr val="FFFFFF"/>
              </a:solidFill>
            </a:endParaRPr>
          </a:p>
          <a:p>
            <a:pPr marL="0" indent="0" algn="ctr">
              <a:buFont typeface="+mj-lt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5 залов групповых программ      футбольный зал</a:t>
            </a:r>
          </a:p>
          <a:p>
            <a:pPr marL="0" indent="0" algn="ctr">
              <a:buFont typeface="+mj-lt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детский танцевальный зал      детский зал единоборств</a:t>
            </a:r>
          </a:p>
          <a:p>
            <a:pPr marL="0" indent="0" algn="ctr">
              <a:buFont typeface="+mj-lt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детская комната       кафе      просторные раздевалки</a:t>
            </a:r>
          </a:p>
          <a:p>
            <a:pPr marL="0" indent="0" algn="ctr">
              <a:buFont typeface="+mj-lt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детские раздевалки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</a:p>
          <a:p>
            <a:pPr>
              <a:buFont typeface="Courier New" pitchFamily="49" charset="0"/>
              <a:buChar char="o"/>
            </a:pPr>
            <a:endParaRPr lang="en-US" sz="32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204441" y="1525359"/>
            <a:ext cx="3992758" cy="2730442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</p:spPr>
      </p:pic>
      <p:pic>
        <p:nvPicPr>
          <p:cNvPr id="9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63176" y="1666463"/>
            <a:ext cx="3529696" cy="239108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</p:spPr>
      </p:pic>
      <p:pic>
        <p:nvPicPr>
          <p:cNvPr id="11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763978" y="3636334"/>
            <a:ext cx="1914811" cy="2836027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12879" y="1612958"/>
            <a:ext cx="3496091" cy="2631079"/>
          </a:xfrm>
          <a:prstGeom prst="rect">
            <a:avLst/>
          </a:prstGeom>
        </p:spPr>
      </p:pic>
      <p:pic>
        <p:nvPicPr>
          <p:cNvPr id="13" name="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96712" y="3634927"/>
            <a:ext cx="1952137" cy="281081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-315318" y="192483"/>
            <a:ext cx="12989730" cy="773479"/>
          </a:xfrm>
        </p:spPr>
        <p:txBody>
          <a:bodyPr/>
          <a:lstStyle/>
          <a:p>
            <a:pPr algn="ctr"/>
            <a:r>
              <a:rPr lang="ru-RU" sz="2800" b="0" dirty="0" smtClean="0"/>
              <a:t>СРАВНЕНИЕ С КОНКУРЕНТАМИ        </a:t>
            </a:r>
            <a:r>
              <a:rPr lang="ru-RU" sz="3600" b="0" dirty="0" smtClean="0"/>
              <a:t>                                        </a:t>
            </a:r>
            <a:endParaRPr lang="ru-RU" sz="3600" dirty="0"/>
          </a:p>
        </p:txBody>
      </p:sp>
      <p:sp>
        <p:nvSpPr>
          <p:cNvPr id="10" name=""/>
          <p:cNvSpPr/>
          <p:nvPr/>
        </p:nvSpPr>
        <p:spPr>
          <a:xfrm>
            <a:off x="6298585" y="6495514"/>
            <a:ext cx="5535868" cy="377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1000"/>
          </a:p>
          <a:p>
            <a:pPr marL="0" indent="0">
              <a:buFont typeface="Arial" pitchFamily="34" charset="0"/>
              <a:buNone/>
            </a:pPr>
            <a:r>
              <a:rPr lang="ru-RU" sz="1000"/>
              <a:t> 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низкая конкуренция среди фитнес-клубов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удачная локация ( 3 строящихся микрорайона в радиусе 1 км)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низкая арендная ставка (500 р.кв.м)</a:t>
            </a:r>
            <a:endParaRPr sz="1000"/>
          </a:p>
          <a:p>
            <a:pPr marL="0" indent="0">
              <a:buFont typeface="Arial" pitchFamily="34" charset="0"/>
              <a:buNone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договор долгосрочной аренды (от 10 лет)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здание под фитнес-клуб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наличие собственной парковки</a:t>
            </a:r>
            <a:endParaRPr sz="1000"/>
          </a:p>
          <a:p>
            <a:pPr marL="285750" indent="-285750">
              <a:buFont typeface="Arial" pitchFamily="34" charset="0"/>
              <a:buChar char="•"/>
            </a:pPr>
          </a:p>
          <a:p>
            <a:pPr marL="285750" indent="-285750">
              <a:buFont typeface="Arial" pitchFamily="34" charset="0"/>
              <a:buChar char="•"/>
            </a:pPr>
            <a:r>
              <a:rPr lang="ru-RU" sz="1000"/>
              <a:t>низкая репутация у конкурентов</a:t>
            </a:r>
            <a:r>
              <a:rPr lang="ru-RU"/>
              <a:t> </a:t>
            </a:r>
          </a:p>
          <a:p>
            <a:pPr marL="285750" indent="-285750">
              <a:buFont typeface="Arial" pitchFamily="34" charset="0"/>
              <a:buChar char="•"/>
            </a:pPr>
          </a:p>
          <a:p/>
        </p:txBody>
      </p:sp>
      <p:graphicFrame>
        <p:nvGraphicFramePr>
          <p:cNvPr id="55" name=""/>
          <p:cNvGraphicFramePr>
            <a:graphicFrameLocks noGrp="1"/>
          </p:cNvGraphicFramePr>
          <p:nvPr/>
        </p:nvGraphicFramePr>
        <p:xfrm>
          <a:off x="407416" y="1232387"/>
          <a:ext cx="11353359" cy="5262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177"/>
                <a:gridCol w="2818232"/>
                <a:gridCol w="2487594"/>
                <a:gridCol w="2260949"/>
                <a:gridCol w="1894407"/>
              </a:tblGrid>
              <a:tr h="38346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sng"/>
                        <a:t>Фитнес-клуб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СССР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MAGIC FITNESSS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ДРУЖБА</a:t>
                      </a:r>
                      <a:endParaRPr lang="en-US"/>
                    </a:p>
                  </a:txBody>
                  <a:tcPr/>
                </a:tc>
              </a:tr>
              <a:tr h="31938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Цена абонемента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21000 руб./год.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29900 руб./год.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21000 руб./год.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4100 руб./мес</a:t>
                      </a:r>
                      <a:r>
                        <a:rPr lang="ru-RU" sz="1400"/>
                        <a:t>.</a:t>
                      </a:r>
                      <a:endParaRPr lang="en-US"/>
                    </a:p>
                  </a:txBody>
                  <a:tcPr/>
                </a:tc>
              </a:tr>
              <a:tr h="504403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Арендная плата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1 050 000 руб./мес. </a:t>
                      </a:r>
                      <a:endParaRPr sz="1200" b="1"/>
                    </a:p>
                    <a:p>
                      <a:pPr algn="ctr"/>
                      <a:r>
                        <a:rPr lang="ru-RU" sz="1200" b="1"/>
                        <a:t>(500 руб.кв.м.)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6 400 000 руб./мес.</a:t>
                      </a:r>
                      <a:endParaRPr sz="1200"/>
                    </a:p>
                    <a:p>
                      <a:pPr algn="ctr"/>
                      <a:r>
                        <a:rPr lang="ru-RU" sz="1200"/>
                        <a:t>(750 руб./кв.м.)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880 000 руб./мес </a:t>
                      </a:r>
                      <a:endParaRPr sz="1200"/>
                    </a:p>
                    <a:p>
                      <a:pPr algn="ctr"/>
                      <a:r>
                        <a:rPr lang="ru-RU" sz="1200"/>
                        <a:t>(675 руб./кв.м.)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Собственность</a:t>
                      </a:r>
                      <a:endParaRPr lang="en-US"/>
                    </a:p>
                  </a:txBody>
                  <a:tcPr/>
                </a:tc>
              </a:tr>
              <a:tr h="574896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Договор</a:t>
                      </a:r>
                      <a:endParaRPr sz="1200"/>
                    </a:p>
                    <a:p>
                      <a:pPr algn="ctr"/>
                      <a:r>
                        <a:rPr lang="ru-RU" sz="1200"/>
                        <a:t>аренды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Долгосрочная </a:t>
                      </a:r>
                      <a:endParaRPr sz="1200" b="1"/>
                    </a:p>
                    <a:p>
                      <a:pPr algn="ctr"/>
                      <a:r>
                        <a:rPr lang="ru-RU" sz="1200" b="1"/>
                        <a:t>(от 10 лет)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Ежегодная пролонгация договора</a:t>
                      </a:r>
                      <a:endParaRPr sz="1000"/>
                    </a:p>
                    <a:p>
                      <a:pPr algn="ctr"/>
                      <a:r>
                        <a:rPr lang="ru-RU" sz="1000"/>
                        <a:t>(с 02.2012 по н.в.)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Ежегодная пролангация договора</a:t>
                      </a:r>
                      <a:endParaRPr sz="1000"/>
                    </a:p>
                    <a:p>
                      <a:pPr algn="ctr"/>
                      <a:r>
                        <a:rPr lang="ru-RU" sz="1000"/>
                        <a:t>(с 06.2015 по н.в.)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_</a:t>
                      </a:r>
                      <a:endParaRPr lang="en-US"/>
                    </a:p>
                  </a:txBody>
                  <a:tcPr/>
                </a:tc>
              </a:tr>
              <a:tr h="862347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Сервис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Негативные отзывы о грязном бассейне, полотетенцах, сломанных тренажерах, душевых, саунах.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Закрытые раздевалки, туалеты, душевые.Б/у тренажеры.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Неисправные тренажеры, высокая стоимость.</a:t>
                      </a:r>
                      <a:endParaRPr lang="en-US"/>
                    </a:p>
                  </a:txBody>
                  <a:tcPr/>
                </a:tc>
              </a:tr>
              <a:tr h="356052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Парковка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+ (1950 кв.м.)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+ (1450 кв.м.)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+ (платная,800 кв.м.)</a:t>
                      </a:r>
                      <a:endParaRPr lang="en-US"/>
                    </a:p>
                  </a:txBody>
                  <a:tcPr/>
                </a:tc>
              </a:tr>
              <a:tr h="71943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Преимущества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Качественное оборудование, удачная локация (строящийся микройрайон)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Наличие бассейна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Наличие бассейна</a:t>
                      </a:r>
                      <a:endParaRPr lang="en-US"/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Комментарий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Низкая цена, качественное оборудование, помесячная оплата абонемента, автоматизированная система контроля учета клиентов</a:t>
                      </a:r>
                      <a:r>
                        <a:rPr lang="ru-RU" sz="1400" b="1"/>
                        <a:t>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В</a:t>
                      </a:r>
                      <a:r>
                        <a:rPr lang="ru-RU" sz="1200"/>
                        <a:t>ысокая арендная плата, высокая стоиомость абонемента, большая зарплатная ведомость, негативная репутация.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Судебные разбирательства владельцев клуба, закрытые раздевалки и туалеты.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Отсутвие маркетинга и рекламы. Высокая стоимость абонемента. Старое оборудование.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2194478" y="151461"/>
            <a:ext cx="7302320" cy="773479"/>
          </a:xfrm>
        </p:spPr>
        <p:txBody>
          <a:bodyPr/>
          <a:lstStyle/>
          <a:p>
            <a:pPr algn="ctr"/>
            <a:r>
              <a:rPr lang="ru-RU" sz="2800" b="0" dirty="0" smtClean="0"/>
              <a:t>КОМАНДА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1475" y="1530838"/>
          <a:ext cx="8384142" cy="371231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58342"/>
                <a:gridCol w="1738648"/>
                <a:gridCol w="5087152"/>
              </a:tblGrid>
              <a:tr h="535106">
                <a:tc>
                  <a:txBody>
                    <a:bodyPr/>
                    <a:lstStyle/>
                    <a:p>
                      <a:r>
                        <a:rPr lang="ru-RU" dirty="0" smtClean="0"/>
                        <a:t>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</a:p>
                    <a:p>
                      <a:r>
                        <a:rPr lang="ru-RU" dirty="0" smtClean="0"/>
                        <a:t>(Опыт)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 работы</a:t>
                      </a:r>
                    </a:p>
                  </a:txBody>
                  <a:tcPr/>
                </a:tc>
              </a:tr>
              <a:tr h="13348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Канбеков</a:t>
                      </a:r>
                      <a:r>
                        <a:rPr lang="ru-RU" dirty="0" smtClean="0"/>
                        <a:t> Руслан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Генеральный</a:t>
                      </a:r>
                      <a:r>
                        <a:rPr lang="ru-RU" baseline="0" dirty="0" err="1" smtClean="0"/>
                        <a:t>директор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smtClean="0"/>
                        <a:t>Владелец женской фитнес-студии </a:t>
                      </a:r>
                      <a:r>
                        <a:rPr lang="en-US" dirty="0" smtClean="0"/>
                        <a:t>Beauty Gym</a:t>
                      </a:r>
                      <a:r>
                        <a:rPr lang="ru-RU" dirty="0" smtClean="0"/>
                        <a:t>. </a:t>
                      </a:r>
                    </a:p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smtClean="0"/>
                        <a:t>Опыт работы:Фитнес клуб</a:t>
                      </a:r>
                      <a:r>
                        <a:rPr lang="ru-RU" baseline="0" dirty="0" smtClean="0"/>
                        <a:t> СССР (оборот клуба в месяц - 11,2 </a:t>
                      </a:r>
                      <a:r>
                        <a:rPr lang="ru-RU" sz="1400" baseline="0" dirty="0" smtClean="0"/>
                        <a:t>млн. руб.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baseline="0" dirty="0" smtClean="0"/>
                        <a:t>Зебра </a:t>
                      </a:r>
                      <a:r>
                        <a:rPr kumimoji="0" lang="ru-RU" sz="1800" u="none" strike="noStrike" kern="1200" cap="none" spc="0" baseline="0" noProof="0" dirty="0" smtClean="0">
                          <a:ln>
                            <a:noFill/>
                          </a:ln>
                          <a:effectLst/>
                          <a:uLnTx/>
                        </a:rPr>
                        <a:t>(</a:t>
                      </a:r>
                      <a:r>
                        <a:rPr kumimoji="0" lang="ru-RU" sz="1800" u="none" strike="noStrike" kern="1200" cap="none" spc="0" baseline="0" noProof="0" dirty="0" err="1" smtClean="0">
                          <a:ln>
                            <a:noFill/>
                          </a:ln>
                          <a:effectLst/>
                          <a:uLnTx/>
                        </a:rPr>
                        <a:t>о.к</a:t>
                      </a:r>
                      <a:r>
                        <a:rPr kumimoji="0" lang="ru-RU" sz="1800" u="none" strike="noStrike" kern="1200" cap="none" spc="0" baseline="0" noProof="0" dirty="0" smtClean="0">
                          <a:ln>
                            <a:noFill/>
                          </a:ln>
                          <a:effectLst/>
                          <a:uLnTx/>
                        </a:rPr>
                        <a:t>. - 7,1 </a:t>
                      </a:r>
                      <a:r>
                        <a:rPr kumimoji="0" lang="ru-RU" sz="1400" u="none" strike="noStrike" kern="1200" cap="none" spc="0" baseline="0" noProof="0" dirty="0" smtClean="0">
                          <a:ln>
                            <a:noFill/>
                          </a:ln>
                          <a:effectLst/>
                          <a:uLnTx/>
                        </a:rPr>
                        <a:t>млн. руб.</a:t>
                      </a:r>
                      <a:r>
                        <a:rPr kumimoji="0" lang="ru-RU" sz="1800" u="none" strike="noStrike" kern="1200" cap="none" spc="0" baseline="0" noProof="0" dirty="0" smtClean="0">
                          <a:ln>
                            <a:noFill/>
                          </a:ln>
                          <a:effectLst/>
                          <a:uLnTx/>
                        </a:rPr>
                        <a:t>)</a:t>
                      </a:r>
                    </a:p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en-US" baseline="0" dirty="0" err="1" smtClean="0"/>
                        <a:t>WorldGym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о.к</a:t>
                      </a:r>
                      <a:r>
                        <a:rPr lang="ru-RU" baseline="0" dirty="0" smtClean="0"/>
                        <a:t>. - 8,8 </a:t>
                      </a:r>
                      <a:r>
                        <a:rPr lang="ru-RU" sz="1400" baseline="0" dirty="0" smtClean="0"/>
                        <a:t>млн. 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1334871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err="1" smtClean="0"/>
                        <a:t>Ничега</a:t>
                      </a:r>
                      <a:r>
                        <a:rPr lang="ru-RU" dirty="0" smtClean="0"/>
                        <a:t> Маргарита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отдела продаж</a:t>
                      </a:r>
                    </a:p>
                    <a:p>
                      <a:r>
                        <a:rPr lang="ru-RU" dirty="0" smtClean="0"/>
                        <a:t>(4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smtClean="0"/>
                        <a:t>Фитнес клуб</a:t>
                      </a:r>
                      <a:r>
                        <a:rPr lang="ru-RU" baseline="0" dirty="0" smtClean="0"/>
                        <a:t> СССР (количество активных абонементов – 4,8 </a:t>
                      </a:r>
                      <a:r>
                        <a:rPr lang="ru-RU" sz="1400" baseline="0" dirty="0" smtClean="0"/>
                        <a:t>тыс. чел.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baseline="0" dirty="0" smtClean="0"/>
                        <a:t>Территория Фитнеса (количество активных абонементов – 5,8 </a:t>
                      </a:r>
                      <a:r>
                        <a:rPr lang="ru-RU" sz="1400" baseline="0" dirty="0" smtClean="0"/>
                        <a:t>тыс. чел.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409577" y="1857487"/>
            <a:ext cx="2269008" cy="931203"/>
          </a:xfrm>
          <a:prstGeom prst="rect">
            <a:avLst/>
          </a:prstGeom>
        </p:spPr>
      </p:pic>
      <p:pic>
        <p:nvPicPr>
          <p:cNvPr id="1047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31609" y="1501990"/>
            <a:ext cx="2063751" cy="419530"/>
          </a:xfrm>
          <a:prstGeom prst="rect">
            <a:avLst/>
          </a:prstGeom>
        </p:spPr>
      </p:pic>
      <p:pic>
        <p:nvPicPr>
          <p:cNvPr id="1048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9240" y="2877254"/>
            <a:ext cx="1854567" cy="1854568"/>
          </a:xfrm>
          <a:prstGeom prst="rect">
            <a:avLst/>
          </a:prstGeom>
        </p:spPr>
      </p:pic>
      <p:pic>
        <p:nvPicPr>
          <p:cNvPr id="1049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334473" y="2772837"/>
            <a:ext cx="2445689" cy="575867"/>
          </a:xfrm>
          <a:prstGeom prst="rect">
            <a:avLst/>
          </a:prstGeom>
        </p:spPr>
      </p:pic>
      <p:pic>
        <p:nvPicPr>
          <p:cNvPr id="1051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835920" y="4282139"/>
            <a:ext cx="1341656" cy="86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-678480" y="121524"/>
            <a:ext cx="12989730" cy="773479"/>
          </a:xfrm>
        </p:spPr>
        <p:txBody>
          <a:bodyPr/>
          <a:lstStyle/>
          <a:p>
            <a:pPr algn="ctr"/>
            <a:r>
              <a:rPr lang="ru-RU" sz="2800" b="0" dirty="0" smtClean="0"/>
              <a:t>ВЛОЖЕНИЯ</a:t>
            </a:r>
            <a:r>
              <a:rPr lang="ru-RU" sz="3600" b="0" dirty="0" smtClean="0"/>
              <a:t>                                                        </a:t>
            </a:r>
            <a:endParaRPr lang="ru-RU" sz="3600" dirty="0"/>
          </a:p>
        </p:txBody>
      </p:sp>
      <p:sp>
        <p:nvSpPr>
          <p:cNvPr id="29" name=""/>
          <p:cNvSpPr/>
          <p:nvPr/>
        </p:nvSpPr>
        <p:spPr>
          <a:xfrm>
            <a:off x="2788577" y="5341309"/>
            <a:ext cx="6640048" cy="914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/>
              <a:t>ПОЛНАЯ СТОИМОСТЬ ПРОЕКТА - 5</a:t>
            </a:r>
            <a:r>
              <a:rPr lang="en-US" b="1"/>
              <a:t>3</a:t>
            </a:r>
            <a:r>
              <a:rPr lang="ru-RU" b="1"/>
              <a:t> 886 200 руб.</a:t>
            </a:r>
            <a:endParaRPr b="1"/>
          </a:p>
          <a:p>
            <a:pPr algn="ctr"/>
          </a:p>
          <a:p>
            <a:pPr algn="ctr"/>
            <a:r>
              <a:rPr lang="ru-RU" b="1"/>
              <a:t>РЕНТАБЕЛЬНОСТЬ 3</a:t>
            </a:r>
            <a:r>
              <a:rPr lang="en-US" b="1"/>
              <a:t>8</a:t>
            </a:r>
            <a:r>
              <a:rPr lang="ru-RU" b="1"/>
              <a:t>% , СРОК ОКУПАЕМОСТИ - 3</a:t>
            </a:r>
            <a:r>
              <a:rPr lang="en-US" b="1"/>
              <a:t>1</a:t>
            </a:r>
            <a:r>
              <a:rPr lang="ru-RU" b="1"/>
              <a:t>,</a:t>
            </a:r>
            <a:r>
              <a:rPr lang="en-US" b="1"/>
              <a:t>5</a:t>
            </a:r>
            <a:r>
              <a:rPr lang="ru-RU" b="1"/>
              <a:t> мес. </a:t>
            </a:r>
          </a:p>
        </p:txBody>
      </p:sp>
      <p:graphicFrame>
        <p:nvGraphicFramePr>
          <p:cNvPr id="30" name=""/>
          <p:cNvGraphicFramePr>
            <a:graphicFrameLocks noGrp="1"/>
          </p:cNvGraphicFramePr>
          <p:nvPr/>
        </p:nvGraphicFramePr>
        <p:xfrm>
          <a:off x="386536" y="1095867"/>
          <a:ext cx="11385682" cy="3911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8700"/>
                <a:gridCol w="1847641"/>
                <a:gridCol w="5419341"/>
              </a:tblGrid>
              <a:tr h="741108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Строительные материалы</a:t>
                      </a:r>
                    </a:p>
                    <a:p>
                      <a:pPr algn="ctr"/>
                      <a:r>
                        <a:rPr lang="ru-RU" sz="1400"/>
                        <a:t>Строительные работы</a:t>
                      </a:r>
                    </a:p>
                    <a:p>
                      <a:pPr algn="ctr"/>
                      <a:r>
                        <a:rPr lang="ru-RU" sz="1400"/>
                        <a:t>Ветиляцмя (материалы+работа)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</a:t>
                      </a:r>
                      <a:r>
                        <a:rPr lang="ru-RU" sz="1400"/>
                        <a:t> 208 000</a:t>
                      </a:r>
                    </a:p>
                    <a:p>
                      <a:pPr algn="ctr"/>
                      <a:r>
                        <a:rPr lang="ru-RU" sz="1400"/>
                        <a:t>5 420 000</a:t>
                      </a:r>
                    </a:p>
                    <a:p>
                      <a:pPr algn="ctr"/>
                      <a:r>
                        <a:rPr lang="en-US" sz="1400"/>
                        <a:t>6</a:t>
                      </a:r>
                      <a:r>
                        <a:rPr lang="ru-RU" sz="1400"/>
                        <a:t> 130 000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599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Оборудование</a:t>
                      </a:r>
                      <a:endParaRPr lang="ru-RU"/>
                    </a:p>
                    <a:p/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2</a:t>
                      </a:r>
                      <a:r>
                        <a:rPr lang="en-US" sz="1400"/>
                        <a:t>4</a:t>
                      </a:r>
                      <a:r>
                        <a:rPr lang="ru-RU" sz="1400"/>
                        <a:t> 140 000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599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ПО и автоматизация</a:t>
                      </a:r>
                      <a:endParaRPr lang="ru-RU"/>
                    </a:p>
                    <a:p/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590</a:t>
                      </a:r>
                      <a:r>
                        <a:rPr lang="ru-RU"/>
                        <a:t> </a:t>
                      </a:r>
                      <a:r>
                        <a:rPr lang="ru-RU" sz="1400"/>
                        <a:t>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599"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Мебель и электроника</a:t>
                      </a:r>
                      <a:endParaRPr lang="ru-RU"/>
                    </a:p>
                    <a:p/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5 326 000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599">
                <a:tc>
                  <a:txBody>
                    <a:bodyPr/>
                    <a:lstStyle/>
                    <a:p>
                      <a:endParaRPr lang="ru-RU" sz="1400"/>
                    </a:p>
                    <a:p>
                      <a:pPr algn="ctr"/>
                      <a:r>
                        <a:rPr lang="ru-RU" sz="1400"/>
                        <a:t>Реклама, маркетинг, брендинг</a:t>
                      </a:r>
                      <a:endParaRPr lang="ru-RU"/>
                    </a:p>
                    <a:p/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  <a:p>
                      <a:pPr algn="ctr"/>
                      <a:r>
                        <a:rPr lang="ru-RU" sz="1400"/>
                        <a:t>780 000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160580" y="1167005"/>
            <a:ext cx="1559632" cy="648280"/>
          </a:xfrm>
          <a:prstGeom prst="rect">
            <a:avLst/>
          </a:prstGeom>
        </p:spPr>
      </p:pic>
      <p:pic>
        <p:nvPicPr>
          <p:cNvPr id="49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11361" y="1982767"/>
            <a:ext cx="1839269" cy="531709"/>
          </a:xfrm>
          <a:prstGeom prst="rect">
            <a:avLst/>
          </a:prstGeom>
        </p:spPr>
      </p:pic>
      <p:pic>
        <p:nvPicPr>
          <p:cNvPr id="50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08306" y="2038894"/>
            <a:ext cx="1720009" cy="412802"/>
          </a:xfrm>
          <a:prstGeom prst="rect">
            <a:avLst/>
          </a:prstGeom>
        </p:spPr>
      </p:pic>
      <p:pic>
        <p:nvPicPr>
          <p:cNvPr id="51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27902" y="2021812"/>
            <a:ext cx="1382412" cy="444047"/>
          </a:xfrm>
          <a:prstGeom prst="rect">
            <a:avLst/>
          </a:prstGeom>
        </p:spPr>
      </p:pic>
      <p:pic>
        <p:nvPicPr>
          <p:cNvPr id="52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518071" y="2886375"/>
            <a:ext cx="1901992" cy="343762"/>
          </a:xfrm>
          <a:prstGeom prst="rect">
            <a:avLst/>
          </a:prstGeom>
        </p:spPr>
      </p:pic>
      <p:pic>
        <p:nvPicPr>
          <p:cNvPr id="54" name="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776572" y="2746213"/>
            <a:ext cx="596799" cy="596799"/>
          </a:xfrm>
          <a:prstGeom prst="rect">
            <a:avLst/>
          </a:prstGeom>
        </p:spPr>
      </p:pic>
      <p:pic>
        <p:nvPicPr>
          <p:cNvPr id="55" name="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657962" y="2828203"/>
            <a:ext cx="1885057" cy="439847"/>
          </a:xfrm>
          <a:prstGeom prst="rect">
            <a:avLst/>
          </a:prstGeom>
        </p:spPr>
      </p:pic>
      <p:pic>
        <p:nvPicPr>
          <p:cNvPr id="56" name="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509141" y="3491656"/>
            <a:ext cx="1063438" cy="664277"/>
          </a:xfrm>
          <a:prstGeom prst="rect">
            <a:avLst/>
          </a:prstGeom>
        </p:spPr>
      </p:pic>
      <p:pic>
        <p:nvPicPr>
          <p:cNvPr id="57" name="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8054654" y="4385109"/>
            <a:ext cx="1649924" cy="50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EditPoints="1"/>
          </p:cNvSpPr>
          <p:nvPr>
            <p:ph type="title" idx="4294967295"/>
          </p:nvPr>
        </p:nvSpPr>
        <p:spPr>
          <a:xfrm>
            <a:off x="5078124" y="62368"/>
            <a:ext cx="10571998" cy="970450"/>
          </a:xfrm>
        </p:spPr>
        <p:txBody>
          <a:bodyPr/>
          <a:lstStyle/>
          <a:p>
            <a:r>
              <a:rPr lang="ru-RU" sz="2800" b="0" dirty="0"/>
              <a:t>КОНТАКТЫ</a:t>
            </a:r>
            <a:endParaRPr lang="ru-RU" dirty="0"/>
          </a:p>
        </p:txBody>
      </p:sp>
      <p:sp>
        <p:nvSpPr>
          <p:cNvPr id="5" name="Объект 4"/>
          <p:cNvSpPr>
            <a:spLocks noGrp="1" noEditPoints="1"/>
          </p:cNvSpPr>
          <p:nvPr>
            <p:ph idx="4294967295"/>
          </p:nvPr>
        </p:nvSpPr>
        <p:spPr>
          <a:xfrm>
            <a:off x="1971830" y="2391585"/>
            <a:ext cx="8144895" cy="26753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dirty="0" err="1" smtClean="0"/>
              <a:t>Канбеков</a:t>
            </a:r>
            <a:r>
              <a:rPr lang="ru-RU" sz="2000" b="0" dirty="0" smtClean="0"/>
              <a:t> Руслан </a:t>
            </a:r>
            <a:r>
              <a:rPr lang="ru-RU" sz="2000" b="0" dirty="0" err="1" smtClean="0"/>
              <a:t>Ильдарович</a:t>
            </a:r>
            <a:endParaRPr sz="2000"/>
          </a:p>
          <a:p>
            <a:pPr marL="0" indent="0" algn="ctr">
              <a:buNone/>
            </a:pPr>
            <a:r>
              <a:rPr lang="ru-RU" sz="2000" dirty="0" smtClean="0"/>
              <a:t>+7(977)487-04-08 </a:t>
            </a:r>
            <a:endParaRPr sz="2000"/>
          </a:p>
          <a:p>
            <a:pPr marL="0" indent="0" algn="ctr">
              <a:buNone/>
            </a:pPr>
            <a:r>
              <a:rPr lang="en-US" sz="2000" dirty="0" smtClean="0"/>
              <a:t>rus10kan@mail.ru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352</TotalTime>
  <Words>515</Words>
  <Application>Microsoft Office PowerPoint</Application>
  <PresentationFormat>Широкоэкранный</PresentationFormat>
  <Paragraphs>206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Agency FB</vt:lpstr>
      <vt:lpstr>Calibri</vt:lpstr>
      <vt:lpstr>Calibri Light</vt:lpstr>
      <vt:lpstr>Century Gothic</vt:lpstr>
      <vt:lpstr>Courier New</vt:lpstr>
      <vt:lpstr>Wingdings</vt:lpstr>
      <vt:lpstr>Wingdings 2</vt:lpstr>
      <vt:lpstr>Цитаты</vt:lpstr>
      <vt:lpstr> IRON LADY </vt:lpstr>
      <vt:lpstr>Проект фитнес клуба для женщин и девушек в Москве</vt:lpstr>
      <vt:lpstr>Команда</vt:lpstr>
      <vt:lpstr>Проект - IRON LADY </vt:lpstr>
      <vt:lpstr>Проблема - Решение</vt:lpstr>
      <vt:lpstr>Вложения</vt:lpstr>
      <vt:lpstr>Предложение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LADY fitness for Girl</dc:title>
  <dc:creator>User</dc:creator>
  <cp:lastModifiedBy>Ruslan</cp:lastModifiedBy>
  <cp:revision>23</cp:revision>
  <dcterms:created xsi:type="dcterms:W3CDTF">2016-11-24T17:20:06Z</dcterms:created>
  <dcterms:modified xsi:type="dcterms:W3CDTF">2018-11-01T20:08:11.190664</dcterms:modified>
</cp:coreProperties>
</file>