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9" r:id="rId4"/>
    <p:sldId id="267" r:id="rId5"/>
    <p:sldId id="260" r:id="rId6"/>
    <p:sldId id="265" r:id="rId7"/>
    <p:sldId id="268" r:id="rId8"/>
    <p:sldId id="263" r:id="rId9"/>
    <p:sldId id="264" r:id="rId10"/>
    <p:sldId id="266" r:id="rId11"/>
  </p:sldIdLst>
  <p:sldSz cx="13004800" cy="9753600"/>
  <p:notesSz cx="6858000" cy="9144000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Helvetica Neue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6"/>
  </p:normalViewPr>
  <p:slideViewPr>
    <p:cSldViewPr snapToGrid="0" snapToObjects="1">
      <p:cViewPr>
        <p:scale>
          <a:sx n="83" d="100"/>
          <a:sy n="83" d="100"/>
        </p:scale>
        <p:origin x="-136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l" rtl="0">
              <a:lnSpc>
                <a:spcPct val="117999"/>
              </a:lnSpc>
              <a:spcBef>
                <a:spcPts val="0"/>
              </a:spcBef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7064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то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то — горизонтально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 — по центру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то — вертикально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 — вверху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ункты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пункты и фото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342900" marR="0" lvl="0" indent="-8509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8509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8508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8508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8508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нкты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то — 3 шт.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3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44500" marR="0" lvl="0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lvl="2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lvl="3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lvl="4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lvl="5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lvl="6" indent="-1498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lvl="7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lvl="8" indent="-14985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0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Helvetica Neue Light"/>
                <a:buNone/>
              </a:pPr>
              <a:t>‹#›</a:t>
            </a:fld>
            <a:endParaRPr lang="en-US" sz="1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70000" y="2656430"/>
            <a:ext cx="10464800" cy="1314679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b" anchorCtr="0">
            <a:noAutofit/>
          </a:bodyPr>
          <a:lstStyle/>
          <a:p>
            <a:pPr marL="0" marR="0" lvl="0" indent="-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Helvetica Neue"/>
              <a:buNone/>
            </a:pPr>
            <a:r>
              <a:rPr lang="ru-RU" sz="7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72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Мейд-кафе</a:t>
            </a:r>
            <a:r>
              <a:rPr lang="ru-RU" sz="40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7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7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7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Рисунок 7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194" y="2656430"/>
            <a:ext cx="7085446" cy="56989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755648" y="739644"/>
            <a:ext cx="10504086" cy="118771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b" anchorCtr="0">
            <a:noAutofit/>
          </a:bodyPr>
          <a:lstStyle/>
          <a:p>
            <a:pPr marL="0" marR="0" lvl="0" indent="-4343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40"/>
              <a:buFont typeface="Helvetica Neue"/>
              <a:buNone/>
            </a:pPr>
            <a:r>
              <a:rPr lang="en-US" sz="684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</a:t>
            </a:r>
            <a:r>
              <a:rPr lang="en-US" sz="684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84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уже</a:t>
            </a:r>
            <a:r>
              <a:rPr lang="en-US" sz="684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84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есть</a:t>
            </a:r>
            <a:r>
              <a:rPr lang="en-US" sz="684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84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сейчас</a:t>
            </a:r>
            <a:endParaRPr lang="en-US" sz="684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13965" y="1976570"/>
            <a:ext cx="11322845" cy="723523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8415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Начало рекламной компании в социальных сетях в сказочном формате:</a:t>
            </a:r>
          </a:p>
          <a:p>
            <a:pPr marL="0" marR="0" lvl="0" indent="-18415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lang="ru-RU" sz="2400" dirty="0" smtClean="0"/>
          </a:p>
          <a:p>
            <a:pPr marL="0" marR="0" lvl="0" indent="-1841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C:\Users\Damien\Desktop\Место под Сакурой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90" y="2937072"/>
            <a:ext cx="3437890" cy="57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amien\Desktop\Место под Сакурой\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11" y="2937071"/>
            <a:ext cx="3835399" cy="57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amien\Desktop\Место под Сакурой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99" y="2937073"/>
            <a:ext cx="3511128" cy="57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75" name="Picture 3" descr="C:\Users\Damien\Desktop\Место под Сакурой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739644"/>
            <a:ext cx="11647170" cy="83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252728" y="739644"/>
            <a:ext cx="10570464" cy="118771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b" anchorCtr="0">
            <a:noAutofit/>
          </a:bodyPr>
          <a:lstStyle/>
          <a:p>
            <a:pPr marL="0" marR="0" lvl="0" indent="-45840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19"/>
              <a:buFont typeface="Helvetica Neue"/>
              <a:buNone/>
            </a:pPr>
            <a:r>
              <a:rPr lang="en-US" sz="7219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Оценка</a:t>
            </a:r>
            <a:r>
              <a:rPr lang="en-US" sz="7219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7219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рынка</a:t>
            </a:r>
            <a:endParaRPr lang="en-US" sz="7219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04465" y="2483114"/>
            <a:ext cx="11395870" cy="6264408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ru-RU" sz="2400" b="0" i="1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Рынок потребителя достаточно обширный и насчитывает </a:t>
            </a:r>
            <a:r>
              <a:rPr lang="ru-RU" sz="2400" b="1" i="1" dirty="0" smtClean="0"/>
              <a:t>около</a:t>
            </a:r>
            <a:r>
              <a:rPr lang="ru-RU" sz="2400" b="1" i="1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 тыс. </a:t>
            </a:r>
            <a:r>
              <a:rPr lang="ru-RU" sz="2400" b="0" i="1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только в г. Москве(статистика взята из соц. сетей)</a:t>
            </a:r>
          </a:p>
          <a:p>
            <a:pPr marL="0" marR="0" lvl="0" indent="-152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endParaRPr lang="ru-RU" sz="3600" b="0" i="1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-152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ru-RU" sz="3600" b="0" i="1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Предположим:</a:t>
            </a:r>
          </a:p>
          <a:p>
            <a:pPr marL="267672" lvl="1" indent="-43043" algn="l">
              <a:buSzPts val="1700"/>
              <a:buFont typeface="Arial"/>
              <a:buChar char="•"/>
            </a:pPr>
            <a:r>
              <a:rPr lang="ru-RU" sz="2400" i="1" dirty="0" smtClean="0">
                <a:sym typeface="Arial"/>
              </a:rPr>
              <a:t> Помещение рас</a:t>
            </a:r>
            <a:r>
              <a:rPr lang="ru-RU" sz="2400" i="1" dirty="0">
                <a:sym typeface="Arial"/>
              </a:rPr>
              <a:t>с</a:t>
            </a:r>
            <a:r>
              <a:rPr lang="ru-RU" sz="2400" i="1" dirty="0" smtClean="0">
                <a:sym typeface="Arial"/>
              </a:rPr>
              <a:t>читано на </a:t>
            </a:r>
            <a:r>
              <a:rPr lang="en-US" sz="2400" i="1" dirty="0" smtClean="0">
                <a:sym typeface="Arial"/>
              </a:rPr>
              <a:t>50 посадочных мест</a:t>
            </a:r>
            <a:r>
              <a:rPr lang="ru-RU" sz="2400" i="1" dirty="0">
                <a:sym typeface="Arial"/>
              </a:rPr>
              <a:t>.</a:t>
            </a:r>
            <a:endParaRPr lang="en-US" sz="2400" i="1" dirty="0" smtClean="0">
              <a:sym typeface="Arial"/>
            </a:endParaRPr>
          </a:p>
          <a:p>
            <a:pPr marL="267672" lvl="1" indent="-43043" algn="l">
              <a:buSzPts val="1700"/>
              <a:buFont typeface="Arial"/>
              <a:buChar char="•"/>
            </a:pPr>
            <a:r>
              <a:rPr lang="ru-RU" sz="2400" i="1" dirty="0" smtClean="0">
                <a:sym typeface="Arial"/>
              </a:rPr>
              <a:t> </a:t>
            </a:r>
            <a:r>
              <a:rPr lang="en-US" sz="2400" i="1" dirty="0" smtClean="0">
                <a:sym typeface="Arial"/>
              </a:rPr>
              <a:t>При полной посадке </a:t>
            </a:r>
            <a:r>
              <a:rPr lang="ru-RU" sz="2400" i="1" dirty="0" smtClean="0">
                <a:sym typeface="Arial"/>
              </a:rPr>
              <a:t>1</a:t>
            </a:r>
            <a:r>
              <a:rPr lang="en-US" sz="2400" i="1" dirty="0" smtClean="0">
                <a:sym typeface="Arial"/>
              </a:rPr>
              <a:t> раза в день - </a:t>
            </a:r>
            <a:r>
              <a:rPr lang="ru-RU" sz="2400" i="1" dirty="0" smtClean="0">
                <a:sym typeface="Arial"/>
              </a:rPr>
              <a:t>50</a:t>
            </a:r>
            <a:r>
              <a:rPr lang="en-US" sz="2400" i="1" dirty="0" smtClean="0">
                <a:sym typeface="Arial"/>
              </a:rPr>
              <a:t> чеков</a:t>
            </a:r>
            <a:r>
              <a:rPr lang="ru-RU" sz="2400" i="1" dirty="0" smtClean="0">
                <a:sym typeface="Arial"/>
              </a:rPr>
              <a:t>.</a:t>
            </a:r>
            <a:endParaRPr lang="en-US" sz="2400" i="1" dirty="0" smtClean="0">
              <a:sym typeface="Arial"/>
            </a:endParaRPr>
          </a:p>
          <a:p>
            <a:pPr marL="267671" lvl="1" indent="-43044" algn="l">
              <a:buSzPts val="1700"/>
              <a:buFont typeface="Arial" pitchFamily="34" charset="0"/>
              <a:buChar char="•"/>
            </a:pPr>
            <a:r>
              <a:rPr lang="en-US" sz="2400" i="1" dirty="0" smtClean="0">
                <a:sym typeface="Arial"/>
              </a:rPr>
              <a:t> </a:t>
            </a:r>
            <a:r>
              <a:rPr lang="ru-RU" sz="2400" i="1" dirty="0" smtClean="0">
                <a:sym typeface="Arial"/>
              </a:rPr>
              <a:t>С</a:t>
            </a:r>
            <a:r>
              <a:rPr lang="en-US" sz="2400" i="1" dirty="0" smtClean="0">
                <a:sym typeface="Arial"/>
              </a:rPr>
              <a:t>редний чек заведения</a:t>
            </a:r>
            <a:r>
              <a:rPr lang="ru-RU" sz="2400" i="1" dirty="0" smtClean="0">
                <a:sym typeface="Arial"/>
              </a:rPr>
              <a:t> на человека</a:t>
            </a:r>
            <a:r>
              <a:rPr lang="en-US" sz="2400" i="1" dirty="0" smtClean="0">
                <a:sym typeface="Arial"/>
              </a:rPr>
              <a:t> </a:t>
            </a:r>
            <a:r>
              <a:rPr lang="ru-RU" sz="2400" i="1" dirty="0" smtClean="0">
                <a:sym typeface="Arial"/>
              </a:rPr>
              <a:t>1000</a:t>
            </a:r>
            <a:r>
              <a:rPr lang="en-US" sz="2400" i="1" dirty="0" smtClean="0">
                <a:sym typeface="Arial"/>
              </a:rPr>
              <a:t>р</a:t>
            </a:r>
            <a:r>
              <a:rPr lang="ru-RU" sz="2400" i="1" dirty="0" smtClean="0">
                <a:sym typeface="Arial"/>
              </a:rPr>
              <a:t>.</a:t>
            </a:r>
            <a:r>
              <a:rPr lang="en-US" sz="2400" i="1" dirty="0" smtClean="0">
                <a:sym typeface="Arial"/>
              </a:rPr>
              <a:t> </a:t>
            </a:r>
            <a:r>
              <a:rPr lang="ru-RU" sz="2400" i="1" dirty="0" smtClean="0">
                <a:sym typeface="Arial"/>
              </a:rPr>
              <a:t>- п</a:t>
            </a:r>
            <a:r>
              <a:rPr lang="en-US" sz="2400" i="1" dirty="0" smtClean="0">
                <a:sym typeface="Arial"/>
              </a:rPr>
              <a:t>олучаем выручку </a:t>
            </a:r>
            <a:r>
              <a:rPr lang="ru-RU" sz="2400" i="1" dirty="0" smtClean="0">
                <a:sym typeface="Arial"/>
              </a:rPr>
              <a:t>5</a:t>
            </a:r>
            <a:r>
              <a:rPr lang="en-US" sz="2400" i="1" dirty="0" smtClean="0">
                <a:sym typeface="Arial"/>
              </a:rPr>
              <a:t>0</a:t>
            </a:r>
            <a:r>
              <a:rPr lang="ru-RU" sz="2400" i="1" dirty="0" smtClean="0">
                <a:sym typeface="Arial"/>
              </a:rPr>
              <a:t> </a:t>
            </a:r>
            <a:r>
              <a:rPr lang="en-US" sz="2400" i="1" dirty="0" smtClean="0">
                <a:sym typeface="Arial"/>
              </a:rPr>
              <a:t>000 р</a:t>
            </a:r>
            <a:r>
              <a:rPr lang="ru-RU" sz="2400" i="1" dirty="0" smtClean="0">
                <a:sym typeface="Arial"/>
              </a:rPr>
              <a:t>.</a:t>
            </a:r>
            <a:r>
              <a:rPr lang="en-US" sz="2400" i="1" dirty="0" smtClean="0">
                <a:sym typeface="Arial"/>
              </a:rPr>
              <a:t> в </a:t>
            </a:r>
            <a:r>
              <a:rPr lang="en-US" sz="2400" i="1" dirty="0" err="1" smtClean="0">
                <a:sym typeface="Arial"/>
              </a:rPr>
              <a:t>день</a:t>
            </a:r>
            <a:r>
              <a:rPr lang="ru-RU" sz="2400" i="1" dirty="0" smtClean="0">
                <a:sym typeface="Arial"/>
              </a:rPr>
              <a:t>.</a:t>
            </a:r>
          </a:p>
          <a:p>
            <a:pPr marL="267671" lvl="1" indent="-43044" algn="l">
              <a:buSzPts val="1700"/>
              <a:buFont typeface="Arial" pitchFamily="34" charset="0"/>
              <a:buChar char="•"/>
            </a:pPr>
            <a:r>
              <a:rPr lang="ru-RU" sz="2400" i="1" dirty="0" smtClean="0">
                <a:sym typeface="Arial"/>
              </a:rPr>
              <a:t> В </a:t>
            </a:r>
            <a:r>
              <a:rPr lang="ru-RU" sz="2400" i="1" dirty="0" smtClean="0">
                <a:sym typeface="Arial"/>
              </a:rPr>
              <a:t>месяц выручка будет составлять 1 </a:t>
            </a:r>
            <a:r>
              <a:rPr lang="ru-RU" sz="2400" i="1" dirty="0" smtClean="0">
                <a:sym typeface="Arial"/>
              </a:rPr>
              <a:t>550 000 </a:t>
            </a:r>
            <a:r>
              <a:rPr lang="ru-RU" sz="2400" i="1" dirty="0" smtClean="0">
                <a:sym typeface="Arial"/>
              </a:rPr>
              <a:t>рублей</a:t>
            </a:r>
          </a:p>
          <a:p>
            <a:pPr marL="267671" lvl="1" indent="-43044" algn="l">
              <a:buSzPts val="1700"/>
            </a:pPr>
            <a:endParaRPr lang="ru-RU" sz="2400" i="1" dirty="0" smtClean="0">
              <a:sym typeface="Arial"/>
            </a:endParaRPr>
          </a:p>
          <a:p>
            <a:pPr marL="267671" lvl="1" indent="-43044" algn="l">
              <a:buSzPts val="1700"/>
            </a:pPr>
            <a:r>
              <a:rPr lang="ru-RU" sz="2400" i="1" dirty="0" smtClean="0">
                <a:sym typeface="Arial"/>
              </a:rPr>
              <a:t>Если учесть, что каждый день будут приходить новые люди, то через 2 года еще останутся гости, которые не посетили наше заведение, а за это время наша целевая аудитория увеличится(не считая постоянных гостей)</a:t>
            </a:r>
            <a:endParaRPr lang="ru-RU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8" name="Picture 2" descr="C:\Users\Damien\Desktop\Место под Сакурой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2" y="1356360"/>
            <a:ext cx="1193417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505876" y="1069848"/>
            <a:ext cx="10430934" cy="118771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b" anchorCtr="0">
            <a:noAutofit/>
          </a:bodyPr>
          <a:lstStyle/>
          <a:p>
            <a:pPr marL="0" marR="0" lvl="0" indent="-4198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12"/>
              <a:buFont typeface="Helvetica Neue"/>
              <a:buNone/>
            </a:pPr>
            <a:r>
              <a:rPr lang="ru-RU" sz="6612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6612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6612" dirty="0" smtClean="0"/>
              <a:t/>
            </a:r>
            <a:br>
              <a:rPr lang="ru-RU" sz="6612" dirty="0" smtClean="0"/>
            </a:br>
            <a:r>
              <a:rPr lang="ru-RU" sz="6612" dirty="0" smtClean="0"/>
              <a:t/>
            </a:r>
            <a:br>
              <a:rPr lang="ru-RU" sz="6612" dirty="0" smtClean="0"/>
            </a:br>
            <a:r>
              <a:rPr lang="ru-RU" sz="6612" dirty="0" smtClean="0"/>
              <a:t/>
            </a:r>
            <a:br>
              <a:rPr lang="ru-RU" sz="6612" dirty="0" smtClean="0"/>
            </a:br>
            <a:r>
              <a:rPr lang="en-US" sz="6612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Описание</a:t>
            </a:r>
            <a:r>
              <a:rPr lang="en-US" sz="6612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612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концепции</a:t>
            </a:r>
            <a:endParaRPr lang="en-US" sz="6612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13965" y="1976570"/>
            <a:ext cx="11322845" cy="723523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209550" algn="l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ru-RU" sz="3600" b="1" dirty="0" err="1" smtClean="0"/>
              <a:t>Мейд-кафе</a:t>
            </a:r>
            <a:r>
              <a:rPr lang="ru-RU" sz="3600" b="1" dirty="0" smtClean="0"/>
              <a:t>(кафе с горничными) «Место под Сакурой» представляет из себя тематическое кафе  с едой из аниме для поклонников данного направления, а так же любителей японской культуры.</a:t>
            </a:r>
          </a:p>
          <a:p>
            <a:r>
              <a:rPr lang="ru-RU" sz="3600" b="1" dirty="0" smtClean="0"/>
              <a:t>В Японии данные заведения пользуются спросом.</a:t>
            </a:r>
          </a:p>
          <a:p>
            <a:r>
              <a:rPr lang="ru-RU" sz="3600" b="1" dirty="0" smtClean="0"/>
              <a:t>В </a:t>
            </a:r>
            <a:r>
              <a:rPr lang="ru-RU" sz="3600" b="1" dirty="0" smtClean="0"/>
              <a:t>России </a:t>
            </a:r>
            <a:r>
              <a:rPr lang="ru-RU" sz="3600" b="1" dirty="0" smtClean="0"/>
              <a:t>же пока есть такое заведение в г. </a:t>
            </a:r>
            <a:r>
              <a:rPr lang="ru-RU" sz="3600" b="1" dirty="0" smtClean="0"/>
              <a:t>Екатеринбург</a:t>
            </a:r>
            <a:r>
              <a:rPr lang="ru-RU" sz="3600" b="1" dirty="0" smtClean="0"/>
              <a:t>. </a:t>
            </a:r>
          </a:p>
          <a:p>
            <a:endParaRPr lang="ru-RU" sz="3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Shape 100"/>
          <p:cNvSpPr txBox="1">
            <a:spLocks noGrp="1"/>
          </p:cNvSpPr>
          <p:nvPr>
            <p:ph type="body" idx="1"/>
          </p:nvPr>
        </p:nvSpPr>
        <p:spPr>
          <a:xfrm>
            <a:off x="614362" y="814388"/>
            <a:ext cx="11944847" cy="8397875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b" anchorCtr="0">
            <a:noAutofit/>
          </a:bodyPr>
          <a:lstStyle/>
          <a:p>
            <a:endParaRPr lang="ru-RU" dirty="0"/>
          </a:p>
        </p:txBody>
      </p:sp>
      <p:pic>
        <p:nvPicPr>
          <p:cNvPr id="5122" name="Picture 2" descr="C:\Users\Damien\Desktop\Место под Сакурой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0" y="814388"/>
            <a:ext cx="8209926" cy="43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mien\Desktop\Место под Сакурой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76" y="814388"/>
            <a:ext cx="3835834" cy="34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mien\Desktop\Место под Сакурой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28" y="3516775"/>
            <a:ext cx="6048682" cy="36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amien\Desktop\Место под Сакурой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36" y="6321879"/>
            <a:ext cx="4424680" cy="29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amien\Desktop\Место под Сакурой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42" y="6720840"/>
            <a:ext cx="2019767" cy="25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amien\Desktop\Место под Сакурой\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0" y="5098915"/>
            <a:ext cx="5997586" cy="404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46" name="Picture 2" descr="C:\Users\Damien\Desktop\Место под Сакурой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57" y="597180"/>
            <a:ext cx="11251923" cy="66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35024" y="739644"/>
            <a:ext cx="10924710" cy="1351884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b" anchorCtr="0">
            <a:noAutofit/>
          </a:bodyPr>
          <a:lstStyle/>
          <a:p>
            <a:pPr marL="0" marR="0" lvl="0" indent="-25577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28"/>
              <a:buFont typeface="Helvetica Neue"/>
              <a:buNone/>
            </a:pPr>
            <a:r>
              <a:rPr lang="ru-RU" sz="4028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4028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ru-RU" sz="4028" b="1" dirty="0" smtClean="0"/>
              <a:t/>
            </a:r>
            <a:br>
              <a:rPr lang="ru-RU" sz="4028" b="1" dirty="0" smtClean="0"/>
            </a:br>
            <a:r>
              <a:rPr lang="en-US" sz="4028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Почему</a:t>
            </a:r>
            <a:r>
              <a:rPr lang="en-US" sz="4028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28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продукт</a:t>
            </a:r>
            <a:r>
              <a:rPr lang="en-US" sz="4028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28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необходим</a:t>
            </a:r>
            <a:r>
              <a:rPr lang="en-US" sz="4028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28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клиенту</a:t>
            </a:r>
            <a:r>
              <a:rPr lang="ru-RU" sz="4028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4028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75865" y="1976570"/>
            <a:ext cx="11776870" cy="723523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96850">
              <a:spcBef>
                <a:spcPts val="900"/>
              </a:spcBef>
              <a:buSzPts val="3100"/>
            </a:pPr>
            <a:r>
              <a:rPr lang="ru-RU" sz="3200" b="1" dirty="0" smtClean="0"/>
              <a:t>В Москве создается мало тематических вечеринок данного направления и проводится, как правило, один-два вечера. Мейд-кафе призвано создать такое место, где поклонники данной культуры могли собираться каждый день и наслаждаться атмосферой заведения.</a:t>
            </a:r>
          </a:p>
          <a:p>
            <a:pPr indent="-196850">
              <a:spcBef>
                <a:spcPts val="900"/>
              </a:spcBef>
              <a:buSzPts val="3100"/>
            </a:pPr>
            <a:r>
              <a:rPr lang="ru-RU" sz="3200" dirty="0" smtClean="0"/>
              <a:t> </a:t>
            </a:r>
            <a:endParaRPr lang="en-US"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7" name="Picture 3" descr="C:\Users\Damien\Desktop\Место под Сакурой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0" y="6164028"/>
            <a:ext cx="4623781" cy="30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amien\Desktop\Место под Сакурой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1" y="5148493"/>
            <a:ext cx="2826956" cy="40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amien\Desktop\Место под Сакурой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71" y="5220432"/>
            <a:ext cx="2385721" cy="399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amien\Desktop\Место под Сакурой\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98" y="5148493"/>
            <a:ext cx="2687722" cy="40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vxq3CCS3Mtg.jpg"/>
          <p:cNvPicPr>
            <a:picLocks noChangeAspect="1"/>
          </p:cNvPicPr>
          <p:nvPr/>
        </p:nvPicPr>
        <p:blipFill>
          <a:blip r:embed="rId3">
            <a:lum bright="18000" contrast="-46000"/>
          </a:blip>
          <a:stretch>
            <a:fillRect/>
          </a:stretch>
        </p:blipFill>
        <p:spPr>
          <a:xfrm>
            <a:off x="9354312" y="3894243"/>
            <a:ext cx="3126292" cy="2760532"/>
          </a:xfrm>
          <a:prstGeom prst="rect">
            <a:avLst/>
          </a:prstGeom>
        </p:spPr>
      </p:pic>
      <p:pic>
        <p:nvPicPr>
          <p:cNvPr id="16" name="Рисунок 15" descr="tRLY3Tqj5CY.jpg"/>
          <p:cNvPicPr>
            <a:picLocks noChangeAspect="1"/>
          </p:cNvPicPr>
          <p:nvPr/>
        </p:nvPicPr>
        <p:blipFill>
          <a:blip r:embed="rId4">
            <a:lum bright="22000" contrast="-12000"/>
          </a:blip>
          <a:stretch>
            <a:fillRect/>
          </a:stretch>
        </p:blipFill>
        <p:spPr>
          <a:xfrm>
            <a:off x="5511840" y="5078035"/>
            <a:ext cx="3970488" cy="4174181"/>
          </a:xfrm>
          <a:prstGeom prst="rect">
            <a:avLst/>
          </a:prstGeom>
        </p:spPr>
      </p:pic>
      <p:pic>
        <p:nvPicPr>
          <p:cNvPr id="14" name="Рисунок 13" descr="ro9ENJ4Sc1Q.jpg"/>
          <p:cNvPicPr>
            <a:picLocks noChangeAspect="1"/>
          </p:cNvPicPr>
          <p:nvPr/>
        </p:nvPicPr>
        <p:blipFill>
          <a:blip r:embed="rId5">
            <a:lum bright="24000" contrast="-22000"/>
          </a:blip>
          <a:stretch>
            <a:fillRect/>
          </a:stretch>
        </p:blipFill>
        <p:spPr>
          <a:xfrm>
            <a:off x="3420017" y="4115967"/>
            <a:ext cx="2782843" cy="2782843"/>
          </a:xfrm>
          <a:prstGeom prst="rect">
            <a:avLst/>
          </a:prstGeom>
        </p:spPr>
      </p:pic>
      <p:pic>
        <p:nvPicPr>
          <p:cNvPr id="9" name="Рисунок 8" descr="jtPgujd4YCk.jpg"/>
          <p:cNvPicPr>
            <a:picLocks noChangeAspect="1"/>
          </p:cNvPicPr>
          <p:nvPr/>
        </p:nvPicPr>
        <p:blipFill>
          <a:blip r:embed="rId6">
            <a:lum bright="34000" contrast="-46000"/>
          </a:blip>
          <a:stretch>
            <a:fillRect/>
          </a:stretch>
        </p:blipFill>
        <p:spPr>
          <a:xfrm>
            <a:off x="396181" y="501383"/>
            <a:ext cx="4175820" cy="47731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0" name="Рисунок 9" descr="yrF5f-IumVc.jpg"/>
          <p:cNvPicPr>
            <a:picLocks noChangeAspect="1"/>
          </p:cNvPicPr>
          <p:nvPr/>
        </p:nvPicPr>
        <p:blipFill>
          <a:blip r:embed="rId7">
            <a:lum bright="14000" contrast="-34000"/>
          </a:blip>
          <a:stretch>
            <a:fillRect/>
          </a:stretch>
        </p:blipFill>
        <p:spPr>
          <a:xfrm>
            <a:off x="4572001" y="501384"/>
            <a:ext cx="4424740" cy="4424740"/>
          </a:xfrm>
          <a:prstGeom prst="rect">
            <a:avLst/>
          </a:prstGeom>
          <a:blipFill>
            <a:blip r:embed="rId8">
              <a:lum bright="14000" contrast="-34000"/>
            </a:blip>
            <a:tile tx="0" ty="0" sx="100000" sy="100000" flip="none" algn="tl"/>
          </a:blipFill>
        </p:spPr>
      </p:pic>
      <p:pic>
        <p:nvPicPr>
          <p:cNvPr id="13" name="Рисунок 12" descr="Xzg35KbSHCI.jpg"/>
          <p:cNvPicPr>
            <a:picLocks noChangeAspect="1"/>
          </p:cNvPicPr>
          <p:nvPr/>
        </p:nvPicPr>
        <p:blipFill>
          <a:blip r:embed="rId9">
            <a:lum bright="20000" contrast="-10000"/>
          </a:blip>
          <a:stretch>
            <a:fillRect/>
          </a:stretch>
        </p:blipFill>
        <p:spPr>
          <a:xfrm>
            <a:off x="396180" y="5274509"/>
            <a:ext cx="3468624" cy="3937291"/>
          </a:xfrm>
          <a:prstGeom prst="rect">
            <a:avLst/>
          </a:prstGeom>
        </p:spPr>
      </p:pic>
      <p:pic>
        <p:nvPicPr>
          <p:cNvPr id="15" name="Рисунок 14" descr="rirH0P-9zX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6740" y="501384"/>
            <a:ext cx="3611880" cy="3920925"/>
          </a:xfrm>
          <a:prstGeom prst="rect">
            <a:avLst/>
          </a:prstGeom>
        </p:spPr>
      </p:pic>
      <p:sp>
        <p:nvSpPr>
          <p:cNvPr id="106" name="Shape 106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75865" y="685800"/>
            <a:ext cx="11776870" cy="852600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indent="-196850">
              <a:spcBef>
                <a:spcPts val="900"/>
              </a:spcBef>
              <a:buSzPts val="3100"/>
            </a:pPr>
            <a:r>
              <a:rPr lang="ru-RU" sz="4000" b="1" dirty="0" smtClean="0"/>
              <a:t>«Место под Сакурой» занимается реализацией блюд из аниме мультфильмов:</a:t>
            </a:r>
          </a:p>
          <a:p>
            <a:pPr indent="-196850">
              <a:spcBef>
                <a:spcPts val="900"/>
              </a:spcBef>
              <a:buSzPts val="3100"/>
              <a:buFont typeface="Arial" pitchFamily="34" charset="0"/>
              <a:buChar char="•"/>
            </a:pPr>
            <a:r>
              <a:rPr lang="ru-RU" sz="4000" b="1" dirty="0" smtClean="0"/>
              <a:t> булочки с карри из известного аниме «Темный дворецкий» </a:t>
            </a:r>
          </a:p>
          <a:p>
            <a:pPr indent="-196850">
              <a:spcBef>
                <a:spcPts val="900"/>
              </a:spcBef>
              <a:buSzPts val="3100"/>
              <a:buFont typeface="Arial" pitchFamily="34" charset="0"/>
              <a:buChar char="•"/>
            </a:pPr>
            <a:r>
              <a:rPr lang="ru-RU" sz="4000" b="1" dirty="0" smtClean="0"/>
              <a:t>картофельный ролл в беконе («Кулинарные поединки Сомы» или «В поисках божественного рецепта») и многое другое</a:t>
            </a:r>
          </a:p>
          <a:p>
            <a:pPr indent="-196850">
              <a:spcBef>
                <a:spcPts val="900"/>
              </a:spcBef>
              <a:buSzPts val="3100"/>
              <a:buFont typeface="Arial" pitchFamily="34" charset="0"/>
              <a:buChar char="•"/>
            </a:pPr>
            <a:r>
              <a:rPr lang="ru-RU" sz="4000" b="1" dirty="0" smtClean="0"/>
              <a:t>Кроме основных блюд будет хороших выбор десертов от директора</a:t>
            </a:r>
          </a:p>
          <a:p>
            <a:pPr lvl="0" indent="-196850">
              <a:spcBef>
                <a:spcPts val="900"/>
              </a:spcBef>
              <a:buSzPts val="3100"/>
            </a:pPr>
            <a:endParaRPr lang="en-US"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Рисунок 17" descr="b3HFWIDtkV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0896" y="6469372"/>
            <a:ext cx="3207723" cy="2782844"/>
          </a:xfrm>
          <a:prstGeom prst="rect">
            <a:avLst/>
          </a:prstGeom>
        </p:spPr>
      </p:pic>
      <p:pic>
        <p:nvPicPr>
          <p:cNvPr id="17" name="Рисунок 16" descr="y8A27gattN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8225" y="6654774"/>
            <a:ext cx="2267551" cy="25974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chocolate-cupcake-cute-fashion-Favim.com-2175363.jpg"/>
          <p:cNvPicPr>
            <a:picLocks noChangeAspect="1"/>
          </p:cNvPicPr>
          <p:nvPr/>
        </p:nvPicPr>
        <p:blipFill>
          <a:blip r:embed="rId3">
            <a:lum bright="30000" contrast="-46000"/>
          </a:blip>
          <a:stretch>
            <a:fillRect/>
          </a:stretch>
        </p:blipFill>
        <p:spPr>
          <a:xfrm>
            <a:off x="7001829" y="5490616"/>
            <a:ext cx="5606791" cy="3721183"/>
          </a:xfrm>
          <a:prstGeom prst="rect">
            <a:avLst/>
          </a:prstGeom>
        </p:spPr>
      </p:pic>
      <p:pic>
        <p:nvPicPr>
          <p:cNvPr id="21" name="Рисунок 20" descr="1.jpg"/>
          <p:cNvPicPr>
            <a:picLocks noChangeAspect="1"/>
          </p:cNvPicPr>
          <p:nvPr/>
        </p:nvPicPr>
        <p:blipFill>
          <a:blip r:embed="rId4">
            <a:lum bright="36000" contrast="-34000"/>
          </a:blip>
          <a:stretch>
            <a:fillRect/>
          </a:stretch>
        </p:blipFill>
        <p:spPr>
          <a:xfrm>
            <a:off x="396180" y="3563994"/>
            <a:ext cx="6864156" cy="5647805"/>
          </a:xfrm>
          <a:prstGeom prst="rect">
            <a:avLst/>
          </a:prstGeom>
        </p:spPr>
      </p:pic>
      <p:pic>
        <p:nvPicPr>
          <p:cNvPr id="20" name="Рисунок 19" descr="anime-coffee-cup-totoro-Favim.com-923715.jpg"/>
          <p:cNvPicPr>
            <a:picLocks noChangeAspect="1"/>
          </p:cNvPicPr>
          <p:nvPr/>
        </p:nvPicPr>
        <p:blipFill>
          <a:blip r:embed="rId5">
            <a:lum bright="42000" contrast="12000"/>
          </a:blip>
          <a:stretch>
            <a:fillRect/>
          </a:stretch>
        </p:blipFill>
        <p:spPr>
          <a:xfrm>
            <a:off x="5623560" y="501383"/>
            <a:ext cx="6985060" cy="5238795"/>
          </a:xfrm>
          <a:prstGeom prst="rect">
            <a:avLst/>
          </a:prstGeom>
        </p:spPr>
      </p:pic>
      <p:pic>
        <p:nvPicPr>
          <p:cNvPr id="19" name="Рисунок 18" descr="6428c4.jpg"/>
          <p:cNvPicPr>
            <a:picLocks noChangeAspect="1"/>
          </p:cNvPicPr>
          <p:nvPr/>
        </p:nvPicPr>
        <p:blipFill>
          <a:blip r:embed="rId6">
            <a:lum bright="56000" contrast="-46000"/>
          </a:blip>
          <a:stretch>
            <a:fillRect/>
          </a:stretch>
        </p:blipFill>
        <p:spPr>
          <a:xfrm>
            <a:off x="396180" y="501384"/>
            <a:ext cx="5227380" cy="3905599"/>
          </a:xfrm>
          <a:prstGeom prst="rect">
            <a:avLst/>
          </a:prstGeom>
        </p:spPr>
      </p:pic>
      <p:sp>
        <p:nvSpPr>
          <p:cNvPr id="106" name="Shape 106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75865" y="685800"/>
            <a:ext cx="11776870" cy="852600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indent="-196850">
              <a:spcBef>
                <a:spcPts val="900"/>
              </a:spcBef>
              <a:buSzPts val="3100"/>
            </a:pPr>
            <a:endParaRPr lang="ru-RU" sz="2400" dirty="0" smtClean="0">
              <a:ea typeface="Arial"/>
              <a:cs typeface="Arial"/>
            </a:endParaRPr>
          </a:p>
          <a:p>
            <a:pPr indent="-196850">
              <a:spcBef>
                <a:spcPts val="900"/>
              </a:spcBef>
              <a:buSzPts val="3100"/>
            </a:pPr>
            <a:endParaRPr lang="ru-RU" sz="2400" dirty="0" smtClean="0">
              <a:ea typeface="Arial"/>
              <a:cs typeface="Arial"/>
            </a:endParaRPr>
          </a:p>
          <a:p>
            <a:pPr indent="-196850">
              <a:spcBef>
                <a:spcPts val="900"/>
              </a:spcBef>
              <a:buSzPts val="3100"/>
            </a:pP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Кроме интересных блюд, </a:t>
            </a:r>
            <a:r>
              <a:rPr lang="ru-RU" sz="3600" b="1" dirty="0" err="1" smtClean="0">
                <a:latin typeface="Arial"/>
                <a:ea typeface="Arial"/>
                <a:cs typeface="Arial"/>
                <a:sym typeface="Arial"/>
              </a:rPr>
              <a:t>Мейд-кафе</a:t>
            </a: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 заинтересует гостей своими тематическими вечерами, конкурсами и акциями с участием </a:t>
            </a:r>
            <a:r>
              <a:rPr lang="ru-RU" sz="3600" b="1" dirty="0" err="1" smtClean="0">
                <a:latin typeface="Arial"/>
                <a:ea typeface="Arial"/>
                <a:cs typeface="Arial"/>
                <a:sym typeface="Arial"/>
              </a:rPr>
              <a:t>мейд</a:t>
            </a: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196850">
              <a:spcBef>
                <a:spcPts val="900"/>
              </a:spcBef>
              <a:buSzPts val="3100"/>
            </a:pPr>
            <a:r>
              <a:rPr lang="ru-RU" sz="3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людей с различными предпочтениями, заведение, покажется  интересным своими новыми блюдами, которые еще не были представлены в Москве,</a:t>
            </a:r>
            <a:r>
              <a:rPr lang="ru-RU" sz="3600" b="1" dirty="0" smtClean="0">
                <a:latin typeface="Arial"/>
                <a:ea typeface="Arial"/>
                <a:cs typeface="Arial"/>
                <a:sym typeface="Arial"/>
              </a:rPr>
              <a:t> необычной подачей и удивительной </a:t>
            </a:r>
            <a:r>
              <a:rPr lang="ru-RU" sz="3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атмосферой, которая не оставит равнодушным любого гостя! </a:t>
            </a:r>
          </a:p>
          <a:p>
            <a:pPr indent="-196850">
              <a:spcBef>
                <a:spcPts val="900"/>
              </a:spcBef>
              <a:buSzPts val="3100"/>
            </a:pPr>
            <a:endParaRPr lang="en-US"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amien\Desktop\Место под Сакурой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5" y="893445"/>
            <a:ext cx="11819413" cy="79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Shape 139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002536" y="739644"/>
            <a:ext cx="9729216" cy="118771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b" anchorCtr="0">
            <a:noAutofit/>
          </a:bodyPr>
          <a:lstStyle/>
          <a:p>
            <a:pPr marL="0" marR="0" lvl="0" indent="-4343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40"/>
              <a:buFont typeface="Helvetica Neue"/>
              <a:buNone/>
            </a:pPr>
            <a:r>
              <a:rPr lang="en-US" sz="684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Анализ</a:t>
            </a:r>
            <a:r>
              <a:rPr lang="en-US" sz="684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84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конкурентов</a:t>
            </a:r>
            <a:endParaRPr lang="en-US" sz="684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13965" y="1976570"/>
            <a:ext cx="11322845" cy="7235230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84150">
              <a:spcBef>
                <a:spcPts val="900"/>
              </a:spcBef>
              <a:buSzPts val="2900"/>
            </a:pPr>
            <a:endParaRPr lang="ru-RU" sz="3200" dirty="0" smtClean="0"/>
          </a:p>
          <a:p>
            <a:pPr lvl="0" indent="-184150">
              <a:spcBef>
                <a:spcPts val="900"/>
              </a:spcBef>
              <a:buSzPts val="2900"/>
            </a:pPr>
            <a:endParaRPr lang="ru-RU" sz="3200" dirty="0" smtClean="0"/>
          </a:p>
          <a:p>
            <a:pPr lvl="0" indent="-184150">
              <a:spcBef>
                <a:spcPts val="900"/>
              </a:spcBef>
              <a:buSzPts val="2900"/>
            </a:pPr>
            <a:r>
              <a:rPr lang="ru-RU" sz="3200" dirty="0" smtClean="0"/>
              <a:t>Предполагаемые конкуренты по некоторым блюдам из меню : Японский </a:t>
            </a:r>
            <a:r>
              <a:rPr lang="ru-RU" sz="3200" dirty="0" err="1" smtClean="0"/>
              <a:t>фастфуд</a:t>
            </a:r>
            <a:r>
              <a:rPr lang="ru-RU" sz="3200" dirty="0" smtClean="0"/>
              <a:t> </a:t>
            </a:r>
            <a:r>
              <a:rPr lang="en-US" sz="3200" dirty="0" smtClean="0"/>
              <a:t>“</a:t>
            </a:r>
            <a:r>
              <a:rPr lang="ru-RU" sz="3200" dirty="0" err="1" smtClean="0"/>
              <a:t>Nagoya</a:t>
            </a:r>
            <a:r>
              <a:rPr lang="en-US" sz="3200" dirty="0" smtClean="0"/>
              <a:t>”</a:t>
            </a:r>
            <a:r>
              <a:rPr lang="ru-RU" sz="3200" dirty="0" smtClean="0"/>
              <a:t>, J</a:t>
            </a:r>
            <a:r>
              <a:rPr lang="en-US" sz="3200" dirty="0" smtClean="0"/>
              <a:t>’</a:t>
            </a:r>
            <a:r>
              <a:rPr lang="ru-RU" sz="3200" dirty="0" err="1" smtClean="0"/>
              <a:t>pan</a:t>
            </a:r>
            <a:r>
              <a:rPr lang="ru-RU" sz="3200" dirty="0" smtClean="0"/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Japanese</a:t>
            </a:r>
            <a:r>
              <a:rPr lang="ru-RU" sz="3200" dirty="0" smtClean="0"/>
              <a:t> </a:t>
            </a:r>
            <a:r>
              <a:rPr lang="ru-RU" sz="3200" dirty="0" err="1" smtClean="0"/>
              <a:t>Bistro</a:t>
            </a:r>
            <a:r>
              <a:rPr lang="ru-RU" sz="3200" dirty="0" smtClean="0"/>
              <a:t>)</a:t>
            </a:r>
            <a:r>
              <a:rPr lang="en-US" sz="3200" dirty="0" smtClean="0"/>
              <a:t>, </a:t>
            </a:r>
            <a:r>
              <a:rPr lang="ru-RU" sz="3200" dirty="0" smtClean="0"/>
              <a:t>ресторан </a:t>
            </a:r>
            <a:r>
              <a:rPr lang="en-US" sz="3200" dirty="0" smtClean="0"/>
              <a:t>“</a:t>
            </a:r>
            <a:r>
              <a:rPr lang="ru-RU" sz="3200" dirty="0" err="1" smtClean="0"/>
              <a:t>Тоторо</a:t>
            </a:r>
            <a:r>
              <a:rPr lang="en-US" sz="3200" dirty="0" smtClean="0"/>
              <a:t>”</a:t>
            </a:r>
            <a:endParaRPr lang="en-US" sz="2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mien\Desktop\Место под Сакурой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5" y="822960"/>
            <a:ext cx="11865182" cy="74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Shape 150"/>
          <p:cNvSpPr/>
          <p:nvPr/>
        </p:nvSpPr>
        <p:spPr>
          <a:xfrm>
            <a:off x="396180" y="501384"/>
            <a:ext cx="12212440" cy="8750832"/>
          </a:xfrm>
          <a:prstGeom prst="rect">
            <a:avLst/>
          </a:prstGeom>
          <a:noFill/>
          <a:ln w="88900" cap="flat" cmpd="sng">
            <a:solidFill>
              <a:srgbClr val="FF0042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50800" tIns="50800" rIns="50800" bIns="5080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13965" y="932688"/>
            <a:ext cx="11322845" cy="8279112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t" anchorCtr="0">
            <a:noAutofit/>
          </a:bodyPr>
          <a:lstStyle/>
          <a:p>
            <a:pPr marL="0" marR="0" lvl="0" indent="-184150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Собрана отличная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команда</a:t>
            </a:r>
            <a:r>
              <a:rPr lang="ru-RU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184150" algn="l">
              <a:spcBef>
                <a:spcPts val="900"/>
              </a:spcBef>
              <a:buSzPts val="2900"/>
              <a:buFont typeface="Arial" pitchFamily="34" charset="0"/>
              <a:buChar char="•"/>
            </a:pPr>
            <a:r>
              <a:rPr lang="ru-RU" sz="2800" dirty="0" smtClean="0"/>
              <a:t>Шеф-повар, человек с 22-летним стажем, работавшем в таких заведения как, ресторан "Сирена", "Царская охота" , клуб "</a:t>
            </a:r>
            <a:r>
              <a:rPr lang="ru-RU" sz="2800" dirty="0" err="1" smtClean="0"/>
              <a:t>Швайн</a:t>
            </a:r>
            <a:r>
              <a:rPr lang="ru-RU" sz="2800" dirty="0" smtClean="0"/>
              <a:t>" и т.д. </a:t>
            </a:r>
          </a:p>
          <a:p>
            <a:pPr indent="-184150" algn="l">
              <a:spcBef>
                <a:spcPts val="900"/>
              </a:spcBef>
              <a:buSzPts val="2900"/>
              <a:buFont typeface="Arial" pitchFamily="34" charset="0"/>
              <a:buChar char="•"/>
            </a:pPr>
            <a:r>
              <a:rPr lang="ru-RU" sz="2800" dirty="0" smtClean="0"/>
              <a:t>Дизайнер </a:t>
            </a:r>
            <a:r>
              <a:rPr lang="ru-RU" sz="2800" dirty="0" smtClean="0"/>
              <a:t>логотипа, рекламы, меню и т.д. с 4-летним опытом работы.</a:t>
            </a:r>
          </a:p>
          <a:p>
            <a:pPr indent="-184150" algn="l">
              <a:spcBef>
                <a:spcPts val="900"/>
              </a:spcBef>
              <a:buSzPts val="2900"/>
              <a:buFont typeface="Arial" pitchFamily="34" charset="0"/>
              <a:buChar char="•"/>
            </a:pPr>
            <a:r>
              <a:rPr lang="ru-RU" sz="2800" dirty="0" smtClean="0"/>
              <a:t>Видеооператор/фотограф для продвижения продукта, рекламы в социальных сетях и обозревания мероприятий. </a:t>
            </a:r>
          </a:p>
          <a:p>
            <a:pPr indent="-184150" algn="l">
              <a:spcBef>
                <a:spcPts val="900"/>
              </a:spcBef>
              <a:buSzPts val="2900"/>
              <a:buFont typeface="Arial" pitchFamily="34" charset="0"/>
              <a:buChar char="•"/>
            </a:pPr>
            <a:r>
              <a:rPr lang="ru-RU" sz="2800" dirty="0" smtClean="0"/>
              <a:t>Бухгалтер с большим стажем работы на различных предприятиях.</a:t>
            </a:r>
          </a:p>
          <a:p>
            <a:pPr marL="0" marR="0" lvl="0" indent="-1841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415</Words>
  <Application>Microsoft Office PowerPoint</Application>
  <PresentationFormat>Произвольный</PresentationFormat>
  <Paragraphs>41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Helvetica Neue</vt:lpstr>
      <vt:lpstr>Helvetica Neue Light</vt:lpstr>
      <vt:lpstr>White</vt:lpstr>
      <vt:lpstr>  Мейд-кафе  </vt:lpstr>
      <vt:lpstr>Оценка рынка</vt:lpstr>
      <vt:lpstr>    Описание концепции</vt:lpstr>
      <vt:lpstr>Презентация PowerPoint</vt:lpstr>
      <vt:lpstr>                    Почему продукт необходим клиенту?</vt:lpstr>
      <vt:lpstr>Презентация PowerPoint</vt:lpstr>
      <vt:lpstr>Презентация PowerPoint</vt:lpstr>
      <vt:lpstr>Анализ конкурентов</vt:lpstr>
      <vt:lpstr>Презентация PowerPoint</vt:lpstr>
      <vt:lpstr>Что уже есть сейчас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Оля</dc:creator>
  <cp:lastModifiedBy>Damien</cp:lastModifiedBy>
  <cp:revision>27</cp:revision>
  <dcterms:modified xsi:type="dcterms:W3CDTF">2018-11-23T16:49:32Z</dcterms:modified>
</cp:coreProperties>
</file>