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57" r:id="rId3"/>
    <p:sldId id="258" r:id="rId4"/>
    <p:sldId id="262" r:id="rId5"/>
    <p:sldId id="265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6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1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28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82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57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46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2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8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0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3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6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8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1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9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2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6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9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881B9-709C-4A9E-9A8A-6B5C19E70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dirty="0"/>
              <a:t>Переработка бытовых отходов и мусора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BFD37D-AD8A-48B0-A896-6AB0FE94D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3080" y="5157165"/>
            <a:ext cx="5827883" cy="43552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«Сохраним планету чистой для наших детей»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479505-A585-4504-8F6D-620DE5F6D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11" y="373397"/>
            <a:ext cx="2971429" cy="24476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1A65BC-5739-4C9F-990C-29B2E5149088}"/>
              </a:ext>
            </a:extLst>
          </p:cNvPr>
          <p:cNvSpPr txBox="1"/>
          <p:nvPr/>
        </p:nvSpPr>
        <p:spPr>
          <a:xfrm>
            <a:off x="1366520" y="2896949"/>
            <a:ext cx="2535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OLMA PLUS LTD Co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0882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CA4391-02D8-4695-9210-04A717C4290D}"/>
              </a:ext>
            </a:extLst>
          </p:cNvPr>
          <p:cNvSpPr txBox="1"/>
          <p:nvPr/>
        </p:nvSpPr>
        <p:spPr>
          <a:xfrm>
            <a:off x="603425" y="227011"/>
            <a:ext cx="9005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Приветствуем всех кому интересна наша идея на страницах нашей презентации.</a:t>
            </a:r>
          </a:p>
          <a:p>
            <a:endParaRPr lang="ru-RU" dirty="0"/>
          </a:p>
          <a:p>
            <a:r>
              <a:rPr lang="ru-RU" dirty="0"/>
              <a:t>          Мы предлагаем проект по созданию мини заводов по переработке бытовых отходов и мусора. </a:t>
            </a:r>
          </a:p>
          <a:p>
            <a:r>
              <a:rPr lang="ru-RU" dirty="0"/>
              <a:t>          Каждый день на нашей планете рождается около 400 000 человек. На сегодняшний день на земле проживает около 7 576 951 385 человек. И каждый из этих людей в процессе своей жизни производит «бытовые отходы», без которых невозможна человеческое существование. </a:t>
            </a:r>
          </a:p>
          <a:p>
            <a:r>
              <a:rPr lang="ru-RU" dirty="0"/>
              <a:t>          Поэтому каждый год будет увеличиваться количество таких отходов. Сегодня уже человечество столкнулось с проблемой утилизации бытовых отходов. Эта проблема коснулась всех, независимо от уровня жизни и развития, даже развитые европейские страны столкнулись с этой угрозой для планеты.</a:t>
            </a:r>
          </a:p>
          <a:p>
            <a:r>
              <a:rPr lang="ru-RU" dirty="0"/>
              <a:t>          Если даже развитым странам тяжело справиться с этой проблемой, что же могут тогда развивающиеся страны Азии и Африки. В этих странах практически не утилизируется мусор. Он просто вывозиться на полигоны, которые уже составляют сотни тысяч квадратных километров. А это в свою очередь отрицательно влияет на окружающую среду и экологию Планеты. Так же проблемой развивающихся стран является недостаток электроэнергии и топлива.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37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95500F-6659-4FD0-9331-11905E25D8A6}"/>
              </a:ext>
            </a:extLst>
          </p:cNvPr>
          <p:cNvSpPr txBox="1"/>
          <p:nvPr/>
        </p:nvSpPr>
        <p:spPr>
          <a:xfrm>
            <a:off x="978196" y="478464"/>
            <a:ext cx="831465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предлагаем комплексное решение этих проблем следующим образом: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Сбор и переработка бытовых отходов и мусора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Поставка электроэнергии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Поставка топлива (бензин и дизель)</a:t>
            </a:r>
          </a:p>
          <a:p>
            <a:endParaRPr lang="ru-RU" dirty="0"/>
          </a:p>
          <a:p>
            <a:pPr algn="ctr"/>
            <a:r>
              <a:rPr lang="ru-RU" dirty="0"/>
              <a:t>Способы решения проблем.</a:t>
            </a:r>
          </a:p>
          <a:p>
            <a:pPr algn="ctr"/>
            <a:endParaRPr lang="ru-RU" dirty="0"/>
          </a:p>
          <a:p>
            <a:r>
              <a:rPr lang="ru-RU" dirty="0"/>
              <a:t>         Мы предлагаем построить мини заводы по переработке бытовых отходов и мусора на основе пиролиза. Этот метод дает в результате переработки мусора следующие продукты: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Полукокс</a:t>
            </a:r>
          </a:p>
          <a:p>
            <a:pPr marL="285750" indent="-285750">
              <a:buFontTx/>
              <a:buChar char="-"/>
            </a:pPr>
            <a:r>
              <a:rPr lang="ru-RU" dirty="0"/>
              <a:t>Топливо (дизель и бензин)</a:t>
            </a:r>
          </a:p>
          <a:p>
            <a:pPr marL="285750" indent="-285750">
              <a:buFontTx/>
              <a:buChar char="-"/>
            </a:pPr>
            <a:r>
              <a:rPr lang="ru-RU" dirty="0"/>
              <a:t>Электроэнергию</a:t>
            </a:r>
          </a:p>
          <a:p>
            <a:endParaRPr lang="ru-RU" dirty="0"/>
          </a:p>
          <a:p>
            <a:r>
              <a:rPr lang="ru-RU" dirty="0"/>
              <a:t>        В результате реализации полученных продуктов мы получаем доход и автономность работы наших заводов.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5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12FCC00-82A3-490A-8A49-4C0CCC4E62B3}"/>
              </a:ext>
            </a:extLst>
          </p:cNvPr>
          <p:cNvSpPr txBox="1"/>
          <p:nvPr/>
        </p:nvSpPr>
        <p:spPr>
          <a:xfrm>
            <a:off x="682726" y="56013"/>
            <a:ext cx="827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Технологическая схема переработки бытовых отходов и мусора</a:t>
            </a:r>
          </a:p>
        </p:txBody>
      </p:sp>
      <p:grpSp>
        <p:nvGrpSpPr>
          <p:cNvPr id="23" name="Group 72">
            <a:extLst>
              <a:ext uri="{FF2B5EF4-FFF2-40B4-BE49-F238E27FC236}">
                <a16:creationId xmlns:a16="http://schemas.microsoft.com/office/drawing/2014/main" id="{124871A1-0D29-4837-B089-2FFCA3B24AAE}"/>
              </a:ext>
            </a:extLst>
          </p:cNvPr>
          <p:cNvGrpSpPr>
            <a:grpSpLocks/>
          </p:cNvGrpSpPr>
          <p:nvPr/>
        </p:nvGrpSpPr>
        <p:grpSpPr bwMode="auto">
          <a:xfrm>
            <a:off x="2036190" y="1078714"/>
            <a:ext cx="6217204" cy="5102452"/>
            <a:chOff x="4088" y="490"/>
            <a:chExt cx="11333" cy="8921"/>
          </a:xfrm>
        </p:grpSpPr>
        <p:pic>
          <p:nvPicPr>
            <p:cNvPr id="3175" name="Picture 103">
              <a:extLst>
                <a:ext uri="{FF2B5EF4-FFF2-40B4-BE49-F238E27FC236}">
                  <a16:creationId xmlns:a16="http://schemas.microsoft.com/office/drawing/2014/main" id="{99E95A43-1153-4C27-B252-D7E269967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6" y="1188"/>
              <a:ext cx="1481" cy="1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Freeform 102">
              <a:extLst>
                <a:ext uri="{FF2B5EF4-FFF2-40B4-BE49-F238E27FC236}">
                  <a16:creationId xmlns:a16="http://schemas.microsoft.com/office/drawing/2014/main" id="{D1F969B5-9806-4CB8-B154-2A6606C46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5" y="490"/>
              <a:ext cx="2218" cy="2019"/>
            </a:xfrm>
            <a:custGeom>
              <a:avLst/>
              <a:gdLst>
                <a:gd name="T0" fmla="+- 0 10606 10606"/>
                <a:gd name="T1" fmla="*/ T0 w 2218"/>
                <a:gd name="T2" fmla="+- 0 827 491"/>
                <a:gd name="T3" fmla="*/ 827 h 2019"/>
                <a:gd name="T4" fmla="+- 0 10615 10606"/>
                <a:gd name="T5" fmla="*/ T4 w 2218"/>
                <a:gd name="T6" fmla="+- 0 750 491"/>
                <a:gd name="T7" fmla="*/ 750 h 2019"/>
                <a:gd name="T8" fmla="+- 0 10640 10606"/>
                <a:gd name="T9" fmla="*/ T8 w 2218"/>
                <a:gd name="T10" fmla="+- 0 679 491"/>
                <a:gd name="T11" fmla="*/ 679 h 2019"/>
                <a:gd name="T12" fmla="+- 0 10680 10606"/>
                <a:gd name="T13" fmla="*/ T12 w 2218"/>
                <a:gd name="T14" fmla="+- 0 617 491"/>
                <a:gd name="T15" fmla="*/ 617 h 2019"/>
                <a:gd name="T16" fmla="+- 0 10732 10606"/>
                <a:gd name="T17" fmla="*/ T16 w 2218"/>
                <a:gd name="T18" fmla="+- 0 565 491"/>
                <a:gd name="T19" fmla="*/ 565 h 2019"/>
                <a:gd name="T20" fmla="+- 0 10794 10606"/>
                <a:gd name="T21" fmla="*/ T20 w 2218"/>
                <a:gd name="T22" fmla="+- 0 525 491"/>
                <a:gd name="T23" fmla="*/ 525 h 2019"/>
                <a:gd name="T24" fmla="+- 0 10865 10606"/>
                <a:gd name="T25" fmla="*/ T24 w 2218"/>
                <a:gd name="T26" fmla="+- 0 500 491"/>
                <a:gd name="T27" fmla="*/ 500 h 2019"/>
                <a:gd name="T28" fmla="+- 0 10942 10606"/>
                <a:gd name="T29" fmla="*/ T28 w 2218"/>
                <a:gd name="T30" fmla="+- 0 491 491"/>
                <a:gd name="T31" fmla="*/ 491 h 2019"/>
                <a:gd name="T32" fmla="+- 0 12487 10606"/>
                <a:gd name="T33" fmla="*/ T32 w 2218"/>
                <a:gd name="T34" fmla="+- 0 491 491"/>
                <a:gd name="T35" fmla="*/ 491 h 2019"/>
                <a:gd name="T36" fmla="+- 0 12564 10606"/>
                <a:gd name="T37" fmla="*/ T36 w 2218"/>
                <a:gd name="T38" fmla="+- 0 500 491"/>
                <a:gd name="T39" fmla="*/ 500 h 2019"/>
                <a:gd name="T40" fmla="+- 0 12635 10606"/>
                <a:gd name="T41" fmla="*/ T40 w 2218"/>
                <a:gd name="T42" fmla="+- 0 525 491"/>
                <a:gd name="T43" fmla="*/ 525 h 2019"/>
                <a:gd name="T44" fmla="+- 0 12698 10606"/>
                <a:gd name="T45" fmla="*/ T44 w 2218"/>
                <a:gd name="T46" fmla="+- 0 565 491"/>
                <a:gd name="T47" fmla="*/ 565 h 2019"/>
                <a:gd name="T48" fmla="+- 0 12750 10606"/>
                <a:gd name="T49" fmla="*/ T48 w 2218"/>
                <a:gd name="T50" fmla="+- 0 617 491"/>
                <a:gd name="T51" fmla="*/ 617 h 2019"/>
                <a:gd name="T52" fmla="+- 0 12790 10606"/>
                <a:gd name="T53" fmla="*/ T52 w 2218"/>
                <a:gd name="T54" fmla="+- 0 679 491"/>
                <a:gd name="T55" fmla="*/ 679 h 2019"/>
                <a:gd name="T56" fmla="+- 0 12815 10606"/>
                <a:gd name="T57" fmla="*/ T56 w 2218"/>
                <a:gd name="T58" fmla="+- 0 750 491"/>
                <a:gd name="T59" fmla="*/ 750 h 2019"/>
                <a:gd name="T60" fmla="+- 0 12824 10606"/>
                <a:gd name="T61" fmla="*/ T60 w 2218"/>
                <a:gd name="T62" fmla="+- 0 827 491"/>
                <a:gd name="T63" fmla="*/ 827 h 2019"/>
                <a:gd name="T64" fmla="+- 0 12824 10606"/>
                <a:gd name="T65" fmla="*/ T64 w 2218"/>
                <a:gd name="T66" fmla="+- 0 2173 491"/>
                <a:gd name="T67" fmla="*/ 2173 h 2019"/>
                <a:gd name="T68" fmla="+- 0 12815 10606"/>
                <a:gd name="T69" fmla="*/ T68 w 2218"/>
                <a:gd name="T70" fmla="+- 0 2250 491"/>
                <a:gd name="T71" fmla="*/ 2250 h 2019"/>
                <a:gd name="T72" fmla="+- 0 12790 10606"/>
                <a:gd name="T73" fmla="*/ T72 w 2218"/>
                <a:gd name="T74" fmla="+- 0 2321 491"/>
                <a:gd name="T75" fmla="*/ 2321 h 2019"/>
                <a:gd name="T76" fmla="+- 0 12750 10606"/>
                <a:gd name="T77" fmla="*/ T76 w 2218"/>
                <a:gd name="T78" fmla="+- 0 2384 491"/>
                <a:gd name="T79" fmla="*/ 2384 h 2019"/>
                <a:gd name="T80" fmla="+- 0 12698 10606"/>
                <a:gd name="T81" fmla="*/ T80 w 2218"/>
                <a:gd name="T82" fmla="+- 0 2436 491"/>
                <a:gd name="T83" fmla="*/ 2436 h 2019"/>
                <a:gd name="T84" fmla="+- 0 12635 10606"/>
                <a:gd name="T85" fmla="*/ T84 w 2218"/>
                <a:gd name="T86" fmla="+- 0 2475 491"/>
                <a:gd name="T87" fmla="*/ 2475 h 2019"/>
                <a:gd name="T88" fmla="+- 0 12564 10606"/>
                <a:gd name="T89" fmla="*/ T88 w 2218"/>
                <a:gd name="T90" fmla="+- 0 2501 491"/>
                <a:gd name="T91" fmla="*/ 2501 h 2019"/>
                <a:gd name="T92" fmla="+- 0 12487 10606"/>
                <a:gd name="T93" fmla="*/ T92 w 2218"/>
                <a:gd name="T94" fmla="+- 0 2510 491"/>
                <a:gd name="T95" fmla="*/ 2510 h 2019"/>
                <a:gd name="T96" fmla="+- 0 10942 10606"/>
                <a:gd name="T97" fmla="*/ T96 w 2218"/>
                <a:gd name="T98" fmla="+- 0 2510 491"/>
                <a:gd name="T99" fmla="*/ 2510 h 2019"/>
                <a:gd name="T100" fmla="+- 0 10865 10606"/>
                <a:gd name="T101" fmla="*/ T100 w 2218"/>
                <a:gd name="T102" fmla="+- 0 2501 491"/>
                <a:gd name="T103" fmla="*/ 2501 h 2019"/>
                <a:gd name="T104" fmla="+- 0 10794 10606"/>
                <a:gd name="T105" fmla="*/ T104 w 2218"/>
                <a:gd name="T106" fmla="+- 0 2475 491"/>
                <a:gd name="T107" fmla="*/ 2475 h 2019"/>
                <a:gd name="T108" fmla="+- 0 10732 10606"/>
                <a:gd name="T109" fmla="*/ T108 w 2218"/>
                <a:gd name="T110" fmla="+- 0 2436 491"/>
                <a:gd name="T111" fmla="*/ 2436 h 2019"/>
                <a:gd name="T112" fmla="+- 0 10680 10606"/>
                <a:gd name="T113" fmla="*/ T112 w 2218"/>
                <a:gd name="T114" fmla="+- 0 2384 491"/>
                <a:gd name="T115" fmla="*/ 2384 h 2019"/>
                <a:gd name="T116" fmla="+- 0 10640 10606"/>
                <a:gd name="T117" fmla="*/ T116 w 2218"/>
                <a:gd name="T118" fmla="+- 0 2321 491"/>
                <a:gd name="T119" fmla="*/ 2321 h 2019"/>
                <a:gd name="T120" fmla="+- 0 10615 10606"/>
                <a:gd name="T121" fmla="*/ T120 w 2218"/>
                <a:gd name="T122" fmla="+- 0 2250 491"/>
                <a:gd name="T123" fmla="*/ 2250 h 2019"/>
                <a:gd name="T124" fmla="+- 0 10606 10606"/>
                <a:gd name="T125" fmla="*/ T124 w 2218"/>
                <a:gd name="T126" fmla="+- 0 2173 491"/>
                <a:gd name="T127" fmla="*/ 2173 h 2019"/>
                <a:gd name="T128" fmla="+- 0 10606 10606"/>
                <a:gd name="T129" fmla="*/ T128 w 2218"/>
                <a:gd name="T130" fmla="+- 0 827 491"/>
                <a:gd name="T131" fmla="*/ 827 h 20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2218" h="2019">
                  <a:moveTo>
                    <a:pt x="0" y="336"/>
                  </a:moveTo>
                  <a:lnTo>
                    <a:pt x="9" y="259"/>
                  </a:lnTo>
                  <a:lnTo>
                    <a:pt x="34" y="188"/>
                  </a:lnTo>
                  <a:lnTo>
                    <a:pt x="74" y="126"/>
                  </a:lnTo>
                  <a:lnTo>
                    <a:pt x="126" y="74"/>
                  </a:lnTo>
                  <a:lnTo>
                    <a:pt x="188" y="34"/>
                  </a:lnTo>
                  <a:lnTo>
                    <a:pt x="259" y="9"/>
                  </a:lnTo>
                  <a:lnTo>
                    <a:pt x="336" y="0"/>
                  </a:lnTo>
                  <a:lnTo>
                    <a:pt x="1881" y="0"/>
                  </a:lnTo>
                  <a:lnTo>
                    <a:pt x="1958" y="9"/>
                  </a:lnTo>
                  <a:lnTo>
                    <a:pt x="2029" y="34"/>
                  </a:lnTo>
                  <a:lnTo>
                    <a:pt x="2092" y="74"/>
                  </a:lnTo>
                  <a:lnTo>
                    <a:pt x="2144" y="126"/>
                  </a:lnTo>
                  <a:lnTo>
                    <a:pt x="2184" y="188"/>
                  </a:lnTo>
                  <a:lnTo>
                    <a:pt x="2209" y="259"/>
                  </a:lnTo>
                  <a:lnTo>
                    <a:pt x="2218" y="336"/>
                  </a:lnTo>
                  <a:lnTo>
                    <a:pt x="2218" y="1682"/>
                  </a:lnTo>
                  <a:lnTo>
                    <a:pt x="2209" y="1759"/>
                  </a:lnTo>
                  <a:lnTo>
                    <a:pt x="2184" y="1830"/>
                  </a:lnTo>
                  <a:lnTo>
                    <a:pt x="2144" y="1893"/>
                  </a:lnTo>
                  <a:lnTo>
                    <a:pt x="2092" y="1945"/>
                  </a:lnTo>
                  <a:lnTo>
                    <a:pt x="2029" y="1984"/>
                  </a:lnTo>
                  <a:lnTo>
                    <a:pt x="1958" y="2010"/>
                  </a:lnTo>
                  <a:lnTo>
                    <a:pt x="1881" y="2019"/>
                  </a:lnTo>
                  <a:lnTo>
                    <a:pt x="336" y="2019"/>
                  </a:lnTo>
                  <a:lnTo>
                    <a:pt x="259" y="2010"/>
                  </a:lnTo>
                  <a:lnTo>
                    <a:pt x="188" y="1984"/>
                  </a:lnTo>
                  <a:lnTo>
                    <a:pt x="126" y="1945"/>
                  </a:lnTo>
                  <a:lnTo>
                    <a:pt x="74" y="1893"/>
                  </a:lnTo>
                  <a:lnTo>
                    <a:pt x="34" y="1830"/>
                  </a:lnTo>
                  <a:lnTo>
                    <a:pt x="9" y="1759"/>
                  </a:lnTo>
                  <a:lnTo>
                    <a:pt x="0" y="1682"/>
                  </a:lnTo>
                  <a:lnTo>
                    <a:pt x="0" y="3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73" name="Picture 101">
              <a:extLst>
                <a:ext uri="{FF2B5EF4-FFF2-40B4-BE49-F238E27FC236}">
                  <a16:creationId xmlns:a16="http://schemas.microsoft.com/office/drawing/2014/main" id="{DDAD871E-1643-4D1C-B4FB-F3F23B371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6" y="652"/>
              <a:ext cx="1838" cy="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2" name="Picture 100">
              <a:extLst>
                <a:ext uri="{FF2B5EF4-FFF2-40B4-BE49-F238E27FC236}">
                  <a16:creationId xmlns:a16="http://schemas.microsoft.com/office/drawing/2014/main" id="{4ABB7C67-192A-4048-9CE6-076B762E6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" y="3924"/>
              <a:ext cx="1845" cy="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1" name="Picture 99">
              <a:extLst>
                <a:ext uri="{FF2B5EF4-FFF2-40B4-BE49-F238E27FC236}">
                  <a16:creationId xmlns:a16="http://schemas.microsoft.com/office/drawing/2014/main" id="{0432143B-3031-4581-BBE4-32087476E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" y="3046"/>
              <a:ext cx="1626" cy="1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0" name="Picture 98">
              <a:extLst>
                <a:ext uri="{FF2B5EF4-FFF2-40B4-BE49-F238E27FC236}">
                  <a16:creationId xmlns:a16="http://schemas.microsoft.com/office/drawing/2014/main" id="{6AA95CA1-9036-4C83-82EC-A06D76DF3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" y="1623"/>
              <a:ext cx="1747" cy="1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Freeform 97">
              <a:extLst>
                <a:ext uri="{FF2B5EF4-FFF2-40B4-BE49-F238E27FC236}">
                  <a16:creationId xmlns:a16="http://schemas.microsoft.com/office/drawing/2014/main" id="{38D08D0E-F42A-43A6-BB74-B6B6032C4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" y="1518"/>
              <a:ext cx="2218" cy="2008"/>
            </a:xfrm>
            <a:custGeom>
              <a:avLst/>
              <a:gdLst>
                <a:gd name="T0" fmla="+- 0 7364 7364"/>
                <a:gd name="T1" fmla="*/ T0 w 2218"/>
                <a:gd name="T2" fmla="+- 0 1853 1518"/>
                <a:gd name="T3" fmla="*/ 1853 h 2008"/>
                <a:gd name="T4" fmla="+- 0 7373 7364"/>
                <a:gd name="T5" fmla="*/ T4 w 2218"/>
                <a:gd name="T6" fmla="+- 0 1776 1518"/>
                <a:gd name="T7" fmla="*/ 1776 h 2008"/>
                <a:gd name="T8" fmla="+- 0 7398 7364"/>
                <a:gd name="T9" fmla="*/ T8 w 2218"/>
                <a:gd name="T10" fmla="+- 0 1705 1518"/>
                <a:gd name="T11" fmla="*/ 1705 h 2008"/>
                <a:gd name="T12" fmla="+- 0 7438 7364"/>
                <a:gd name="T13" fmla="*/ T12 w 2218"/>
                <a:gd name="T14" fmla="+- 0 1643 1518"/>
                <a:gd name="T15" fmla="*/ 1643 h 2008"/>
                <a:gd name="T16" fmla="+- 0 7489 7364"/>
                <a:gd name="T17" fmla="*/ T16 w 2218"/>
                <a:gd name="T18" fmla="+- 0 1592 1518"/>
                <a:gd name="T19" fmla="*/ 1592 h 2008"/>
                <a:gd name="T20" fmla="+- 0 7551 7364"/>
                <a:gd name="T21" fmla="*/ T20 w 2218"/>
                <a:gd name="T22" fmla="+- 0 1552 1518"/>
                <a:gd name="T23" fmla="*/ 1552 h 2008"/>
                <a:gd name="T24" fmla="+- 0 7622 7364"/>
                <a:gd name="T25" fmla="*/ T24 w 2218"/>
                <a:gd name="T26" fmla="+- 0 1527 1518"/>
                <a:gd name="T27" fmla="*/ 1527 h 2008"/>
                <a:gd name="T28" fmla="+- 0 7699 7364"/>
                <a:gd name="T29" fmla="*/ T28 w 2218"/>
                <a:gd name="T30" fmla="+- 0 1518 1518"/>
                <a:gd name="T31" fmla="*/ 1518 h 2008"/>
                <a:gd name="T32" fmla="+- 0 9247 7364"/>
                <a:gd name="T33" fmla="*/ T32 w 2218"/>
                <a:gd name="T34" fmla="+- 0 1518 1518"/>
                <a:gd name="T35" fmla="*/ 1518 h 2008"/>
                <a:gd name="T36" fmla="+- 0 9324 7364"/>
                <a:gd name="T37" fmla="*/ T36 w 2218"/>
                <a:gd name="T38" fmla="+- 0 1527 1518"/>
                <a:gd name="T39" fmla="*/ 1527 h 2008"/>
                <a:gd name="T40" fmla="+- 0 9394 7364"/>
                <a:gd name="T41" fmla="*/ T40 w 2218"/>
                <a:gd name="T42" fmla="+- 0 1552 1518"/>
                <a:gd name="T43" fmla="*/ 1552 h 2008"/>
                <a:gd name="T44" fmla="+- 0 9456 7364"/>
                <a:gd name="T45" fmla="*/ T44 w 2218"/>
                <a:gd name="T46" fmla="+- 0 1592 1518"/>
                <a:gd name="T47" fmla="*/ 1592 h 2008"/>
                <a:gd name="T48" fmla="+- 0 9508 7364"/>
                <a:gd name="T49" fmla="*/ T48 w 2218"/>
                <a:gd name="T50" fmla="+- 0 1643 1518"/>
                <a:gd name="T51" fmla="*/ 1643 h 2008"/>
                <a:gd name="T52" fmla="+- 0 9548 7364"/>
                <a:gd name="T53" fmla="*/ T52 w 2218"/>
                <a:gd name="T54" fmla="+- 0 1705 1518"/>
                <a:gd name="T55" fmla="*/ 1705 h 2008"/>
                <a:gd name="T56" fmla="+- 0 9573 7364"/>
                <a:gd name="T57" fmla="*/ T56 w 2218"/>
                <a:gd name="T58" fmla="+- 0 1776 1518"/>
                <a:gd name="T59" fmla="*/ 1776 h 2008"/>
                <a:gd name="T60" fmla="+- 0 9582 7364"/>
                <a:gd name="T61" fmla="*/ T60 w 2218"/>
                <a:gd name="T62" fmla="+- 0 1853 1518"/>
                <a:gd name="T63" fmla="*/ 1853 h 2008"/>
                <a:gd name="T64" fmla="+- 0 9582 7364"/>
                <a:gd name="T65" fmla="*/ T64 w 2218"/>
                <a:gd name="T66" fmla="+- 0 3191 1518"/>
                <a:gd name="T67" fmla="*/ 3191 h 2008"/>
                <a:gd name="T68" fmla="+- 0 9573 7364"/>
                <a:gd name="T69" fmla="*/ T68 w 2218"/>
                <a:gd name="T70" fmla="+- 0 3268 1518"/>
                <a:gd name="T71" fmla="*/ 3268 h 2008"/>
                <a:gd name="T72" fmla="+- 0 9548 7364"/>
                <a:gd name="T73" fmla="*/ T72 w 2218"/>
                <a:gd name="T74" fmla="+- 0 3338 1518"/>
                <a:gd name="T75" fmla="*/ 3338 h 2008"/>
                <a:gd name="T76" fmla="+- 0 9508 7364"/>
                <a:gd name="T77" fmla="*/ T76 w 2218"/>
                <a:gd name="T78" fmla="+- 0 3400 1518"/>
                <a:gd name="T79" fmla="*/ 3400 h 2008"/>
                <a:gd name="T80" fmla="+- 0 9456 7364"/>
                <a:gd name="T81" fmla="*/ T80 w 2218"/>
                <a:gd name="T82" fmla="+- 0 3452 1518"/>
                <a:gd name="T83" fmla="*/ 3452 h 2008"/>
                <a:gd name="T84" fmla="+- 0 9394 7364"/>
                <a:gd name="T85" fmla="*/ T84 w 2218"/>
                <a:gd name="T86" fmla="+- 0 3492 1518"/>
                <a:gd name="T87" fmla="*/ 3492 h 2008"/>
                <a:gd name="T88" fmla="+- 0 9324 7364"/>
                <a:gd name="T89" fmla="*/ T88 w 2218"/>
                <a:gd name="T90" fmla="+- 0 3517 1518"/>
                <a:gd name="T91" fmla="*/ 3517 h 2008"/>
                <a:gd name="T92" fmla="+- 0 9247 7364"/>
                <a:gd name="T93" fmla="*/ T92 w 2218"/>
                <a:gd name="T94" fmla="+- 0 3526 1518"/>
                <a:gd name="T95" fmla="*/ 3526 h 2008"/>
                <a:gd name="T96" fmla="+- 0 7699 7364"/>
                <a:gd name="T97" fmla="*/ T96 w 2218"/>
                <a:gd name="T98" fmla="+- 0 3526 1518"/>
                <a:gd name="T99" fmla="*/ 3526 h 2008"/>
                <a:gd name="T100" fmla="+- 0 7622 7364"/>
                <a:gd name="T101" fmla="*/ T100 w 2218"/>
                <a:gd name="T102" fmla="+- 0 3517 1518"/>
                <a:gd name="T103" fmla="*/ 3517 h 2008"/>
                <a:gd name="T104" fmla="+- 0 7551 7364"/>
                <a:gd name="T105" fmla="*/ T104 w 2218"/>
                <a:gd name="T106" fmla="+- 0 3492 1518"/>
                <a:gd name="T107" fmla="*/ 3492 h 2008"/>
                <a:gd name="T108" fmla="+- 0 7489 7364"/>
                <a:gd name="T109" fmla="*/ T108 w 2218"/>
                <a:gd name="T110" fmla="+- 0 3452 1518"/>
                <a:gd name="T111" fmla="*/ 3452 h 2008"/>
                <a:gd name="T112" fmla="+- 0 7438 7364"/>
                <a:gd name="T113" fmla="*/ T112 w 2218"/>
                <a:gd name="T114" fmla="+- 0 3400 1518"/>
                <a:gd name="T115" fmla="*/ 3400 h 2008"/>
                <a:gd name="T116" fmla="+- 0 7398 7364"/>
                <a:gd name="T117" fmla="*/ T116 w 2218"/>
                <a:gd name="T118" fmla="+- 0 3338 1518"/>
                <a:gd name="T119" fmla="*/ 3338 h 2008"/>
                <a:gd name="T120" fmla="+- 0 7373 7364"/>
                <a:gd name="T121" fmla="*/ T120 w 2218"/>
                <a:gd name="T122" fmla="+- 0 3268 1518"/>
                <a:gd name="T123" fmla="*/ 3268 h 2008"/>
                <a:gd name="T124" fmla="+- 0 7364 7364"/>
                <a:gd name="T125" fmla="*/ T124 w 2218"/>
                <a:gd name="T126" fmla="+- 0 3191 1518"/>
                <a:gd name="T127" fmla="*/ 3191 h 2008"/>
                <a:gd name="T128" fmla="+- 0 7364 7364"/>
                <a:gd name="T129" fmla="*/ T128 w 2218"/>
                <a:gd name="T130" fmla="+- 0 1853 1518"/>
                <a:gd name="T131" fmla="*/ 1853 h 20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2218" h="2008">
                  <a:moveTo>
                    <a:pt x="0" y="335"/>
                  </a:moveTo>
                  <a:lnTo>
                    <a:pt x="9" y="258"/>
                  </a:lnTo>
                  <a:lnTo>
                    <a:pt x="34" y="187"/>
                  </a:lnTo>
                  <a:lnTo>
                    <a:pt x="74" y="125"/>
                  </a:lnTo>
                  <a:lnTo>
                    <a:pt x="125" y="74"/>
                  </a:lnTo>
                  <a:lnTo>
                    <a:pt x="187" y="34"/>
                  </a:lnTo>
                  <a:lnTo>
                    <a:pt x="258" y="9"/>
                  </a:lnTo>
                  <a:lnTo>
                    <a:pt x="335" y="0"/>
                  </a:lnTo>
                  <a:lnTo>
                    <a:pt x="1883" y="0"/>
                  </a:lnTo>
                  <a:lnTo>
                    <a:pt x="1960" y="9"/>
                  </a:lnTo>
                  <a:lnTo>
                    <a:pt x="2030" y="34"/>
                  </a:lnTo>
                  <a:lnTo>
                    <a:pt x="2092" y="74"/>
                  </a:lnTo>
                  <a:lnTo>
                    <a:pt x="2144" y="125"/>
                  </a:lnTo>
                  <a:lnTo>
                    <a:pt x="2184" y="187"/>
                  </a:lnTo>
                  <a:lnTo>
                    <a:pt x="2209" y="258"/>
                  </a:lnTo>
                  <a:lnTo>
                    <a:pt x="2218" y="335"/>
                  </a:lnTo>
                  <a:lnTo>
                    <a:pt x="2218" y="1673"/>
                  </a:lnTo>
                  <a:lnTo>
                    <a:pt x="2209" y="1750"/>
                  </a:lnTo>
                  <a:lnTo>
                    <a:pt x="2184" y="1820"/>
                  </a:lnTo>
                  <a:lnTo>
                    <a:pt x="2144" y="1882"/>
                  </a:lnTo>
                  <a:lnTo>
                    <a:pt x="2092" y="1934"/>
                  </a:lnTo>
                  <a:lnTo>
                    <a:pt x="2030" y="1974"/>
                  </a:lnTo>
                  <a:lnTo>
                    <a:pt x="1960" y="1999"/>
                  </a:lnTo>
                  <a:lnTo>
                    <a:pt x="1883" y="2008"/>
                  </a:lnTo>
                  <a:lnTo>
                    <a:pt x="335" y="2008"/>
                  </a:lnTo>
                  <a:lnTo>
                    <a:pt x="258" y="1999"/>
                  </a:lnTo>
                  <a:lnTo>
                    <a:pt x="187" y="1974"/>
                  </a:lnTo>
                  <a:lnTo>
                    <a:pt x="125" y="1934"/>
                  </a:lnTo>
                  <a:lnTo>
                    <a:pt x="74" y="1882"/>
                  </a:lnTo>
                  <a:lnTo>
                    <a:pt x="34" y="1820"/>
                  </a:lnTo>
                  <a:lnTo>
                    <a:pt x="9" y="1750"/>
                  </a:lnTo>
                  <a:lnTo>
                    <a:pt x="0" y="1673"/>
                  </a:lnTo>
                  <a:lnTo>
                    <a:pt x="0" y="33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68" name="Picture 96">
              <a:extLst>
                <a:ext uri="{FF2B5EF4-FFF2-40B4-BE49-F238E27FC236}">
                  <a16:creationId xmlns:a16="http://schemas.microsoft.com/office/drawing/2014/main" id="{ACA86285-7973-4606-874D-94E1C1B33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7580"/>
              <a:ext cx="2409" cy="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Freeform 95">
              <a:extLst>
                <a:ext uri="{FF2B5EF4-FFF2-40B4-BE49-F238E27FC236}">
                  <a16:creationId xmlns:a16="http://schemas.microsoft.com/office/drawing/2014/main" id="{04A8FFC6-EAA9-49FB-A5FC-966A4EDD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7392"/>
              <a:ext cx="2638" cy="1793"/>
            </a:xfrm>
            <a:custGeom>
              <a:avLst/>
              <a:gdLst>
                <a:gd name="T0" fmla="+- 0 4791 4791"/>
                <a:gd name="T1" fmla="*/ T0 w 2638"/>
                <a:gd name="T2" fmla="+- 0 7691 7392"/>
                <a:gd name="T3" fmla="*/ 7691 h 1793"/>
                <a:gd name="T4" fmla="+- 0 4802 4791"/>
                <a:gd name="T5" fmla="*/ T4 w 2638"/>
                <a:gd name="T6" fmla="+- 0 7612 7392"/>
                <a:gd name="T7" fmla="*/ 7612 h 1793"/>
                <a:gd name="T8" fmla="+- 0 4832 4791"/>
                <a:gd name="T9" fmla="*/ T8 w 2638"/>
                <a:gd name="T10" fmla="+- 0 7540 7392"/>
                <a:gd name="T11" fmla="*/ 7540 h 1793"/>
                <a:gd name="T12" fmla="+- 0 4879 4791"/>
                <a:gd name="T13" fmla="*/ T12 w 2638"/>
                <a:gd name="T14" fmla="+- 0 7480 7392"/>
                <a:gd name="T15" fmla="*/ 7480 h 1793"/>
                <a:gd name="T16" fmla="+- 0 4939 4791"/>
                <a:gd name="T17" fmla="*/ T16 w 2638"/>
                <a:gd name="T18" fmla="+- 0 7433 7392"/>
                <a:gd name="T19" fmla="*/ 7433 h 1793"/>
                <a:gd name="T20" fmla="+- 0 5010 4791"/>
                <a:gd name="T21" fmla="*/ T20 w 2638"/>
                <a:gd name="T22" fmla="+- 0 7403 7392"/>
                <a:gd name="T23" fmla="*/ 7403 h 1793"/>
                <a:gd name="T24" fmla="+- 0 5090 4791"/>
                <a:gd name="T25" fmla="*/ T24 w 2638"/>
                <a:gd name="T26" fmla="+- 0 7392 7392"/>
                <a:gd name="T27" fmla="*/ 7392 h 1793"/>
                <a:gd name="T28" fmla="+- 0 7129 4791"/>
                <a:gd name="T29" fmla="*/ T28 w 2638"/>
                <a:gd name="T30" fmla="+- 0 7392 7392"/>
                <a:gd name="T31" fmla="*/ 7392 h 1793"/>
                <a:gd name="T32" fmla="+- 0 7209 4791"/>
                <a:gd name="T33" fmla="*/ T32 w 2638"/>
                <a:gd name="T34" fmla="+- 0 7403 7392"/>
                <a:gd name="T35" fmla="*/ 7403 h 1793"/>
                <a:gd name="T36" fmla="+- 0 7280 4791"/>
                <a:gd name="T37" fmla="*/ T36 w 2638"/>
                <a:gd name="T38" fmla="+- 0 7433 7392"/>
                <a:gd name="T39" fmla="*/ 7433 h 1793"/>
                <a:gd name="T40" fmla="+- 0 7341 4791"/>
                <a:gd name="T41" fmla="*/ T40 w 2638"/>
                <a:gd name="T42" fmla="+- 0 7480 7392"/>
                <a:gd name="T43" fmla="*/ 7480 h 1793"/>
                <a:gd name="T44" fmla="+- 0 7387 4791"/>
                <a:gd name="T45" fmla="*/ T44 w 2638"/>
                <a:gd name="T46" fmla="+- 0 7540 7392"/>
                <a:gd name="T47" fmla="*/ 7540 h 1793"/>
                <a:gd name="T48" fmla="+- 0 7418 4791"/>
                <a:gd name="T49" fmla="*/ T48 w 2638"/>
                <a:gd name="T50" fmla="+- 0 7612 7392"/>
                <a:gd name="T51" fmla="*/ 7612 h 1793"/>
                <a:gd name="T52" fmla="+- 0 7428 4791"/>
                <a:gd name="T53" fmla="*/ T52 w 2638"/>
                <a:gd name="T54" fmla="+- 0 7691 7392"/>
                <a:gd name="T55" fmla="*/ 7691 h 1793"/>
                <a:gd name="T56" fmla="+- 0 7428 4791"/>
                <a:gd name="T57" fmla="*/ T56 w 2638"/>
                <a:gd name="T58" fmla="+- 0 8886 7392"/>
                <a:gd name="T59" fmla="*/ 8886 h 1793"/>
                <a:gd name="T60" fmla="+- 0 7418 4791"/>
                <a:gd name="T61" fmla="*/ T60 w 2638"/>
                <a:gd name="T62" fmla="+- 0 8966 7392"/>
                <a:gd name="T63" fmla="*/ 8966 h 1793"/>
                <a:gd name="T64" fmla="+- 0 7387 4791"/>
                <a:gd name="T65" fmla="*/ T64 w 2638"/>
                <a:gd name="T66" fmla="+- 0 9037 7392"/>
                <a:gd name="T67" fmla="*/ 9037 h 1793"/>
                <a:gd name="T68" fmla="+- 0 7341 4791"/>
                <a:gd name="T69" fmla="*/ T68 w 2638"/>
                <a:gd name="T70" fmla="+- 0 9098 7392"/>
                <a:gd name="T71" fmla="*/ 9098 h 1793"/>
                <a:gd name="T72" fmla="+- 0 7280 4791"/>
                <a:gd name="T73" fmla="*/ T72 w 2638"/>
                <a:gd name="T74" fmla="+- 0 9144 7392"/>
                <a:gd name="T75" fmla="*/ 9144 h 1793"/>
                <a:gd name="T76" fmla="+- 0 7209 4791"/>
                <a:gd name="T77" fmla="*/ T76 w 2638"/>
                <a:gd name="T78" fmla="+- 0 9174 7392"/>
                <a:gd name="T79" fmla="*/ 9174 h 1793"/>
                <a:gd name="T80" fmla="+- 0 7129 4791"/>
                <a:gd name="T81" fmla="*/ T80 w 2638"/>
                <a:gd name="T82" fmla="+- 0 9185 7392"/>
                <a:gd name="T83" fmla="*/ 9185 h 1793"/>
                <a:gd name="T84" fmla="+- 0 5090 4791"/>
                <a:gd name="T85" fmla="*/ T84 w 2638"/>
                <a:gd name="T86" fmla="+- 0 9185 7392"/>
                <a:gd name="T87" fmla="*/ 9185 h 1793"/>
                <a:gd name="T88" fmla="+- 0 5010 4791"/>
                <a:gd name="T89" fmla="*/ T88 w 2638"/>
                <a:gd name="T90" fmla="+- 0 9174 7392"/>
                <a:gd name="T91" fmla="*/ 9174 h 1793"/>
                <a:gd name="T92" fmla="+- 0 4939 4791"/>
                <a:gd name="T93" fmla="*/ T92 w 2638"/>
                <a:gd name="T94" fmla="+- 0 9144 7392"/>
                <a:gd name="T95" fmla="*/ 9144 h 1793"/>
                <a:gd name="T96" fmla="+- 0 4879 4791"/>
                <a:gd name="T97" fmla="*/ T96 w 2638"/>
                <a:gd name="T98" fmla="+- 0 9098 7392"/>
                <a:gd name="T99" fmla="*/ 9098 h 1793"/>
                <a:gd name="T100" fmla="+- 0 4832 4791"/>
                <a:gd name="T101" fmla="*/ T100 w 2638"/>
                <a:gd name="T102" fmla="+- 0 9037 7392"/>
                <a:gd name="T103" fmla="*/ 9037 h 1793"/>
                <a:gd name="T104" fmla="+- 0 4802 4791"/>
                <a:gd name="T105" fmla="*/ T104 w 2638"/>
                <a:gd name="T106" fmla="+- 0 8966 7392"/>
                <a:gd name="T107" fmla="*/ 8966 h 1793"/>
                <a:gd name="T108" fmla="+- 0 4791 4791"/>
                <a:gd name="T109" fmla="*/ T108 w 2638"/>
                <a:gd name="T110" fmla="+- 0 8886 7392"/>
                <a:gd name="T111" fmla="*/ 8886 h 1793"/>
                <a:gd name="T112" fmla="+- 0 4791 4791"/>
                <a:gd name="T113" fmla="*/ T112 w 2638"/>
                <a:gd name="T114" fmla="+- 0 7691 7392"/>
                <a:gd name="T115" fmla="*/ 7691 h 17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2638" h="1793">
                  <a:moveTo>
                    <a:pt x="0" y="299"/>
                  </a:moveTo>
                  <a:lnTo>
                    <a:pt x="11" y="220"/>
                  </a:lnTo>
                  <a:lnTo>
                    <a:pt x="41" y="148"/>
                  </a:lnTo>
                  <a:lnTo>
                    <a:pt x="88" y="88"/>
                  </a:lnTo>
                  <a:lnTo>
                    <a:pt x="148" y="41"/>
                  </a:lnTo>
                  <a:lnTo>
                    <a:pt x="219" y="11"/>
                  </a:lnTo>
                  <a:lnTo>
                    <a:pt x="299" y="0"/>
                  </a:lnTo>
                  <a:lnTo>
                    <a:pt x="2338" y="0"/>
                  </a:lnTo>
                  <a:lnTo>
                    <a:pt x="2418" y="11"/>
                  </a:lnTo>
                  <a:lnTo>
                    <a:pt x="2489" y="41"/>
                  </a:lnTo>
                  <a:lnTo>
                    <a:pt x="2550" y="88"/>
                  </a:lnTo>
                  <a:lnTo>
                    <a:pt x="2596" y="148"/>
                  </a:lnTo>
                  <a:lnTo>
                    <a:pt x="2627" y="220"/>
                  </a:lnTo>
                  <a:lnTo>
                    <a:pt x="2637" y="299"/>
                  </a:lnTo>
                  <a:lnTo>
                    <a:pt x="2637" y="1494"/>
                  </a:lnTo>
                  <a:lnTo>
                    <a:pt x="2627" y="1574"/>
                  </a:lnTo>
                  <a:lnTo>
                    <a:pt x="2596" y="1645"/>
                  </a:lnTo>
                  <a:lnTo>
                    <a:pt x="2550" y="1706"/>
                  </a:lnTo>
                  <a:lnTo>
                    <a:pt x="2489" y="1752"/>
                  </a:lnTo>
                  <a:lnTo>
                    <a:pt x="2418" y="1782"/>
                  </a:lnTo>
                  <a:lnTo>
                    <a:pt x="2338" y="1793"/>
                  </a:lnTo>
                  <a:lnTo>
                    <a:pt x="299" y="1793"/>
                  </a:lnTo>
                  <a:lnTo>
                    <a:pt x="219" y="1782"/>
                  </a:lnTo>
                  <a:lnTo>
                    <a:pt x="148" y="1752"/>
                  </a:lnTo>
                  <a:lnTo>
                    <a:pt x="88" y="1706"/>
                  </a:lnTo>
                  <a:lnTo>
                    <a:pt x="41" y="1645"/>
                  </a:lnTo>
                  <a:lnTo>
                    <a:pt x="11" y="1574"/>
                  </a:lnTo>
                  <a:lnTo>
                    <a:pt x="0" y="1494"/>
                  </a:lnTo>
                  <a:lnTo>
                    <a:pt x="0" y="29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66" name="Picture 94">
              <a:extLst>
                <a:ext uri="{FF2B5EF4-FFF2-40B4-BE49-F238E27FC236}">
                  <a16:creationId xmlns:a16="http://schemas.microsoft.com/office/drawing/2014/main" id="{566A57DB-1DD3-4C24-B541-50B2B8FA5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" y="6173"/>
              <a:ext cx="1198" cy="1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5" name="Picture 93">
              <a:extLst>
                <a:ext uri="{FF2B5EF4-FFF2-40B4-BE49-F238E27FC236}">
                  <a16:creationId xmlns:a16="http://schemas.microsoft.com/office/drawing/2014/main" id="{8D60A31B-6927-483E-871A-113828CD3A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0" y="6924"/>
              <a:ext cx="2261" cy="2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Freeform 90">
              <a:extLst>
                <a:ext uri="{FF2B5EF4-FFF2-40B4-BE49-F238E27FC236}">
                  <a16:creationId xmlns:a16="http://schemas.microsoft.com/office/drawing/2014/main" id="{B071240D-F855-4164-A987-92122FFD8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" y="7392"/>
              <a:ext cx="2431" cy="1793"/>
            </a:xfrm>
            <a:custGeom>
              <a:avLst/>
              <a:gdLst>
                <a:gd name="T0" fmla="+- 0 8805 8805"/>
                <a:gd name="T1" fmla="*/ T0 w 2431"/>
                <a:gd name="T2" fmla="+- 0 7691 7392"/>
                <a:gd name="T3" fmla="*/ 7691 h 1793"/>
                <a:gd name="T4" fmla="+- 0 8816 8805"/>
                <a:gd name="T5" fmla="*/ T4 w 2431"/>
                <a:gd name="T6" fmla="+- 0 7612 7392"/>
                <a:gd name="T7" fmla="*/ 7612 h 1793"/>
                <a:gd name="T8" fmla="+- 0 8846 8805"/>
                <a:gd name="T9" fmla="*/ T8 w 2431"/>
                <a:gd name="T10" fmla="+- 0 7540 7392"/>
                <a:gd name="T11" fmla="*/ 7540 h 1793"/>
                <a:gd name="T12" fmla="+- 0 8893 8805"/>
                <a:gd name="T13" fmla="*/ T12 w 2431"/>
                <a:gd name="T14" fmla="+- 0 7480 7392"/>
                <a:gd name="T15" fmla="*/ 7480 h 1793"/>
                <a:gd name="T16" fmla="+- 0 8953 8805"/>
                <a:gd name="T17" fmla="*/ T16 w 2431"/>
                <a:gd name="T18" fmla="+- 0 7433 7392"/>
                <a:gd name="T19" fmla="*/ 7433 h 1793"/>
                <a:gd name="T20" fmla="+- 0 9025 8805"/>
                <a:gd name="T21" fmla="*/ T20 w 2431"/>
                <a:gd name="T22" fmla="+- 0 7403 7392"/>
                <a:gd name="T23" fmla="*/ 7403 h 1793"/>
                <a:gd name="T24" fmla="+- 0 9104 8805"/>
                <a:gd name="T25" fmla="*/ T24 w 2431"/>
                <a:gd name="T26" fmla="+- 0 7392 7392"/>
                <a:gd name="T27" fmla="*/ 7392 h 1793"/>
                <a:gd name="T28" fmla="+- 0 10937 8805"/>
                <a:gd name="T29" fmla="*/ T28 w 2431"/>
                <a:gd name="T30" fmla="+- 0 7392 7392"/>
                <a:gd name="T31" fmla="*/ 7392 h 1793"/>
                <a:gd name="T32" fmla="+- 0 11016 8805"/>
                <a:gd name="T33" fmla="*/ T32 w 2431"/>
                <a:gd name="T34" fmla="+- 0 7403 7392"/>
                <a:gd name="T35" fmla="*/ 7403 h 1793"/>
                <a:gd name="T36" fmla="+- 0 11087 8805"/>
                <a:gd name="T37" fmla="*/ T36 w 2431"/>
                <a:gd name="T38" fmla="+- 0 7433 7392"/>
                <a:gd name="T39" fmla="*/ 7433 h 1793"/>
                <a:gd name="T40" fmla="+- 0 11148 8805"/>
                <a:gd name="T41" fmla="*/ T40 w 2431"/>
                <a:gd name="T42" fmla="+- 0 7480 7392"/>
                <a:gd name="T43" fmla="*/ 7480 h 1793"/>
                <a:gd name="T44" fmla="+- 0 11195 8805"/>
                <a:gd name="T45" fmla="*/ T44 w 2431"/>
                <a:gd name="T46" fmla="+- 0 7540 7392"/>
                <a:gd name="T47" fmla="*/ 7540 h 1793"/>
                <a:gd name="T48" fmla="+- 0 11225 8805"/>
                <a:gd name="T49" fmla="*/ T48 w 2431"/>
                <a:gd name="T50" fmla="+- 0 7612 7392"/>
                <a:gd name="T51" fmla="*/ 7612 h 1793"/>
                <a:gd name="T52" fmla="+- 0 11235 8805"/>
                <a:gd name="T53" fmla="*/ T52 w 2431"/>
                <a:gd name="T54" fmla="+- 0 7691 7392"/>
                <a:gd name="T55" fmla="*/ 7691 h 1793"/>
                <a:gd name="T56" fmla="+- 0 11235 8805"/>
                <a:gd name="T57" fmla="*/ T56 w 2431"/>
                <a:gd name="T58" fmla="+- 0 8886 7392"/>
                <a:gd name="T59" fmla="*/ 8886 h 1793"/>
                <a:gd name="T60" fmla="+- 0 11225 8805"/>
                <a:gd name="T61" fmla="*/ T60 w 2431"/>
                <a:gd name="T62" fmla="+- 0 8966 7392"/>
                <a:gd name="T63" fmla="*/ 8966 h 1793"/>
                <a:gd name="T64" fmla="+- 0 11195 8805"/>
                <a:gd name="T65" fmla="*/ T64 w 2431"/>
                <a:gd name="T66" fmla="+- 0 9037 7392"/>
                <a:gd name="T67" fmla="*/ 9037 h 1793"/>
                <a:gd name="T68" fmla="+- 0 11148 8805"/>
                <a:gd name="T69" fmla="*/ T68 w 2431"/>
                <a:gd name="T70" fmla="+- 0 9098 7392"/>
                <a:gd name="T71" fmla="*/ 9098 h 1793"/>
                <a:gd name="T72" fmla="+- 0 11087 8805"/>
                <a:gd name="T73" fmla="*/ T72 w 2431"/>
                <a:gd name="T74" fmla="+- 0 9144 7392"/>
                <a:gd name="T75" fmla="*/ 9144 h 1793"/>
                <a:gd name="T76" fmla="+- 0 11016 8805"/>
                <a:gd name="T77" fmla="*/ T76 w 2431"/>
                <a:gd name="T78" fmla="+- 0 9174 7392"/>
                <a:gd name="T79" fmla="*/ 9174 h 1793"/>
                <a:gd name="T80" fmla="+- 0 10937 8805"/>
                <a:gd name="T81" fmla="*/ T80 w 2431"/>
                <a:gd name="T82" fmla="+- 0 9185 7392"/>
                <a:gd name="T83" fmla="*/ 9185 h 1793"/>
                <a:gd name="T84" fmla="+- 0 9104 8805"/>
                <a:gd name="T85" fmla="*/ T84 w 2431"/>
                <a:gd name="T86" fmla="+- 0 9185 7392"/>
                <a:gd name="T87" fmla="*/ 9185 h 1793"/>
                <a:gd name="T88" fmla="+- 0 9025 8805"/>
                <a:gd name="T89" fmla="*/ T88 w 2431"/>
                <a:gd name="T90" fmla="+- 0 9174 7392"/>
                <a:gd name="T91" fmla="*/ 9174 h 1793"/>
                <a:gd name="T92" fmla="+- 0 8953 8805"/>
                <a:gd name="T93" fmla="*/ T92 w 2431"/>
                <a:gd name="T94" fmla="+- 0 9144 7392"/>
                <a:gd name="T95" fmla="*/ 9144 h 1793"/>
                <a:gd name="T96" fmla="+- 0 8893 8805"/>
                <a:gd name="T97" fmla="*/ T96 w 2431"/>
                <a:gd name="T98" fmla="+- 0 9098 7392"/>
                <a:gd name="T99" fmla="*/ 9098 h 1793"/>
                <a:gd name="T100" fmla="+- 0 8846 8805"/>
                <a:gd name="T101" fmla="*/ T100 w 2431"/>
                <a:gd name="T102" fmla="+- 0 9037 7392"/>
                <a:gd name="T103" fmla="*/ 9037 h 1793"/>
                <a:gd name="T104" fmla="+- 0 8816 8805"/>
                <a:gd name="T105" fmla="*/ T104 w 2431"/>
                <a:gd name="T106" fmla="+- 0 8966 7392"/>
                <a:gd name="T107" fmla="*/ 8966 h 1793"/>
                <a:gd name="T108" fmla="+- 0 8805 8805"/>
                <a:gd name="T109" fmla="*/ T108 w 2431"/>
                <a:gd name="T110" fmla="+- 0 8886 7392"/>
                <a:gd name="T111" fmla="*/ 8886 h 1793"/>
                <a:gd name="T112" fmla="+- 0 8805 8805"/>
                <a:gd name="T113" fmla="*/ T112 w 2431"/>
                <a:gd name="T114" fmla="+- 0 7691 7392"/>
                <a:gd name="T115" fmla="*/ 7691 h 17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2431" h="1793">
                  <a:moveTo>
                    <a:pt x="0" y="299"/>
                  </a:moveTo>
                  <a:lnTo>
                    <a:pt x="11" y="220"/>
                  </a:lnTo>
                  <a:lnTo>
                    <a:pt x="41" y="148"/>
                  </a:lnTo>
                  <a:lnTo>
                    <a:pt x="88" y="88"/>
                  </a:lnTo>
                  <a:lnTo>
                    <a:pt x="148" y="41"/>
                  </a:lnTo>
                  <a:lnTo>
                    <a:pt x="220" y="11"/>
                  </a:lnTo>
                  <a:lnTo>
                    <a:pt x="299" y="0"/>
                  </a:lnTo>
                  <a:lnTo>
                    <a:pt x="2132" y="0"/>
                  </a:lnTo>
                  <a:lnTo>
                    <a:pt x="2211" y="11"/>
                  </a:lnTo>
                  <a:lnTo>
                    <a:pt x="2282" y="41"/>
                  </a:lnTo>
                  <a:lnTo>
                    <a:pt x="2343" y="88"/>
                  </a:lnTo>
                  <a:lnTo>
                    <a:pt x="2390" y="148"/>
                  </a:lnTo>
                  <a:lnTo>
                    <a:pt x="2420" y="220"/>
                  </a:lnTo>
                  <a:lnTo>
                    <a:pt x="2430" y="299"/>
                  </a:lnTo>
                  <a:lnTo>
                    <a:pt x="2430" y="1494"/>
                  </a:lnTo>
                  <a:lnTo>
                    <a:pt x="2420" y="1574"/>
                  </a:lnTo>
                  <a:lnTo>
                    <a:pt x="2390" y="1645"/>
                  </a:lnTo>
                  <a:lnTo>
                    <a:pt x="2343" y="1706"/>
                  </a:lnTo>
                  <a:lnTo>
                    <a:pt x="2282" y="1752"/>
                  </a:lnTo>
                  <a:lnTo>
                    <a:pt x="2211" y="1782"/>
                  </a:lnTo>
                  <a:lnTo>
                    <a:pt x="2132" y="1793"/>
                  </a:lnTo>
                  <a:lnTo>
                    <a:pt x="299" y="1793"/>
                  </a:lnTo>
                  <a:lnTo>
                    <a:pt x="220" y="1782"/>
                  </a:lnTo>
                  <a:lnTo>
                    <a:pt x="148" y="1752"/>
                  </a:lnTo>
                  <a:lnTo>
                    <a:pt x="88" y="1706"/>
                  </a:lnTo>
                  <a:lnTo>
                    <a:pt x="41" y="1645"/>
                  </a:lnTo>
                  <a:lnTo>
                    <a:pt x="11" y="1574"/>
                  </a:lnTo>
                  <a:lnTo>
                    <a:pt x="0" y="1494"/>
                  </a:lnTo>
                  <a:lnTo>
                    <a:pt x="0" y="29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61" name="Picture 89">
              <a:extLst>
                <a:ext uri="{FF2B5EF4-FFF2-40B4-BE49-F238E27FC236}">
                  <a16:creationId xmlns:a16="http://schemas.microsoft.com/office/drawing/2014/main" id="{67285FF6-BBFB-4FF7-889D-4005B1477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6" y="7553"/>
              <a:ext cx="2254" cy="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0" name="Picture 88">
              <a:extLst>
                <a:ext uri="{FF2B5EF4-FFF2-40B4-BE49-F238E27FC236}">
                  <a16:creationId xmlns:a16="http://schemas.microsoft.com/office/drawing/2014/main" id="{929050F8-7DCF-46AF-A1C8-54CCF0738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1" y="6876"/>
              <a:ext cx="1824" cy="1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9" name="Picture 87">
              <a:extLst>
                <a:ext uri="{FF2B5EF4-FFF2-40B4-BE49-F238E27FC236}">
                  <a16:creationId xmlns:a16="http://schemas.microsoft.com/office/drawing/2014/main" id="{B34B24E6-8033-48A5-91A8-6789EFCA2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4" y="7376"/>
              <a:ext cx="2028" cy="1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eeform 75">
              <a:extLst>
                <a:ext uri="{FF2B5EF4-FFF2-40B4-BE49-F238E27FC236}">
                  <a16:creationId xmlns:a16="http://schemas.microsoft.com/office/drawing/2014/main" id="{88C36DDA-41B0-4C70-8B34-429E4B4E0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3768"/>
              <a:ext cx="2184" cy="2637"/>
            </a:xfrm>
            <a:custGeom>
              <a:avLst/>
              <a:gdLst>
                <a:gd name="T0" fmla="+- 0 5908 4089"/>
                <a:gd name="T1" fmla="*/ T0 w 2184"/>
                <a:gd name="T2" fmla="+- 0 3769 3769"/>
                <a:gd name="T3" fmla="*/ 3769 h 2637"/>
                <a:gd name="T4" fmla="+- 0 5981 4089"/>
                <a:gd name="T5" fmla="*/ T4 w 2184"/>
                <a:gd name="T6" fmla="+- 0 3776 3769"/>
                <a:gd name="T7" fmla="*/ 3776 h 2637"/>
                <a:gd name="T8" fmla="+- 0 6049 4089"/>
                <a:gd name="T9" fmla="*/ T8 w 2184"/>
                <a:gd name="T10" fmla="+- 0 3797 3769"/>
                <a:gd name="T11" fmla="*/ 3797 h 2637"/>
                <a:gd name="T12" fmla="+- 0 6111 4089"/>
                <a:gd name="T13" fmla="*/ T12 w 2184"/>
                <a:gd name="T14" fmla="+- 0 3831 3769"/>
                <a:gd name="T15" fmla="*/ 3831 h 2637"/>
                <a:gd name="T16" fmla="+- 0 6165 4089"/>
                <a:gd name="T17" fmla="*/ T16 w 2184"/>
                <a:gd name="T18" fmla="+- 0 3875 3769"/>
                <a:gd name="T19" fmla="*/ 3875 h 2637"/>
                <a:gd name="T20" fmla="+- 0 6210 4089"/>
                <a:gd name="T21" fmla="*/ T20 w 2184"/>
                <a:gd name="T22" fmla="+- 0 3929 3769"/>
                <a:gd name="T23" fmla="*/ 3929 h 2637"/>
                <a:gd name="T24" fmla="+- 0 6243 4089"/>
                <a:gd name="T25" fmla="*/ T24 w 2184"/>
                <a:gd name="T26" fmla="+- 0 3991 3769"/>
                <a:gd name="T27" fmla="*/ 3991 h 2637"/>
                <a:gd name="T28" fmla="+- 0 6264 4089"/>
                <a:gd name="T29" fmla="*/ T28 w 2184"/>
                <a:gd name="T30" fmla="+- 0 4059 3769"/>
                <a:gd name="T31" fmla="*/ 4059 h 2637"/>
                <a:gd name="T32" fmla="+- 0 6272 4089"/>
                <a:gd name="T33" fmla="*/ T32 w 2184"/>
                <a:gd name="T34" fmla="+- 0 4133 3769"/>
                <a:gd name="T35" fmla="*/ 4133 h 2637"/>
                <a:gd name="T36" fmla="+- 0 6272 4089"/>
                <a:gd name="T37" fmla="*/ T36 w 2184"/>
                <a:gd name="T38" fmla="+- 0 6042 3769"/>
                <a:gd name="T39" fmla="*/ 6042 h 2637"/>
                <a:gd name="T40" fmla="+- 0 6264 4089"/>
                <a:gd name="T41" fmla="*/ T40 w 2184"/>
                <a:gd name="T42" fmla="+- 0 6115 3769"/>
                <a:gd name="T43" fmla="*/ 6115 h 2637"/>
                <a:gd name="T44" fmla="+- 0 6243 4089"/>
                <a:gd name="T45" fmla="*/ T44 w 2184"/>
                <a:gd name="T46" fmla="+- 0 6184 3769"/>
                <a:gd name="T47" fmla="*/ 6184 h 2637"/>
                <a:gd name="T48" fmla="+- 0 6210 4089"/>
                <a:gd name="T49" fmla="*/ T48 w 2184"/>
                <a:gd name="T50" fmla="+- 0 6245 3769"/>
                <a:gd name="T51" fmla="*/ 6245 h 2637"/>
                <a:gd name="T52" fmla="+- 0 6165 4089"/>
                <a:gd name="T53" fmla="*/ T52 w 2184"/>
                <a:gd name="T54" fmla="+- 0 6299 3769"/>
                <a:gd name="T55" fmla="*/ 6299 h 2637"/>
                <a:gd name="T56" fmla="+- 0 6111 4089"/>
                <a:gd name="T57" fmla="*/ T56 w 2184"/>
                <a:gd name="T58" fmla="+- 0 6344 3769"/>
                <a:gd name="T59" fmla="*/ 6344 h 2637"/>
                <a:gd name="T60" fmla="+- 0 6049 4089"/>
                <a:gd name="T61" fmla="*/ T60 w 2184"/>
                <a:gd name="T62" fmla="+- 0 6377 3769"/>
                <a:gd name="T63" fmla="*/ 6377 h 2637"/>
                <a:gd name="T64" fmla="+- 0 5981 4089"/>
                <a:gd name="T65" fmla="*/ T64 w 2184"/>
                <a:gd name="T66" fmla="+- 0 6398 3769"/>
                <a:gd name="T67" fmla="*/ 6398 h 2637"/>
                <a:gd name="T68" fmla="+- 0 5908 4089"/>
                <a:gd name="T69" fmla="*/ T68 w 2184"/>
                <a:gd name="T70" fmla="+- 0 6406 3769"/>
                <a:gd name="T71" fmla="*/ 6406 h 2637"/>
                <a:gd name="T72" fmla="+- 0 4452 4089"/>
                <a:gd name="T73" fmla="*/ T72 w 2184"/>
                <a:gd name="T74" fmla="+- 0 6406 3769"/>
                <a:gd name="T75" fmla="*/ 6406 h 2637"/>
                <a:gd name="T76" fmla="+- 0 4379 4089"/>
                <a:gd name="T77" fmla="*/ T76 w 2184"/>
                <a:gd name="T78" fmla="+- 0 6398 3769"/>
                <a:gd name="T79" fmla="*/ 6398 h 2637"/>
                <a:gd name="T80" fmla="+- 0 4311 4089"/>
                <a:gd name="T81" fmla="*/ T80 w 2184"/>
                <a:gd name="T82" fmla="+- 0 6377 3769"/>
                <a:gd name="T83" fmla="*/ 6377 h 2637"/>
                <a:gd name="T84" fmla="+- 0 4249 4089"/>
                <a:gd name="T85" fmla="*/ T84 w 2184"/>
                <a:gd name="T86" fmla="+- 0 6344 3769"/>
                <a:gd name="T87" fmla="*/ 6344 h 2637"/>
                <a:gd name="T88" fmla="+- 0 4195 4089"/>
                <a:gd name="T89" fmla="*/ T88 w 2184"/>
                <a:gd name="T90" fmla="+- 0 6299 3769"/>
                <a:gd name="T91" fmla="*/ 6299 h 2637"/>
                <a:gd name="T92" fmla="+- 0 4151 4089"/>
                <a:gd name="T93" fmla="*/ T92 w 2184"/>
                <a:gd name="T94" fmla="+- 0 6245 3769"/>
                <a:gd name="T95" fmla="*/ 6245 h 2637"/>
                <a:gd name="T96" fmla="+- 0 4117 4089"/>
                <a:gd name="T97" fmla="*/ T96 w 2184"/>
                <a:gd name="T98" fmla="+- 0 6184 3769"/>
                <a:gd name="T99" fmla="*/ 6184 h 2637"/>
                <a:gd name="T100" fmla="+- 0 4096 4089"/>
                <a:gd name="T101" fmla="*/ T100 w 2184"/>
                <a:gd name="T102" fmla="+- 0 6115 3769"/>
                <a:gd name="T103" fmla="*/ 6115 h 2637"/>
                <a:gd name="T104" fmla="+- 0 4089 4089"/>
                <a:gd name="T105" fmla="*/ T104 w 2184"/>
                <a:gd name="T106" fmla="+- 0 6042 3769"/>
                <a:gd name="T107" fmla="*/ 6042 h 2637"/>
                <a:gd name="T108" fmla="+- 0 4089 4089"/>
                <a:gd name="T109" fmla="*/ T108 w 2184"/>
                <a:gd name="T110" fmla="+- 0 4133 3769"/>
                <a:gd name="T111" fmla="*/ 4133 h 2637"/>
                <a:gd name="T112" fmla="+- 0 4096 4089"/>
                <a:gd name="T113" fmla="*/ T112 w 2184"/>
                <a:gd name="T114" fmla="+- 0 4059 3769"/>
                <a:gd name="T115" fmla="*/ 4059 h 2637"/>
                <a:gd name="T116" fmla="+- 0 4117 4089"/>
                <a:gd name="T117" fmla="*/ T116 w 2184"/>
                <a:gd name="T118" fmla="+- 0 3991 3769"/>
                <a:gd name="T119" fmla="*/ 3991 h 2637"/>
                <a:gd name="T120" fmla="+- 0 4151 4089"/>
                <a:gd name="T121" fmla="*/ T120 w 2184"/>
                <a:gd name="T122" fmla="+- 0 3929 3769"/>
                <a:gd name="T123" fmla="*/ 3929 h 2637"/>
                <a:gd name="T124" fmla="+- 0 4195 4089"/>
                <a:gd name="T125" fmla="*/ T124 w 2184"/>
                <a:gd name="T126" fmla="+- 0 3875 3769"/>
                <a:gd name="T127" fmla="*/ 3875 h 2637"/>
                <a:gd name="T128" fmla="+- 0 4249 4089"/>
                <a:gd name="T129" fmla="*/ T128 w 2184"/>
                <a:gd name="T130" fmla="+- 0 3831 3769"/>
                <a:gd name="T131" fmla="*/ 3831 h 2637"/>
                <a:gd name="T132" fmla="+- 0 4311 4089"/>
                <a:gd name="T133" fmla="*/ T132 w 2184"/>
                <a:gd name="T134" fmla="+- 0 3797 3769"/>
                <a:gd name="T135" fmla="*/ 3797 h 2637"/>
                <a:gd name="T136" fmla="+- 0 4379 4089"/>
                <a:gd name="T137" fmla="*/ T136 w 2184"/>
                <a:gd name="T138" fmla="+- 0 3776 3769"/>
                <a:gd name="T139" fmla="*/ 3776 h 2637"/>
                <a:gd name="T140" fmla="+- 0 4452 4089"/>
                <a:gd name="T141" fmla="*/ T140 w 2184"/>
                <a:gd name="T142" fmla="+- 0 3769 3769"/>
                <a:gd name="T143" fmla="*/ 3769 h 2637"/>
                <a:gd name="T144" fmla="+- 0 5908 4089"/>
                <a:gd name="T145" fmla="*/ T144 w 2184"/>
                <a:gd name="T146" fmla="+- 0 3769 3769"/>
                <a:gd name="T147" fmla="*/ 3769 h 26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2184" h="2637">
                  <a:moveTo>
                    <a:pt x="1819" y="0"/>
                  </a:moveTo>
                  <a:lnTo>
                    <a:pt x="1892" y="7"/>
                  </a:lnTo>
                  <a:lnTo>
                    <a:pt x="1960" y="28"/>
                  </a:lnTo>
                  <a:lnTo>
                    <a:pt x="2022" y="62"/>
                  </a:lnTo>
                  <a:lnTo>
                    <a:pt x="2076" y="106"/>
                  </a:lnTo>
                  <a:lnTo>
                    <a:pt x="2121" y="160"/>
                  </a:lnTo>
                  <a:lnTo>
                    <a:pt x="2154" y="222"/>
                  </a:lnTo>
                  <a:lnTo>
                    <a:pt x="2175" y="290"/>
                  </a:lnTo>
                  <a:lnTo>
                    <a:pt x="2183" y="364"/>
                  </a:lnTo>
                  <a:lnTo>
                    <a:pt x="2183" y="2273"/>
                  </a:lnTo>
                  <a:lnTo>
                    <a:pt x="2175" y="2346"/>
                  </a:lnTo>
                  <a:lnTo>
                    <a:pt x="2154" y="2415"/>
                  </a:lnTo>
                  <a:lnTo>
                    <a:pt x="2121" y="2476"/>
                  </a:lnTo>
                  <a:lnTo>
                    <a:pt x="2076" y="2530"/>
                  </a:lnTo>
                  <a:lnTo>
                    <a:pt x="2022" y="2575"/>
                  </a:lnTo>
                  <a:lnTo>
                    <a:pt x="1960" y="2608"/>
                  </a:lnTo>
                  <a:lnTo>
                    <a:pt x="1892" y="2629"/>
                  </a:lnTo>
                  <a:lnTo>
                    <a:pt x="1819" y="2637"/>
                  </a:lnTo>
                  <a:lnTo>
                    <a:pt x="363" y="2637"/>
                  </a:lnTo>
                  <a:lnTo>
                    <a:pt x="290" y="2629"/>
                  </a:lnTo>
                  <a:lnTo>
                    <a:pt x="222" y="2608"/>
                  </a:lnTo>
                  <a:lnTo>
                    <a:pt x="160" y="2575"/>
                  </a:lnTo>
                  <a:lnTo>
                    <a:pt x="106" y="2530"/>
                  </a:lnTo>
                  <a:lnTo>
                    <a:pt x="62" y="2476"/>
                  </a:lnTo>
                  <a:lnTo>
                    <a:pt x="28" y="2415"/>
                  </a:lnTo>
                  <a:lnTo>
                    <a:pt x="7" y="2346"/>
                  </a:lnTo>
                  <a:lnTo>
                    <a:pt x="0" y="2273"/>
                  </a:lnTo>
                  <a:lnTo>
                    <a:pt x="0" y="364"/>
                  </a:lnTo>
                  <a:lnTo>
                    <a:pt x="7" y="290"/>
                  </a:lnTo>
                  <a:lnTo>
                    <a:pt x="28" y="222"/>
                  </a:lnTo>
                  <a:lnTo>
                    <a:pt x="62" y="160"/>
                  </a:lnTo>
                  <a:lnTo>
                    <a:pt x="106" y="106"/>
                  </a:lnTo>
                  <a:lnTo>
                    <a:pt x="160" y="62"/>
                  </a:lnTo>
                  <a:lnTo>
                    <a:pt x="222" y="28"/>
                  </a:lnTo>
                  <a:lnTo>
                    <a:pt x="290" y="7"/>
                  </a:lnTo>
                  <a:lnTo>
                    <a:pt x="363" y="0"/>
                  </a:lnTo>
                  <a:lnTo>
                    <a:pt x="181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46" name="Picture 74">
              <a:extLst>
                <a:ext uri="{FF2B5EF4-FFF2-40B4-BE49-F238E27FC236}">
                  <a16:creationId xmlns:a16="http://schemas.microsoft.com/office/drawing/2014/main" id="{5B1B0C89-09C9-49BC-9935-F06D67812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6" y="3720"/>
              <a:ext cx="2185" cy="1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5" name="Picture 73">
              <a:extLst>
                <a:ext uri="{FF2B5EF4-FFF2-40B4-BE49-F238E27FC236}">
                  <a16:creationId xmlns:a16="http://schemas.microsoft.com/office/drawing/2014/main" id="{2EE4962C-06E0-4C02-9DEC-466D6F666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2" y="1986"/>
              <a:ext cx="2147" cy="1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41" name="Rectangle 109">
            <a:extLst>
              <a:ext uri="{FF2B5EF4-FFF2-40B4-BE49-F238E27FC236}">
                <a16:creationId xmlns:a16="http://schemas.microsoft.com/office/drawing/2014/main" id="{3F32568C-F58A-4128-9427-65185572F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42" name="TextBox 3141">
            <a:extLst>
              <a:ext uri="{FF2B5EF4-FFF2-40B4-BE49-F238E27FC236}">
                <a16:creationId xmlns:a16="http://schemas.microsoft.com/office/drawing/2014/main" id="{F5537184-6644-400E-82A2-2D91AC685756}"/>
              </a:ext>
            </a:extLst>
          </p:cNvPr>
          <p:cNvSpPr txBox="1"/>
          <p:nvPr/>
        </p:nvSpPr>
        <p:spPr>
          <a:xfrm>
            <a:off x="2106470" y="2259689"/>
            <a:ext cx="115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1.Установка </a:t>
            </a:r>
            <a:r>
              <a:rPr lang="ru-RU" sz="1200" b="1" dirty="0" err="1"/>
              <a:t>пиролизная</a:t>
            </a:r>
            <a:endParaRPr lang="ru-RU" sz="1200" b="1" dirty="0"/>
          </a:p>
        </p:txBody>
      </p:sp>
      <p:sp>
        <p:nvSpPr>
          <p:cNvPr id="3143" name="TextBox 3142">
            <a:extLst>
              <a:ext uri="{FF2B5EF4-FFF2-40B4-BE49-F238E27FC236}">
                <a16:creationId xmlns:a16="http://schemas.microsoft.com/office/drawing/2014/main" id="{BCA0DFAB-CFC6-4A11-B6E0-12A52B0476DF}"/>
              </a:ext>
            </a:extLst>
          </p:cNvPr>
          <p:cNvSpPr txBox="1"/>
          <p:nvPr/>
        </p:nvSpPr>
        <p:spPr>
          <a:xfrm>
            <a:off x="3854026" y="1078714"/>
            <a:ext cx="1111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2.Установка испарителя</a:t>
            </a:r>
          </a:p>
        </p:txBody>
      </p:sp>
      <p:sp>
        <p:nvSpPr>
          <p:cNvPr id="3147" name="TextBox 3146">
            <a:extLst>
              <a:ext uri="{FF2B5EF4-FFF2-40B4-BE49-F238E27FC236}">
                <a16:creationId xmlns:a16="http://schemas.microsoft.com/office/drawing/2014/main" id="{670D892D-9E76-4607-ADF4-F92EF087820F}"/>
              </a:ext>
            </a:extLst>
          </p:cNvPr>
          <p:cNvSpPr txBox="1"/>
          <p:nvPr/>
        </p:nvSpPr>
        <p:spPr>
          <a:xfrm>
            <a:off x="5701065" y="594123"/>
            <a:ext cx="110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3.Установка сорбции</a:t>
            </a:r>
          </a:p>
        </p:txBody>
      </p:sp>
      <p:sp>
        <p:nvSpPr>
          <p:cNvPr id="3148" name="TextBox 3147">
            <a:extLst>
              <a:ext uri="{FF2B5EF4-FFF2-40B4-BE49-F238E27FC236}">
                <a16:creationId xmlns:a16="http://schemas.microsoft.com/office/drawing/2014/main" id="{489CD827-99A6-4D28-AB19-E4CCAE8224D5}"/>
              </a:ext>
            </a:extLst>
          </p:cNvPr>
          <p:cNvSpPr txBox="1"/>
          <p:nvPr/>
        </p:nvSpPr>
        <p:spPr>
          <a:xfrm>
            <a:off x="4678281" y="6319580"/>
            <a:ext cx="321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4.Газопоршневой генератор (получение электроэнергии</a:t>
            </a:r>
          </a:p>
        </p:txBody>
      </p:sp>
      <p:sp>
        <p:nvSpPr>
          <p:cNvPr id="3149" name="TextBox 3148">
            <a:extLst>
              <a:ext uri="{FF2B5EF4-FFF2-40B4-BE49-F238E27FC236}">
                <a16:creationId xmlns:a16="http://schemas.microsoft.com/office/drawing/2014/main" id="{B58B4A12-783B-4641-B5AF-3A64CB2682D5}"/>
              </a:ext>
            </a:extLst>
          </p:cNvPr>
          <p:cNvSpPr txBox="1"/>
          <p:nvPr/>
        </p:nvSpPr>
        <p:spPr>
          <a:xfrm>
            <a:off x="2489876" y="6181166"/>
            <a:ext cx="1343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Газгольдер</a:t>
            </a:r>
          </a:p>
        </p:txBody>
      </p:sp>
    </p:spTree>
    <p:extLst>
      <p:ext uri="{BB962C8B-B14F-4D97-AF65-F5344CB8AC3E}">
        <p14:creationId xmlns:p14="http://schemas.microsoft.com/office/powerpoint/2010/main" val="36542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9C147-3849-43C5-A5CC-1E04F3616D3C}"/>
              </a:ext>
            </a:extLst>
          </p:cNvPr>
          <p:cNvSpPr txBox="1"/>
          <p:nvPr/>
        </p:nvSpPr>
        <p:spPr>
          <a:xfrm>
            <a:off x="735291" y="518474"/>
            <a:ext cx="919113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Структура мини завода по переработке бытовых отходов и мусора. </a:t>
            </a:r>
          </a:p>
          <a:p>
            <a:endParaRPr lang="ru-RU" dirty="0"/>
          </a:p>
          <a:p>
            <a:r>
              <a:rPr lang="ru-RU" dirty="0"/>
              <a:t>          Он состоит из блочных элементов. Каждый элемент предназначен для определенных операций. Если нам необходимо больше мощность мини</a:t>
            </a:r>
            <a:r>
              <a:rPr lang="en-US" dirty="0"/>
              <a:t> </a:t>
            </a:r>
            <a:r>
              <a:rPr lang="ru-RU" dirty="0"/>
              <a:t>завода, то необходимо добавить  блочные элементы. Все собирается на болтовых соединениях. Элементы помещаются в стандартный морской контейнер. Поэтому такой завод можно быстро привести в любую точку планеты, собрать и сразу начать работу.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9A0EE4-30BF-4BC4-9197-945360699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01" y="2922309"/>
            <a:ext cx="6595200" cy="39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BE7E6-21EE-4F06-9C5F-ED9F2DC933EE}"/>
              </a:ext>
            </a:extLst>
          </p:cNvPr>
          <p:cNvSpPr txBox="1"/>
          <p:nvPr/>
        </p:nvSpPr>
        <p:spPr>
          <a:xfrm>
            <a:off x="527900" y="65988"/>
            <a:ext cx="9096867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предлагаем установить первый мини завод в Мадагаскаре в г. Антананариву.</a:t>
            </a:r>
          </a:p>
          <a:p>
            <a:endParaRPr lang="ru-RU" sz="1000" dirty="0"/>
          </a:p>
          <a:p>
            <a:r>
              <a:rPr lang="ru-RU" dirty="0"/>
              <a:t>                 Объем бытовых отходов этого города составляют около 2000 </a:t>
            </a:r>
            <a:r>
              <a:rPr lang="ru-RU" dirty="0" err="1"/>
              <a:t>Тн</a:t>
            </a:r>
            <a:r>
              <a:rPr lang="ru-RU" dirty="0"/>
              <a:t> в день</a:t>
            </a:r>
            <a:r>
              <a:rPr lang="en-US" dirty="0"/>
              <a:t>. </a:t>
            </a:r>
            <a:r>
              <a:rPr lang="ru-RU" dirty="0"/>
              <a:t>Вывоз осуществляется на городские мусорные полигоны. Переработки мусора не производится. Так же в этом регионе существует проблема с электроснабжением и обеспечением топливом.</a:t>
            </a:r>
          </a:p>
          <a:p>
            <a:endParaRPr lang="ru-RU" sz="1000" dirty="0"/>
          </a:p>
          <a:p>
            <a:pPr algn="ctr"/>
            <a:r>
              <a:rPr lang="ru-RU" dirty="0"/>
              <a:t>Основные экономические показатели в Мадагаскаре на 2018г.:</a:t>
            </a:r>
          </a:p>
          <a:p>
            <a:pPr algn="ctr"/>
            <a:endParaRPr lang="ru-RU" dirty="0"/>
          </a:p>
          <a:p>
            <a:r>
              <a:rPr lang="ru-RU" dirty="0"/>
              <a:t>- Бензин                         – 1,18</a:t>
            </a:r>
            <a:r>
              <a:rPr lang="en-US" dirty="0"/>
              <a:t>$ </a:t>
            </a:r>
            <a:r>
              <a:rPr lang="ru-RU" dirty="0"/>
              <a:t>за литр</a:t>
            </a:r>
            <a:endParaRPr lang="en-US" dirty="0"/>
          </a:p>
          <a:p>
            <a:r>
              <a:rPr lang="ru-RU" dirty="0"/>
              <a:t>- Дизель                         – 0,99</a:t>
            </a:r>
            <a:r>
              <a:rPr lang="en-US" dirty="0"/>
              <a:t>$</a:t>
            </a:r>
            <a:r>
              <a:rPr lang="ru-RU" dirty="0"/>
              <a:t> за литр</a:t>
            </a:r>
            <a:endParaRPr lang="en-US" dirty="0"/>
          </a:p>
          <a:p>
            <a:r>
              <a:rPr lang="ru-RU" dirty="0"/>
              <a:t>- Электричество             - 0,25</a:t>
            </a:r>
            <a:r>
              <a:rPr lang="en-US" dirty="0"/>
              <a:t>$ </a:t>
            </a:r>
            <a:r>
              <a:rPr lang="ru-RU" dirty="0"/>
              <a:t>за кВт/час</a:t>
            </a:r>
          </a:p>
          <a:p>
            <a:r>
              <a:rPr lang="ru-RU" dirty="0"/>
              <a:t>- Газ                               - 0,85</a:t>
            </a:r>
            <a:r>
              <a:rPr lang="en-US" dirty="0"/>
              <a:t>$ </a:t>
            </a:r>
            <a:r>
              <a:rPr lang="ru-RU" dirty="0"/>
              <a:t>за кг</a:t>
            </a:r>
          </a:p>
          <a:p>
            <a:pPr marL="285750" indent="-285750">
              <a:buFontTx/>
              <a:buChar char="-"/>
            </a:pPr>
            <a:endParaRPr lang="ru-RU" sz="900" dirty="0"/>
          </a:p>
          <a:p>
            <a:pPr algn="ctr"/>
            <a:r>
              <a:rPr lang="ru-RU" dirty="0"/>
              <a:t>Основные показатели переработки бытовых отходов </a:t>
            </a:r>
            <a:r>
              <a:rPr lang="ru-RU" dirty="0" err="1"/>
              <a:t>пиролизной</a:t>
            </a:r>
            <a:r>
              <a:rPr lang="ru-RU" dirty="0"/>
              <a:t> установкой: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AB5BD85-CDFD-4019-B078-8F9964904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479855"/>
              </p:ext>
            </p:extLst>
          </p:nvPr>
        </p:nvGraphicFramePr>
        <p:xfrm>
          <a:off x="2045616" y="4008307"/>
          <a:ext cx="5486400" cy="27837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90220">
                  <a:extLst>
                    <a:ext uri="{9D8B030D-6E8A-4147-A177-3AD203B41FA5}">
                      <a16:colId xmlns:a16="http://schemas.microsoft.com/office/drawing/2014/main" val="3286540572"/>
                    </a:ext>
                  </a:extLst>
                </a:gridCol>
                <a:gridCol w="1096180">
                  <a:extLst>
                    <a:ext uri="{9D8B030D-6E8A-4147-A177-3AD203B41FA5}">
                      <a16:colId xmlns:a16="http://schemas.microsoft.com/office/drawing/2014/main" val="396756141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941070" marR="9283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941070" marR="9283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Расчет с 1 тонны сырья (бытового мусора)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50482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504825"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4001564"/>
                  </a:ext>
                </a:extLst>
              </a:tr>
              <a:tr h="200645">
                <a:tc gridSpan="2">
                  <a:txBody>
                    <a:bodyPr/>
                    <a:lstStyle/>
                    <a:p>
                      <a:pPr marL="136271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После процесса</a:t>
                      </a:r>
                      <a:r>
                        <a:rPr lang="ru-RU" sz="1200" spc="-27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пиролиза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731167"/>
                  </a:ext>
                </a:extLst>
              </a:tr>
              <a:tr h="200645">
                <a:tc>
                  <a:txBody>
                    <a:bodyPr/>
                    <a:lstStyle/>
                    <a:p>
                      <a:pPr marL="940435" marR="9283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Газ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065" marR="25209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7 %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0003468"/>
                  </a:ext>
                </a:extLst>
              </a:tr>
              <a:tr h="200645">
                <a:tc>
                  <a:txBody>
                    <a:bodyPr/>
                    <a:lstStyle/>
                    <a:p>
                      <a:pPr marL="941705" marR="9283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Пиролизная жидкость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970" marR="25209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60 %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4687326"/>
                  </a:ext>
                </a:extLst>
              </a:tr>
              <a:tr h="200645">
                <a:tc>
                  <a:txBody>
                    <a:bodyPr/>
                    <a:lstStyle/>
                    <a:p>
                      <a:pPr marL="941705" marR="9277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Полукокс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970" marR="25209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20 %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12949383"/>
                  </a:ext>
                </a:extLst>
              </a:tr>
              <a:tr h="200645">
                <a:tc>
                  <a:txBody>
                    <a:bodyPr/>
                    <a:lstStyle/>
                    <a:p>
                      <a:pPr marL="941705" marR="9283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Вода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970" marR="25209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13 %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238862"/>
                  </a:ext>
                </a:extLst>
              </a:tr>
              <a:tr h="200645">
                <a:tc gridSpan="2">
                  <a:txBody>
                    <a:bodyPr/>
                    <a:lstStyle/>
                    <a:p>
                      <a:pPr marL="1396365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После процесса</a:t>
                      </a:r>
                      <a:r>
                        <a:rPr lang="ru-RU" sz="1200" spc="-265" dirty="0">
                          <a:effectLst/>
                        </a:rPr>
                        <a:t>   </a:t>
                      </a:r>
                      <a:r>
                        <a:rPr lang="ru-RU" sz="1200" dirty="0">
                          <a:effectLst/>
                        </a:rPr>
                        <a:t>сорбции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095087"/>
                  </a:ext>
                </a:extLst>
              </a:tr>
              <a:tr h="200645">
                <a:tc>
                  <a:txBody>
                    <a:bodyPr/>
                    <a:lstStyle/>
                    <a:p>
                      <a:pPr marL="941705" marR="92710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Бензин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4160" marR="252095"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12 %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3221502"/>
                  </a:ext>
                </a:extLst>
              </a:tr>
              <a:tr h="200645">
                <a:tc>
                  <a:txBody>
                    <a:bodyPr/>
                    <a:lstStyle/>
                    <a:p>
                      <a:pPr marL="940435" marR="9283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Дизтопливо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5430" marR="252095"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48 %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23497"/>
                  </a:ext>
                </a:extLst>
              </a:tr>
              <a:tr h="153890">
                <a:tc gridSpan="2">
                  <a:txBody>
                    <a:bodyPr/>
                    <a:lstStyle/>
                    <a:p>
                      <a:pPr marL="940435" marR="9283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Полученная электроэнергия после сжигания газа в газогенераторе</a:t>
                      </a:r>
                    </a:p>
                    <a:p>
                      <a:pPr marL="940435" marR="9283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265430" marR="252095"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815688"/>
                  </a:ext>
                </a:extLst>
              </a:tr>
              <a:tr h="200645">
                <a:tc>
                  <a:txBody>
                    <a:bodyPr/>
                    <a:lstStyle/>
                    <a:p>
                      <a:pPr marL="940435" marR="9283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Электроэнергия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5430" marR="252095"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771 кВт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4209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80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B04F1-6001-4B22-9750-4EA9DFC8BF36}"/>
              </a:ext>
            </a:extLst>
          </p:cNvPr>
          <p:cNvSpPr txBox="1"/>
          <p:nvPr/>
        </p:nvSpPr>
        <p:spPr>
          <a:xfrm>
            <a:off x="1008668" y="133800"/>
            <a:ext cx="7843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Расчет доходной части с переработки 1 тонны бытовых отходов</a:t>
            </a:r>
            <a:endParaRPr lang="ru-RU" dirty="0"/>
          </a:p>
          <a:p>
            <a:br>
              <a:rPr lang="ru-RU" dirty="0"/>
            </a:br>
            <a:r>
              <a:rPr lang="ru-RU" i="1" dirty="0"/>
              <a:t> </a:t>
            </a:r>
            <a:endParaRPr lang="ru-RU" b="1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66D3F21-45D8-4B76-B306-6A86204D7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386768"/>
              </p:ext>
            </p:extLst>
          </p:nvPr>
        </p:nvGraphicFramePr>
        <p:xfrm>
          <a:off x="2366128" y="1121789"/>
          <a:ext cx="5316718" cy="56024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54243">
                  <a:extLst>
                    <a:ext uri="{9D8B030D-6E8A-4147-A177-3AD203B41FA5}">
                      <a16:colId xmlns:a16="http://schemas.microsoft.com/office/drawing/2014/main" val="2575243170"/>
                    </a:ext>
                  </a:extLst>
                </a:gridCol>
                <a:gridCol w="585166">
                  <a:extLst>
                    <a:ext uri="{9D8B030D-6E8A-4147-A177-3AD203B41FA5}">
                      <a16:colId xmlns:a16="http://schemas.microsoft.com/office/drawing/2014/main" val="117381634"/>
                    </a:ext>
                  </a:extLst>
                </a:gridCol>
                <a:gridCol w="1377309">
                  <a:extLst>
                    <a:ext uri="{9D8B030D-6E8A-4147-A177-3AD203B41FA5}">
                      <a16:colId xmlns:a16="http://schemas.microsoft.com/office/drawing/2014/main" val="1566489955"/>
                    </a:ext>
                  </a:extLst>
                </a:gridCol>
              </a:tblGrid>
              <a:tr h="202688">
                <a:tc gridSpan="3">
                  <a:txBody>
                    <a:bodyPr/>
                    <a:lstStyle/>
                    <a:p>
                      <a:pPr marL="603250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Полученные продукты после процесса пиролиза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96252"/>
                  </a:ext>
                </a:extLst>
              </a:tr>
              <a:tr h="420060">
                <a:tc>
                  <a:txBody>
                    <a:bodyPr/>
                    <a:lstStyle/>
                    <a:p>
                      <a:pPr marL="504825" marR="4908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Газ (кг)</a:t>
                      </a:r>
                      <a:endParaRPr lang="ru-RU" sz="1100" dirty="0">
                        <a:effectLst/>
                      </a:endParaRPr>
                    </a:p>
                    <a:p>
                      <a:pPr marL="504825" marR="491490" algn="ctr">
                        <a:lnSpc>
                          <a:spcPts val="132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0,85</a:t>
                      </a:r>
                      <a:r>
                        <a:rPr lang="en-US" sz="1200" dirty="0">
                          <a:effectLst/>
                        </a:rPr>
                        <a:t>$</a:t>
                      </a:r>
                      <a:r>
                        <a:rPr lang="ru-RU" sz="1200" dirty="0">
                          <a:effectLst/>
                        </a:rPr>
                        <a:t>./кг доход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7%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92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</a:t>
                      </a:r>
                      <a:r>
                        <a:rPr lang="ru-RU" sz="1200" spc="-29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кг</a:t>
                      </a:r>
                      <a:endParaRPr lang="ru-RU" sz="1100" dirty="0">
                        <a:effectLst/>
                      </a:endParaRPr>
                    </a:p>
                    <a:p>
                      <a:pPr marL="233045" algn="l">
                        <a:lnSpc>
                          <a:spcPts val="132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 spc="-190" dirty="0">
                          <a:effectLst/>
                        </a:rPr>
                        <a:t>59,50  $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3307963"/>
                  </a:ext>
                </a:extLst>
              </a:tr>
              <a:tr h="420060">
                <a:tc>
                  <a:txBody>
                    <a:bodyPr/>
                    <a:lstStyle/>
                    <a:p>
                      <a:pPr marL="504825" marR="490855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Пиролизная</a:t>
                      </a:r>
                      <a:r>
                        <a:rPr lang="ru-RU" sz="1200" dirty="0">
                          <a:effectLst/>
                        </a:rPr>
                        <a:t> жидкость</a:t>
                      </a:r>
                      <a:endParaRPr lang="ru-RU" sz="1100" dirty="0">
                        <a:effectLst/>
                      </a:endParaRPr>
                    </a:p>
                    <a:p>
                      <a:pPr marL="504825" marR="489585" algn="ctr">
                        <a:lnSpc>
                          <a:spcPts val="132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$</a:t>
                      </a:r>
                      <a:r>
                        <a:rPr lang="ru-RU" sz="1200" dirty="0">
                          <a:effectLst/>
                        </a:rPr>
                        <a:t>./кг</a:t>
                      </a:r>
                      <a:r>
                        <a:rPr lang="ru-RU" sz="1200" spc="-255" dirty="0">
                          <a:effectLst/>
                        </a:rPr>
                        <a:t> </a:t>
                      </a:r>
                      <a:r>
                        <a:rPr lang="ru-RU" sz="1200" spc="-20" dirty="0">
                          <a:effectLst/>
                        </a:rPr>
                        <a:t>доход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60%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859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600 кг</a:t>
                      </a:r>
                      <a:endParaRPr lang="ru-RU" sz="1100" dirty="0">
                        <a:effectLst/>
                      </a:endParaRPr>
                    </a:p>
                    <a:p>
                      <a:pPr marL="194945" algn="l">
                        <a:lnSpc>
                          <a:spcPts val="132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600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$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1560097"/>
                  </a:ext>
                </a:extLst>
              </a:tr>
              <a:tr h="420060">
                <a:tc>
                  <a:txBody>
                    <a:bodyPr/>
                    <a:lstStyle/>
                    <a:p>
                      <a:pPr marL="504825" marR="4902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Полукокс</a:t>
                      </a:r>
                      <a:endParaRPr lang="ru-RU" sz="1100" dirty="0">
                        <a:effectLst/>
                      </a:endParaRPr>
                    </a:p>
                    <a:p>
                      <a:pPr marL="504825" marR="491490" algn="ctr">
                        <a:lnSpc>
                          <a:spcPts val="132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0,27 $ </a:t>
                      </a:r>
                      <a:r>
                        <a:rPr lang="ru-RU" sz="1200" dirty="0">
                          <a:effectLst/>
                        </a:rPr>
                        <a:t>/кг доход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20%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859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200</a:t>
                      </a:r>
                      <a:r>
                        <a:rPr lang="ru-RU" sz="1200" spc="-16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кг</a:t>
                      </a:r>
                      <a:endParaRPr lang="ru-RU" sz="1100" dirty="0">
                        <a:effectLst/>
                      </a:endParaRPr>
                    </a:p>
                    <a:p>
                      <a:pPr marL="176530" algn="l">
                        <a:lnSpc>
                          <a:spcPts val="132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54 $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9890359"/>
                  </a:ext>
                </a:extLst>
              </a:tr>
              <a:tr h="202688">
                <a:tc>
                  <a:txBody>
                    <a:bodyPr/>
                    <a:lstStyle/>
                    <a:p>
                      <a:pPr marL="504825" marR="49022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Вода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13%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130 кг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952640"/>
                  </a:ext>
                </a:extLst>
              </a:tr>
              <a:tr h="202688">
                <a:tc gridSpan="3">
                  <a:txBody>
                    <a:bodyPr/>
                    <a:lstStyle/>
                    <a:p>
                      <a:pPr marL="504825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126250"/>
                  </a:ext>
                </a:extLst>
              </a:tr>
              <a:tr h="422854">
                <a:tc gridSpan="3">
                  <a:txBody>
                    <a:bodyPr/>
                    <a:lstStyle/>
                    <a:p>
                      <a:pPr marL="125730" algn="l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Полученные продукты после процесса дистилляции и сорбции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936365"/>
                  </a:ext>
                </a:extLst>
              </a:tr>
              <a:tr h="422854">
                <a:tc>
                  <a:txBody>
                    <a:bodyPr/>
                    <a:lstStyle/>
                    <a:p>
                      <a:pPr marL="504825" marR="489585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Бензин (кг)</a:t>
                      </a:r>
                      <a:endParaRPr lang="ru-RU" sz="1100" dirty="0">
                        <a:effectLst/>
                      </a:endParaRPr>
                    </a:p>
                    <a:p>
                      <a:pPr marL="504825" marR="490220" algn="ctr">
                        <a:lnSpc>
                          <a:spcPts val="136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1,18 $ </a:t>
                      </a:r>
                      <a:r>
                        <a:rPr lang="ru-RU" sz="1200" dirty="0">
                          <a:effectLst/>
                        </a:rPr>
                        <a:t>/кг</a:t>
                      </a:r>
                      <a:r>
                        <a:rPr lang="ru-RU" sz="1200" spc="-255" dirty="0">
                          <a:effectLst/>
                        </a:rPr>
                        <a:t> </a:t>
                      </a:r>
                      <a:r>
                        <a:rPr lang="ru-RU" sz="1200" spc="-20" dirty="0">
                          <a:effectLst/>
                        </a:rPr>
                        <a:t>доход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algn="l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12%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algn="l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120 кг</a:t>
                      </a:r>
                      <a:endParaRPr lang="ru-RU" sz="1100" dirty="0">
                        <a:effectLst/>
                      </a:endParaRPr>
                    </a:p>
                    <a:p>
                      <a:pPr marL="194945" algn="l">
                        <a:lnSpc>
                          <a:spcPts val="136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141,6 $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52692811"/>
                  </a:ext>
                </a:extLst>
              </a:tr>
              <a:tr h="649383">
                <a:tc>
                  <a:txBody>
                    <a:bodyPr/>
                    <a:lstStyle/>
                    <a:p>
                      <a:pPr marL="504825" marR="491490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Дизельное топливо (кг)</a:t>
                      </a:r>
                      <a:endParaRPr lang="ru-RU" sz="1100" dirty="0">
                        <a:effectLst/>
                      </a:endParaRPr>
                    </a:p>
                    <a:p>
                      <a:pPr marL="504825" marR="489585" algn="ctr">
                        <a:lnSpc>
                          <a:spcPts val="136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0,99 $ </a:t>
                      </a:r>
                      <a:r>
                        <a:rPr lang="ru-RU" sz="1200" dirty="0">
                          <a:effectLst/>
                        </a:rPr>
                        <a:t>/кг</a:t>
                      </a:r>
                      <a:r>
                        <a:rPr lang="ru-RU" sz="1200" spc="-255" dirty="0">
                          <a:effectLst/>
                        </a:rPr>
                        <a:t> </a:t>
                      </a:r>
                      <a:r>
                        <a:rPr lang="ru-RU" sz="1200" spc="-20" dirty="0">
                          <a:effectLst/>
                        </a:rPr>
                        <a:t>доход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algn="l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48%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 algn="l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480 кг</a:t>
                      </a:r>
                      <a:endParaRPr lang="ru-RU" sz="1100" dirty="0">
                        <a:effectLst/>
                      </a:endParaRPr>
                    </a:p>
                    <a:p>
                      <a:pPr marL="173355" algn="l">
                        <a:lnSpc>
                          <a:spcPts val="136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475,20 $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8478261"/>
                  </a:ext>
                </a:extLst>
              </a:tr>
              <a:tr h="202688">
                <a:tc>
                  <a:txBody>
                    <a:bodyPr/>
                    <a:lstStyle/>
                    <a:p>
                      <a:pPr marL="504825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04825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970507"/>
                  </a:ext>
                </a:extLst>
              </a:tr>
              <a:tr h="649383">
                <a:tc gridSpan="3">
                  <a:txBody>
                    <a:bodyPr/>
                    <a:lstStyle/>
                    <a:p>
                      <a:pPr marL="372745" marR="359410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Полученная</a:t>
                      </a:r>
                      <a:r>
                        <a:rPr lang="ru-RU" sz="1200" spc="-26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электроэнергия</a:t>
                      </a:r>
                      <a:r>
                        <a:rPr lang="ru-RU" sz="1200" spc="-26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после</a:t>
                      </a:r>
                      <a:r>
                        <a:rPr lang="ru-RU" sz="1200" spc="-25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сжигания</a:t>
                      </a:r>
                      <a:r>
                        <a:rPr lang="ru-RU" sz="1200" spc="-26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газа</a:t>
                      </a:r>
                      <a:r>
                        <a:rPr lang="ru-RU" sz="1200" spc="-26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</a:endParaRPr>
                    </a:p>
                    <a:p>
                      <a:pPr marL="372745" marR="357505" algn="ctr">
                        <a:lnSpc>
                          <a:spcPts val="135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газогенераторе</a:t>
                      </a:r>
                      <a:endParaRPr lang="ru-RU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594659"/>
                  </a:ext>
                </a:extLst>
              </a:tr>
              <a:tr h="422854">
                <a:tc>
                  <a:txBody>
                    <a:bodyPr/>
                    <a:lstStyle/>
                    <a:p>
                      <a:pPr marL="504190" marR="491490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электроэнергия</a:t>
                      </a:r>
                      <a:endParaRPr lang="ru-RU" sz="1100" dirty="0">
                        <a:effectLst/>
                      </a:endParaRPr>
                    </a:p>
                    <a:p>
                      <a:pPr marL="504825" marR="490855" algn="ctr">
                        <a:lnSpc>
                          <a:spcPts val="136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0,25 $ </a:t>
                      </a:r>
                      <a:r>
                        <a:rPr lang="ru-RU" sz="1200" dirty="0">
                          <a:effectLst/>
                        </a:rPr>
                        <a:t>/кВт-ч</a:t>
                      </a:r>
                      <a:r>
                        <a:rPr lang="ru-RU" sz="1200" spc="-285" dirty="0">
                          <a:effectLst/>
                        </a:rPr>
                        <a:t> </a:t>
                      </a:r>
                      <a:r>
                        <a:rPr lang="ru-RU" sz="1200" spc="-20" dirty="0">
                          <a:effectLst/>
                        </a:rPr>
                        <a:t>доход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30225" marR="480695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771 кВт</a:t>
                      </a:r>
                      <a:endParaRPr lang="ru-RU" sz="1100" dirty="0">
                        <a:effectLst/>
                      </a:endParaRPr>
                    </a:p>
                    <a:p>
                      <a:pPr marL="528955" marR="514985" algn="ctr">
                        <a:lnSpc>
                          <a:spcPts val="136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192,75 $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78293"/>
                  </a:ext>
                </a:extLst>
              </a:tr>
              <a:tr h="392651">
                <a:tc>
                  <a:txBody>
                    <a:bodyPr/>
                    <a:lstStyle/>
                    <a:p>
                      <a:pPr marL="504825" marR="49022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Прием отходов руб./т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28320" marR="51498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15 $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711297"/>
                  </a:ext>
                </a:extLst>
              </a:tr>
              <a:tr h="238672">
                <a:tc>
                  <a:txBody>
                    <a:bodyPr/>
                    <a:lstStyle/>
                    <a:p>
                      <a:pPr marL="504825" marR="49149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504825" marR="49149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86740" algn="l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586740" algn="l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1 538,05 $</a:t>
                      </a:r>
                    </a:p>
                    <a:p>
                      <a:pPr marL="586740" algn="l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29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65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AF5518-80D7-44A9-A72F-4A03E462D0CB}"/>
              </a:ext>
            </a:extLst>
          </p:cNvPr>
          <p:cNvSpPr txBox="1"/>
          <p:nvPr/>
        </p:nvSpPr>
        <p:spPr>
          <a:xfrm>
            <a:off x="1093509" y="1527142"/>
            <a:ext cx="776768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Рынок услуг по переработке бытового мусора  в Мадагаскаре</a:t>
            </a:r>
          </a:p>
          <a:p>
            <a:pPr algn="ctr"/>
            <a:endParaRPr lang="ru-RU" dirty="0"/>
          </a:p>
          <a:p>
            <a:r>
              <a:rPr lang="ru-RU" sz="1400" dirty="0"/>
              <a:t>         По данным портала </a:t>
            </a:r>
            <a:r>
              <a:rPr lang="en-US" sz="1400" dirty="0"/>
              <a:t>The Local</a:t>
            </a:r>
            <a:r>
              <a:rPr lang="ru-RU" sz="1400" dirty="0"/>
              <a:t> на сегодняшний день Мадагаскар входит в десятку стран, которые больше всего производят бытового мусора - около 1 000 000 000,00 </a:t>
            </a:r>
            <a:r>
              <a:rPr lang="ru-RU" sz="1400" dirty="0" err="1"/>
              <a:t>Тн</a:t>
            </a:r>
            <a:r>
              <a:rPr lang="ru-RU" sz="1400" dirty="0"/>
              <a:t> в год.</a:t>
            </a:r>
          </a:p>
          <a:p>
            <a:endParaRPr lang="ru-RU" sz="1400" dirty="0"/>
          </a:p>
          <a:p>
            <a:r>
              <a:rPr lang="ru-RU" sz="1400" dirty="0"/>
              <a:t>         Сбором бытового мусора занимаются местные компании, которые охватываю только десяток  крупных городов Страны. Отходы свозятся на полигоны сбрасываются или сжигаются. В остальных городах население выбрасывает мусор в стихийно образованные свалки. Особенно много отходов из пластика и целлофана. </a:t>
            </a:r>
          </a:p>
          <a:p>
            <a:endParaRPr lang="ru-RU" sz="1400" dirty="0"/>
          </a:p>
          <a:p>
            <a:pPr algn="ctr"/>
            <a:r>
              <a:rPr lang="ru-RU" sz="1400" dirty="0"/>
              <a:t>ИНВЕСТИЦИИ</a:t>
            </a:r>
          </a:p>
          <a:p>
            <a:pPr algn="ctr"/>
            <a:endParaRPr lang="ru-RU" sz="1400" dirty="0"/>
          </a:p>
          <a:p>
            <a:r>
              <a:rPr lang="ru-RU" sz="1400" dirty="0"/>
              <a:t>         Один мини</a:t>
            </a:r>
            <a:r>
              <a:rPr lang="en-US" sz="1400" dirty="0"/>
              <a:t> </a:t>
            </a:r>
            <a:r>
              <a:rPr lang="ru-RU" sz="1400" dirty="0"/>
              <a:t>завод по переработке бытовых отходов и мусора с установкой для получения топлива и энергоустановкой для получения электроэнергии, мощностью 200 </a:t>
            </a:r>
            <a:r>
              <a:rPr lang="ru-RU" sz="1400" dirty="0" err="1"/>
              <a:t>Тн</a:t>
            </a:r>
            <a:r>
              <a:rPr lang="ru-RU" sz="1400" dirty="0"/>
              <a:t> бытовых отходов в сутки – с доставкой, монтажом, настройкой и созданием инфраструктуры – стоит 7 000 000 </a:t>
            </a:r>
            <a:r>
              <a:rPr lang="en-US" sz="1400" dirty="0"/>
              <a:t>$</a:t>
            </a:r>
            <a:r>
              <a:rPr lang="ru-RU" sz="1400" dirty="0"/>
              <a:t> На создание проекта необходимо 2 года.</a:t>
            </a:r>
            <a:r>
              <a:rPr lang="en-US" sz="1400" dirty="0"/>
              <a:t> </a:t>
            </a:r>
            <a:r>
              <a:rPr lang="ru-RU" sz="1400" dirty="0"/>
              <a:t>Окупаемость проекта составит 2 года после запуска проекта.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5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FB2661-4C3F-44AC-B865-77CF146C248F}"/>
              </a:ext>
            </a:extLst>
          </p:cNvPr>
          <p:cNvSpPr txBox="1"/>
          <p:nvPr/>
        </p:nvSpPr>
        <p:spPr>
          <a:xfrm>
            <a:off x="2416437" y="3167680"/>
            <a:ext cx="67024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СПАСИБО ЗА ВНИМАНИЕ!!!</a:t>
            </a:r>
          </a:p>
          <a:p>
            <a:pPr algn="ctr"/>
            <a:endParaRPr lang="ru-RU" sz="4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5199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785</Words>
  <Application>Microsoft Office PowerPoint</Application>
  <PresentationFormat>Широкоэкранный</PresentationFormat>
  <Paragraphs>144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Переработка бытовых отходов и мусора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Переработка бытовых отходов и мусора</dc:title>
  <dc:creator>Олег Данилов</dc:creator>
  <cp:lastModifiedBy>Олег Данилов</cp:lastModifiedBy>
  <cp:revision>39</cp:revision>
  <dcterms:created xsi:type="dcterms:W3CDTF">2018-11-11T16:42:58Z</dcterms:created>
  <dcterms:modified xsi:type="dcterms:W3CDTF">2018-12-17T13:53:16Z</dcterms:modified>
</cp:coreProperties>
</file>