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4"/>
    <p:sldMasterId id="2147483662" r:id="rId5"/>
    <p:sldMasterId id="214748366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Roboto Medium"/>
      <p:regular r:id="rId23"/>
      <p:bold r:id="rId24"/>
      <p:italic r:id="rId25"/>
      <p:boldItalic r:id="rId26"/>
    </p:embeddedFont>
    <p:embeddedFont>
      <p:font typeface="Syncopate"/>
      <p:regular r:id="rId27"/>
      <p:bold r:id="rId28"/>
    </p:embeddedFont>
    <p:embeddedFont>
      <p:font typeface="Arial Black"/>
      <p:regular r:id="rId29"/>
    </p:embeddedFont>
    <p:embeddedFont>
      <p:font typeface="Comfortaa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RobotoMedium-bold.fntdata"/><Relationship Id="rId23" Type="http://schemas.openxmlformats.org/officeDocument/2006/relationships/font" Target="fonts/Roboto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RobotoMedium-boldItalic.fntdata"/><Relationship Id="rId25" Type="http://schemas.openxmlformats.org/officeDocument/2006/relationships/font" Target="fonts/RobotoMedium-italic.fntdata"/><Relationship Id="rId28" Type="http://schemas.openxmlformats.org/officeDocument/2006/relationships/font" Target="fonts/Syncopate-bold.fntdata"/><Relationship Id="rId27" Type="http://schemas.openxmlformats.org/officeDocument/2006/relationships/font" Target="fonts/Syncopate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ArialBlack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Comfortaa-bold.fntdata"/><Relationship Id="rId30" Type="http://schemas.openxmlformats.org/officeDocument/2006/relationships/font" Target="fonts/Comfortaa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Roboto-regular.fntdata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ccb1173e9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ccb1173e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ef03fcf96_2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4ef03fcf96_2_5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457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7" name="Google Shape;77;p12"/>
          <p:cNvSpPr txBox="1"/>
          <p:nvPr>
            <p:ph idx="2" type="body"/>
          </p:nvPr>
        </p:nvSpPr>
        <p:spPr>
          <a:xfrm>
            <a:off x="4648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8" name="Google Shape;78;p12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type="secHead">
  <p:cSld name="SECTION_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type="title">
  <p:cSld name="TITL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" type="subTitle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. загол. и текст" type="vertTitleAndTx">
  <p:cSld name="VERTICAL_TITLE_AND_VERTICAL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. текст" type="vertTx">
  <p:cSld name="VERTICAL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 rot="5400000">
            <a:off x="2874900" y="-1217550"/>
            <a:ext cx="33942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type="objTx">
  <p:cSld name="OBJECT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11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9" name="Google Shape;69;p11"/>
          <p:cNvSpPr txBox="1"/>
          <p:nvPr>
            <p:ph idx="3" type="body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11"/>
          <p:cNvSpPr txBox="1"/>
          <p:nvPr>
            <p:ph idx="4" type="body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pic>
        <p:nvPicPr>
          <p:cNvPr descr="logos-01.png" id="24" name="Google Shape;24;p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2487" y="4313237"/>
            <a:ext cx="1941516" cy="72866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hyperlink" Target="http://www.scopus.com/authid/detail.url?authorId=56370787600" TargetMode="External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hyperlink" Target="https://www.linkedin.com/in/konstantin-malashin-4392683a/" TargetMode="External"/><Relationship Id="rId9" Type="http://schemas.openxmlformats.org/officeDocument/2006/relationships/image" Target="../media/image36.png"/><Relationship Id="rId5" Type="http://schemas.openxmlformats.org/officeDocument/2006/relationships/hyperlink" Target="http://orcid.org/0000-0002-3476-7184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diamade@protonmail.com" TargetMode="External"/><Relationship Id="rId4" Type="http://schemas.openxmlformats.org/officeDocument/2006/relationships/hyperlink" Target="http://www.diamade.site" TargetMode="External"/><Relationship Id="rId5" Type="http://schemas.openxmlformats.org/officeDocument/2006/relationships/hyperlink" Target="http://www.diamade.site" TargetMode="External"/><Relationship Id="rId6" Type="http://schemas.openxmlformats.org/officeDocument/2006/relationships/hyperlink" Target="http://www.diamade.site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jpg"/><Relationship Id="rId10" Type="http://schemas.openxmlformats.org/officeDocument/2006/relationships/image" Target="../media/image11.png"/><Relationship Id="rId13" Type="http://schemas.openxmlformats.org/officeDocument/2006/relationships/image" Target="../media/image15.png"/><Relationship Id="rId1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6.jpg"/><Relationship Id="rId9" Type="http://schemas.openxmlformats.org/officeDocument/2006/relationships/image" Target="../media/image13.png"/><Relationship Id="rId5" Type="http://schemas.openxmlformats.org/officeDocument/2006/relationships/image" Target="../media/image5.jp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18.jpg"/><Relationship Id="rId6" Type="http://schemas.openxmlformats.org/officeDocument/2006/relationships/image" Target="../media/image17.jpg"/><Relationship Id="rId7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Relationship Id="rId4" Type="http://schemas.openxmlformats.org/officeDocument/2006/relationships/image" Target="../media/image32.jpg"/><Relationship Id="rId5" Type="http://schemas.openxmlformats.org/officeDocument/2006/relationships/image" Target="../media/image20.jpg"/><Relationship Id="rId6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idx="1" type="subTitle"/>
          </p:nvPr>
        </p:nvSpPr>
        <p:spPr>
          <a:xfrm>
            <a:off x="685800" y="2689225"/>
            <a:ext cx="64008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grown brilliant wealth</a:t>
            </a:r>
            <a:endParaRPr sz="2400">
              <a:solidFill>
                <a:srgbClr val="0000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125" y="1264100"/>
            <a:ext cx="752550" cy="8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/>
          <p:nvPr/>
        </p:nvSpPr>
        <p:spPr>
          <a:xfrm>
            <a:off x="2747150" y="2066500"/>
            <a:ext cx="802500" cy="33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sp>
        <p:nvSpPr>
          <p:cNvPr id="111" name="Google Shape;111;p17"/>
          <p:cNvSpPr txBox="1"/>
          <p:nvPr>
            <p:ph type="ctrTitle"/>
          </p:nvPr>
        </p:nvSpPr>
        <p:spPr>
          <a:xfrm>
            <a:off x="685800" y="1598612"/>
            <a:ext cx="77724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200">
                <a:solidFill>
                  <a:srgbClr val="1155CC"/>
                </a:solidFill>
                <a:latin typeface="Syncopate"/>
                <a:ea typeface="Syncopate"/>
                <a:cs typeface="Syncopate"/>
                <a:sym typeface="Syncopate"/>
              </a:rPr>
              <a:t>DIAMADE</a:t>
            </a:r>
            <a:endParaRPr sz="72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-109375" y="4550650"/>
            <a:ext cx="42636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yncopate"/>
                <a:ea typeface="Syncopate"/>
                <a:cs typeface="Syncopate"/>
                <a:sym typeface="Syncopate"/>
              </a:rPr>
              <a:t>Центр  ростовых алмазов и монокристалов</a:t>
            </a:r>
            <a:endParaRPr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500" y="4211050"/>
            <a:ext cx="1771650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6"/>
          <p:cNvPicPr preferRelativeResize="0"/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26"/>
          <p:cNvGrpSpPr/>
          <p:nvPr/>
        </p:nvGrpSpPr>
        <p:grpSpPr>
          <a:xfrm>
            <a:off x="597400" y="184968"/>
            <a:ext cx="1870238" cy="4950380"/>
            <a:chOff x="1118231" y="283725"/>
            <a:chExt cx="2090819" cy="4076400"/>
          </a:xfrm>
        </p:grpSpPr>
        <p:sp>
          <p:nvSpPr>
            <p:cNvPr id="239" name="Google Shape;239;p26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0C58D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1118231" y="341745"/>
              <a:ext cx="2030400" cy="17508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1233922" y="1225059"/>
              <a:ext cx="1815000" cy="4815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u="sng">
                  <a:solidFill>
                    <a:schemeClr val="hlink"/>
                  </a:solidFill>
                  <a:latin typeface="Roboto Medium"/>
                  <a:ea typeface="Roboto Medium"/>
                  <a:cs typeface="Roboto Medium"/>
                  <a:sym typeface="Roboto Medium"/>
                  <a:hlinkClick r:id="rId4"/>
                </a:rPr>
                <a:t>Малашин Константин</a:t>
              </a:r>
              <a:endParaRPr sz="1100" u="sng">
                <a:solidFill>
                  <a:srgbClr val="0D5DD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42" name="Google Shape;242;p26"/>
            <p:cNvSpPr/>
            <p:nvPr/>
          </p:nvSpPr>
          <p:spPr>
            <a:xfrm>
              <a:off x="1178655" y="1517612"/>
              <a:ext cx="1892400" cy="8175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Основатель,  CVO</a:t>
              </a:r>
              <a:endParaRPr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3" name="Google Shape;243;p26"/>
            <p:cNvSpPr/>
            <p:nvPr/>
          </p:nvSpPr>
          <p:spPr>
            <a:xfrm>
              <a:off x="1148342" y="2270507"/>
              <a:ext cx="2030400" cy="10854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36525" lvl="0" marL="17145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Font typeface="Roboto"/>
                <a:buChar char="●"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предприниматель (стратегическое управление, финансы и право)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-136525" lvl="0" marL="17145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Font typeface="Roboto"/>
                <a:buChar char="●"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 основатель проектов в области BigDate, биометрии, кибербезопасности, блокчейн и финтех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4" name="Google Shape;244;p26"/>
          <p:cNvGrpSpPr/>
          <p:nvPr/>
        </p:nvGrpSpPr>
        <p:grpSpPr>
          <a:xfrm>
            <a:off x="2684375" y="187417"/>
            <a:ext cx="1870239" cy="4945488"/>
            <a:chOff x="1118229" y="283725"/>
            <a:chExt cx="2090821" cy="4076400"/>
          </a:xfrm>
        </p:grpSpPr>
        <p:sp>
          <p:nvSpPr>
            <p:cNvPr id="245" name="Google Shape;245;p26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0C58D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6"/>
            <p:cNvSpPr/>
            <p:nvPr/>
          </p:nvSpPr>
          <p:spPr>
            <a:xfrm>
              <a:off x="1118229" y="341742"/>
              <a:ext cx="2030400" cy="1755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6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u="sng">
                  <a:solidFill>
                    <a:srgbClr val="0000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Ловчев Александр </a:t>
              </a:r>
              <a:endParaRPr sz="1200" u="sng">
                <a:solidFill>
                  <a:srgbClr val="0000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48" name="Google Shape;248;p26"/>
            <p:cNvSpPr/>
            <p:nvPr/>
          </p:nvSpPr>
          <p:spPr>
            <a:xfrm>
              <a:off x="1212277" y="1490884"/>
              <a:ext cx="1815000" cy="829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СOO, </a:t>
              </a:r>
              <a:r>
                <a:rPr lang="en-US" sz="8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со</a:t>
              </a:r>
              <a:r>
                <a:rPr lang="en-US" sz="8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трудник </a:t>
              </a:r>
              <a:r>
                <a:rPr lang="en-US" sz="8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Центра ростовых алмазов и монокристаллов</a:t>
              </a:r>
              <a:r>
                <a:rPr lang="en-US" sz="12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200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9" name="Google Shape;249;p26"/>
            <p:cNvSpPr/>
            <p:nvPr/>
          </p:nvSpPr>
          <p:spPr>
            <a:xfrm>
              <a:off x="1148453" y="2221725"/>
              <a:ext cx="2030400" cy="10854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09550" lvl="0" marL="228600" rtl="0" algn="l">
                <a:lnSpc>
                  <a:spcPct val="95454"/>
                </a:lnSpc>
                <a:spcBef>
                  <a:spcPts val="600"/>
                </a:spcBef>
                <a:spcAft>
                  <a:spcPts val="0"/>
                </a:spcAft>
                <a:buClr>
                  <a:srgbClr val="222222"/>
                </a:buClr>
                <a:buSzPts val="600"/>
                <a:buChar char="●"/>
              </a:pPr>
              <a:r>
                <a:rPr b="1" lang="en-US" sz="600">
                  <a:solidFill>
                    <a:srgbClr val="222222"/>
                  </a:solidFill>
                </a:rPr>
                <a:t>Уникальный идентификатор в Web of Science (Researcher ID):</a:t>
              </a:r>
              <a:endParaRPr sz="600">
                <a:solidFill>
                  <a:srgbClr val="222222"/>
                </a:solidFill>
              </a:endParaRPr>
            </a:p>
            <a:p>
              <a:pPr indent="-209550" lvl="0" marL="228600" rtl="0" algn="l">
                <a:lnSpc>
                  <a:spcPct val="95454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600"/>
                <a:buChar char="●"/>
              </a:pPr>
              <a:r>
                <a:rPr b="1" lang="en-US" sz="600">
                  <a:solidFill>
                    <a:srgbClr val="222222"/>
                  </a:solidFill>
                </a:rPr>
                <a:t>Количество публикаций в базе данных Scopus:</a:t>
              </a:r>
              <a:r>
                <a:rPr lang="en-US" sz="600">
                  <a:solidFill>
                    <a:srgbClr val="222222"/>
                  </a:solidFill>
                </a:rPr>
                <a:t>  6</a:t>
              </a:r>
              <a:endParaRPr sz="600">
                <a:solidFill>
                  <a:srgbClr val="222222"/>
                </a:solidFill>
              </a:endParaRPr>
            </a:p>
            <a:p>
              <a:pPr indent="-209550" lvl="0" marL="228600" rtl="0" algn="l">
                <a:lnSpc>
                  <a:spcPct val="95454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600"/>
                <a:buChar char="●"/>
              </a:pPr>
              <a:r>
                <a:rPr b="1" lang="en-US" sz="600">
                  <a:solidFill>
                    <a:srgbClr val="222222"/>
                  </a:solidFill>
                </a:rPr>
                <a:t>Количество ссылок на публикации в базе данных Scopus:</a:t>
              </a:r>
              <a:r>
                <a:rPr lang="en-US" sz="600">
                  <a:solidFill>
                    <a:srgbClr val="222222"/>
                  </a:solidFill>
                </a:rPr>
                <a:t>  4</a:t>
              </a:r>
              <a:endParaRPr sz="600">
                <a:solidFill>
                  <a:srgbClr val="222222"/>
                </a:solidFill>
              </a:endParaRPr>
            </a:p>
            <a:p>
              <a:pPr indent="-209550" lvl="0" marL="228600" rtl="0" algn="l">
                <a:lnSpc>
                  <a:spcPct val="95454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600"/>
                <a:buChar char="●"/>
              </a:pPr>
              <a:r>
                <a:rPr b="1" lang="en-US" sz="600">
                  <a:solidFill>
                    <a:srgbClr val="222222"/>
                  </a:solidFill>
                </a:rPr>
                <a:t>Персональный индекс Хирша:</a:t>
              </a:r>
              <a:r>
                <a:rPr lang="en-US" sz="600">
                  <a:solidFill>
                    <a:srgbClr val="222222"/>
                  </a:solidFill>
                </a:rPr>
                <a:t>  2</a:t>
              </a:r>
              <a:endParaRPr sz="600">
                <a:solidFill>
                  <a:srgbClr val="222222"/>
                </a:solidFill>
              </a:endParaRPr>
            </a:p>
            <a:p>
              <a:pPr indent="-209550" lvl="0" marL="228600" rtl="0" algn="l">
                <a:lnSpc>
                  <a:spcPct val="95454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600"/>
                <a:buChar char="●"/>
              </a:pPr>
              <a:r>
                <a:rPr b="1" lang="en-US" sz="700"/>
                <a:t>Патенты - 6</a:t>
              </a:r>
              <a:endParaRPr b="1" sz="700" u="sng">
                <a:solidFill>
                  <a:srgbClr val="551A8B"/>
                </a:solidFill>
                <a:hlinkClick r:id="rId5"/>
              </a:endParaRPr>
            </a:p>
            <a:p>
              <a:pPr indent="0" lvl="0" marL="457200" rtl="0" algn="l">
                <a:lnSpc>
                  <a:spcPct val="95454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50" name="Google Shape;250;p26"/>
          <p:cNvPicPr preferRelativeResize="0"/>
          <p:nvPr/>
        </p:nvPicPr>
        <p:blipFill rotWithShape="1">
          <a:blip r:embed="rId6">
            <a:alphaModFix/>
          </a:blip>
          <a:srcRect b="50849" l="28224" r="19018" t="-3603"/>
          <a:stretch/>
        </p:blipFill>
        <p:spPr>
          <a:xfrm>
            <a:off x="7790950" y="228425"/>
            <a:ext cx="812875" cy="11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 rotWithShape="1">
          <a:blip r:embed="rId7">
            <a:alphaModFix/>
          </a:blip>
          <a:srcRect b="50313" l="61336" r="13385" t="14848"/>
          <a:stretch/>
        </p:blipFill>
        <p:spPr>
          <a:xfrm>
            <a:off x="3566850" y="309575"/>
            <a:ext cx="885175" cy="1073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8">
            <a:alphaModFix/>
          </a:blip>
          <a:srcRect b="51131" l="52468" r="20137" t="0"/>
          <a:stretch/>
        </p:blipFill>
        <p:spPr>
          <a:xfrm>
            <a:off x="5568100" y="314125"/>
            <a:ext cx="876025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9">
            <a:alphaModFix/>
          </a:blip>
          <a:srcRect b="15063" l="16866" r="16859" t="-1884"/>
          <a:stretch/>
        </p:blipFill>
        <p:spPr>
          <a:xfrm>
            <a:off x="1487150" y="269000"/>
            <a:ext cx="876025" cy="1112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26"/>
          <p:cNvGrpSpPr/>
          <p:nvPr/>
        </p:nvGrpSpPr>
        <p:grpSpPr>
          <a:xfrm>
            <a:off x="6846200" y="187204"/>
            <a:ext cx="1989547" cy="4945896"/>
            <a:chOff x="1118236" y="283725"/>
            <a:chExt cx="2224200" cy="4076400"/>
          </a:xfrm>
        </p:grpSpPr>
        <p:sp>
          <p:nvSpPr>
            <p:cNvPr id="255" name="Google Shape;255;p26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0C58D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1118236" y="341746"/>
              <a:ext cx="2030400" cy="174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6"/>
            <p:cNvSpPr/>
            <p:nvPr/>
          </p:nvSpPr>
          <p:spPr>
            <a:xfrm>
              <a:off x="1118236" y="1225059"/>
              <a:ext cx="2224200" cy="6081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u="sng">
                  <a:solidFill>
                    <a:srgbClr val="0D5D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Александрук Александр</a:t>
              </a:r>
              <a:endParaRPr sz="1100" u="sng">
                <a:solidFill>
                  <a:srgbClr val="0D5DD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58" name="Google Shape;258;p26"/>
            <p:cNvSpPr/>
            <p:nvPr/>
          </p:nvSpPr>
          <p:spPr>
            <a:xfrm>
              <a:off x="1225943" y="1510805"/>
              <a:ext cx="1815000" cy="829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CDO, </a:t>
              </a:r>
              <a:r>
                <a:rPr lang="en-US" sz="8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Разработка и внедрение IT-продуктов,  инфоменеджмент.</a:t>
              </a:r>
              <a:endParaRPr sz="800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9" name="Google Shape;259;p26"/>
            <p:cNvSpPr/>
            <p:nvPr/>
          </p:nvSpPr>
          <p:spPr>
            <a:xfrm>
              <a:off x="1118269" y="2295508"/>
              <a:ext cx="2030400" cy="10854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730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700"/>
                <a:buFont typeface="Roboto"/>
                <a:buChar char="●"/>
              </a:pPr>
              <a:r>
                <a:rPr b="1" lang="en-US" sz="700">
                  <a:latin typeface="Roboto"/>
                  <a:ea typeface="Roboto"/>
                  <a:cs typeface="Roboto"/>
                  <a:sym typeface="Roboto"/>
                </a:rPr>
                <a:t>IT software engineer</a:t>
              </a:r>
              <a:endParaRPr b="1" sz="700">
                <a:latin typeface="Roboto"/>
                <a:ea typeface="Roboto"/>
                <a:cs typeface="Roboto"/>
                <a:sym typeface="Roboto"/>
              </a:endParaRPr>
            </a:p>
            <a:p>
              <a:pPr indent="-2730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700"/>
                <a:buFont typeface="Roboto"/>
                <a:buChar char="●"/>
              </a:pPr>
              <a:r>
                <a:rPr b="1" lang="en-US" sz="700">
                  <a:latin typeface="Roboto"/>
                  <a:ea typeface="Roboto"/>
                  <a:cs typeface="Roboto"/>
                  <a:sym typeface="Roboto"/>
                </a:rPr>
                <a:t>менеджемент, управление</a:t>
              </a:r>
              <a:endParaRPr b="1" sz="700">
                <a:latin typeface="Roboto"/>
                <a:ea typeface="Roboto"/>
                <a:cs typeface="Roboto"/>
                <a:sym typeface="Roboto"/>
              </a:endParaRPr>
            </a:p>
            <a:p>
              <a:pPr indent="-2730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700"/>
                <a:buFont typeface="Roboto"/>
                <a:buChar char="●"/>
              </a:pPr>
              <a:r>
                <a:rPr b="1" lang="en-US" sz="700">
                  <a:latin typeface="Roboto"/>
                  <a:ea typeface="Roboto"/>
                  <a:cs typeface="Roboto"/>
                  <a:sym typeface="Roboto"/>
                </a:rPr>
                <a:t>разработка IT продуктов</a:t>
              </a:r>
              <a:endParaRPr b="1" sz="700">
                <a:latin typeface="Roboto"/>
                <a:ea typeface="Roboto"/>
                <a:cs typeface="Roboto"/>
                <a:sym typeface="Roboto"/>
              </a:endParaRPr>
            </a:p>
            <a:p>
              <a:pPr indent="-2730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700"/>
                <a:buFont typeface="Roboto"/>
                <a:buChar char="●"/>
              </a:pPr>
              <a:r>
                <a:rPr b="1" lang="en-US" sz="700">
                  <a:latin typeface="Roboto"/>
                  <a:ea typeface="Roboto"/>
                  <a:cs typeface="Roboto"/>
                  <a:sym typeface="Roboto"/>
                </a:rPr>
                <a:t>Technical project management</a:t>
              </a:r>
              <a:endParaRPr b="1" sz="7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0" name="Google Shape;260;p26"/>
          <p:cNvGrpSpPr/>
          <p:nvPr/>
        </p:nvGrpSpPr>
        <p:grpSpPr>
          <a:xfrm>
            <a:off x="4692885" y="187404"/>
            <a:ext cx="1915626" cy="4945488"/>
            <a:chOff x="1233923" y="283715"/>
            <a:chExt cx="2141561" cy="4076400"/>
          </a:xfrm>
        </p:grpSpPr>
        <p:sp>
          <p:nvSpPr>
            <p:cNvPr id="261" name="Google Shape;261;p26"/>
            <p:cNvSpPr/>
            <p:nvPr/>
          </p:nvSpPr>
          <p:spPr>
            <a:xfrm>
              <a:off x="1345084" y="283715"/>
              <a:ext cx="2030400" cy="4076400"/>
            </a:xfrm>
            <a:prstGeom prst="rect">
              <a:avLst/>
            </a:prstGeom>
            <a:solidFill>
              <a:srgbClr val="0C58D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6"/>
            <p:cNvSpPr/>
            <p:nvPr/>
          </p:nvSpPr>
          <p:spPr>
            <a:xfrm>
              <a:off x="1246740" y="331748"/>
              <a:ext cx="2030400" cy="17505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6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u="sng">
                  <a:solidFill>
                    <a:srgbClr val="0000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Морозов</a:t>
              </a:r>
              <a:r>
                <a:rPr lang="en-US" u="sng">
                  <a:solidFill>
                    <a:srgbClr val="0000FF"/>
                  </a:solidFill>
                </a:rPr>
                <a:t> </a:t>
              </a:r>
              <a:r>
                <a:rPr lang="en-US" sz="1200" u="sng">
                  <a:solidFill>
                    <a:srgbClr val="0000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Олег</a:t>
              </a:r>
              <a:r>
                <a:rPr lang="en-US" sz="1200"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sz="1200">
                <a:solidFill>
                  <a:srgbClr val="0D5DD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64" name="Google Shape;264;p26"/>
            <p:cNvSpPr/>
            <p:nvPr/>
          </p:nvSpPr>
          <p:spPr>
            <a:xfrm>
              <a:off x="1397198" y="1498176"/>
              <a:ext cx="1815000" cy="829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2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СTO, </a:t>
              </a:r>
              <a:r>
                <a:rPr lang="en-US" sz="8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сотрудник Центра ростовых алмазов и монокристаллов</a:t>
              </a:r>
              <a:r>
                <a:rPr lang="en-US" sz="12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800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5" name="Google Shape;265;p26"/>
          <p:cNvSpPr txBox="1"/>
          <p:nvPr/>
        </p:nvSpPr>
        <p:spPr>
          <a:xfrm>
            <a:off x="4798450" y="2547600"/>
            <a:ext cx="1803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9550" lvl="0" marL="200025" rtl="0" algn="l">
              <a:lnSpc>
                <a:spcPct val="95454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600"/>
              <a:buChar char="●"/>
            </a:pPr>
            <a:r>
              <a:rPr b="1" lang="en-US" sz="600">
                <a:solidFill>
                  <a:srgbClr val="222222"/>
                </a:solidFill>
              </a:rPr>
              <a:t>Уникальный идентификатор в Scopus (Author ID):  </a:t>
            </a:r>
            <a:endParaRPr b="1" sz="600" u="sng">
              <a:solidFill>
                <a:srgbClr val="551A8B"/>
              </a:solidFill>
              <a:hlinkClick r:id="rId10"/>
            </a:endParaRPr>
          </a:p>
          <a:p>
            <a:pPr indent="-209550" lvl="0" marL="200025" rtl="0" algn="l">
              <a:lnSpc>
                <a:spcPct val="95454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Char char="●"/>
            </a:pPr>
            <a:r>
              <a:rPr b="1" lang="en-US" sz="600">
                <a:solidFill>
                  <a:srgbClr val="222222"/>
                </a:solidFill>
              </a:rPr>
              <a:t>Количество публикаций в базе данных Scopus:  20</a:t>
            </a:r>
            <a:endParaRPr b="1" sz="600">
              <a:solidFill>
                <a:srgbClr val="222222"/>
              </a:solidFill>
            </a:endParaRPr>
          </a:p>
          <a:p>
            <a:pPr indent="-209550" lvl="0" marL="200025" rtl="0" algn="l">
              <a:lnSpc>
                <a:spcPct val="95454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Char char="●"/>
            </a:pPr>
            <a:r>
              <a:rPr b="1" lang="en-US" sz="600">
                <a:solidFill>
                  <a:srgbClr val="222222"/>
                </a:solidFill>
              </a:rPr>
              <a:t>Количество ссылок на публикации в базе данных Scopus:  22</a:t>
            </a:r>
            <a:endParaRPr b="1" sz="600">
              <a:solidFill>
                <a:srgbClr val="222222"/>
              </a:solidFill>
            </a:endParaRPr>
          </a:p>
          <a:p>
            <a:pPr indent="-209550" lvl="0" marL="200025" rtl="0" algn="l">
              <a:lnSpc>
                <a:spcPct val="95454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Char char="●"/>
            </a:pPr>
            <a:r>
              <a:rPr b="1" lang="en-US" sz="800">
                <a:solidFill>
                  <a:srgbClr val="222222"/>
                </a:solidFill>
              </a:rPr>
              <a:t>Патенты - 5</a:t>
            </a:r>
            <a:endParaRPr b="1" sz="800">
              <a:solidFill>
                <a:srgbClr val="222222"/>
              </a:solidFill>
            </a:endParaRPr>
          </a:p>
        </p:txBody>
      </p:sp>
      <p:pic>
        <p:nvPicPr>
          <p:cNvPr id="266" name="Google Shape;266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88694" y="288463"/>
            <a:ext cx="845306" cy="107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7" name="Google Shape;267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04144" y="320475"/>
            <a:ext cx="864431" cy="1073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"/>
          <p:cNvSpPr txBox="1"/>
          <p:nvPr/>
        </p:nvSpPr>
        <p:spPr>
          <a:xfrm>
            <a:off x="872025" y="1345000"/>
            <a:ext cx="7858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Спасибо за внимание!</a:t>
            </a:r>
            <a:endParaRPr sz="48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351800" y="3039725"/>
            <a:ext cx="69873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7B7B7"/>
                </a:solidFill>
              </a:rPr>
              <a:t>420500, Университетская ул.,  д.1, 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7B7B7"/>
                </a:solidFill>
              </a:rPr>
              <a:t>Иннополис г., РТ, РФ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7B7B7"/>
                </a:solidFill>
              </a:rPr>
              <a:t>Phone, WhatsApp, Telegram: +79600333444  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7B7B7"/>
                </a:solidFill>
              </a:rPr>
              <a:t>48600. Eskolantie 13 as 11, Kotka, Finland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7B7B7"/>
                </a:solidFill>
              </a:rPr>
              <a:t>Phone, Telegram: +358449594635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3"/>
              </a:rPr>
              <a:t>diamade@protonmail.com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7"/>
          <p:cNvSpPr txBox="1"/>
          <p:nvPr/>
        </p:nvSpPr>
        <p:spPr>
          <a:xfrm>
            <a:off x="3863325" y="246700"/>
            <a:ext cx="18756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www.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diamade</a:t>
            </a:r>
            <a:r>
              <a:rPr lang="en-US" u="sng">
                <a:solidFill>
                  <a:schemeClr val="hlink"/>
                </a:solidFill>
                <a:hlinkClick r:id="rId6"/>
              </a:rPr>
              <a:t>.site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 amt="47000"/>
          </a:blip>
          <a:srcRect b="0" l="0" r="4104" t="0"/>
          <a:stretch/>
        </p:blipFill>
        <p:spPr>
          <a:xfrm>
            <a:off x="36200" y="0"/>
            <a:ext cx="100686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>
            <p:ph type="ctrTitle"/>
          </p:nvPr>
        </p:nvSpPr>
        <p:spPr>
          <a:xfrm>
            <a:off x="685800" y="-6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b="1" lang="en-US" sz="3600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</a:rPr>
              <a:t>Содержание</a:t>
            </a:r>
            <a:endParaRPr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0" name="Google Shape;120;p18"/>
          <p:cNvSpPr txBox="1"/>
          <p:nvPr>
            <p:ph idx="1" type="subTitle"/>
          </p:nvPr>
        </p:nvSpPr>
        <p:spPr>
          <a:xfrm>
            <a:off x="685800" y="1506700"/>
            <a:ext cx="4677300" cy="23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omfortaa"/>
              <a:buChar char="❏"/>
            </a:pPr>
            <a:r>
              <a:rPr b="1" i="0" lang="en-US" sz="2000" u="none" cap="none" strike="noStrike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Проблем</a:t>
            </a:r>
            <a:r>
              <a:rPr b="1" lang="en-US" sz="20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ы</a:t>
            </a:r>
            <a:endParaRPr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omfortaa"/>
              <a:buChar char="❏"/>
            </a:pPr>
            <a:r>
              <a:rPr b="1" lang="en-US" sz="20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Т</a:t>
            </a:r>
            <a:r>
              <a:rPr b="1" i="0" lang="en-US" sz="2000" u="none" cap="none" strike="noStrike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ехнология решения </a:t>
            </a:r>
            <a:endParaRPr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omfortaa"/>
              <a:buChar char="❏"/>
            </a:pPr>
            <a:r>
              <a:rPr b="1" i="0" lang="en-US" sz="2000" u="none" cap="none" strike="noStrike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Продукт проекта</a:t>
            </a:r>
            <a:endParaRPr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omfortaa"/>
              <a:buChar char="❏"/>
            </a:pPr>
            <a:r>
              <a:rPr b="1" i="0" lang="en-US" sz="2000" u="none" cap="none" strike="noStrike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Оценка рынка</a:t>
            </a:r>
            <a:endParaRPr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omfortaa"/>
              <a:buChar char="❏"/>
            </a:pPr>
            <a:r>
              <a:rPr b="1" i="0" lang="en-US" sz="2000" u="none" cap="none" strike="noStrike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План коммерциализации</a:t>
            </a:r>
            <a:endParaRPr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omfortaa"/>
              <a:buChar char="❏"/>
            </a:pPr>
            <a:r>
              <a:rPr b="1" i="0" lang="en-US" sz="2000" u="none" cap="none" strike="noStrike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Команда проекта</a:t>
            </a:r>
            <a:endParaRPr b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1817E"/>
            </a:gs>
            <a:gs pos="100000">
              <a:srgbClr val="903F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idx="1" type="body"/>
          </p:nvPr>
        </p:nvSpPr>
        <p:spPr>
          <a:xfrm>
            <a:off x="1689500" y="158575"/>
            <a:ext cx="2798100" cy="3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omfortaa"/>
                <a:ea typeface="Comfortaa"/>
                <a:cs typeface="Comfortaa"/>
                <a:sym typeface="Comfortaa"/>
              </a:rPr>
              <a:t>Проблемы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➢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“кровавые” алмазы 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финансирование войн, терроризма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рабский труд, эксплуатация детей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вред здоровью, смертность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➢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экологический ущерб, </a:t>
            </a: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истощение ограниченных ресурсов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➢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олигополистический рынок, манипулирование ценами, разбалансировка рынка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i="1" sz="200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02579"/>
            <a:ext cx="2479777" cy="152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04175"/>
            <a:ext cx="1635676" cy="116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5">
            <a:alphaModFix/>
          </a:blip>
          <a:srcRect b="0" l="26216" r="10655" t="0"/>
          <a:stretch/>
        </p:blipFill>
        <p:spPr>
          <a:xfrm>
            <a:off x="7600632" y="2189725"/>
            <a:ext cx="1532081" cy="1102500"/>
          </a:xfrm>
          <a:prstGeom prst="rect">
            <a:avLst/>
          </a:prstGeom>
          <a:noFill/>
          <a:ln>
            <a:noFill/>
          </a:ln>
          <a:effectLst>
            <a:outerShdw blurRad="614363" rotWithShape="0" algn="bl" dir="9600000" dist="57150">
              <a:srgbClr val="EAD1DC">
                <a:alpha val="67000"/>
              </a:srgbClr>
            </a:outerShdw>
          </a:effectLst>
        </p:spPr>
      </p:pic>
      <p:sp>
        <p:nvSpPr>
          <p:cNvPr id="129" name="Google Shape;129;p19"/>
          <p:cNvSpPr txBox="1"/>
          <p:nvPr>
            <p:ph type="title"/>
          </p:nvPr>
        </p:nvSpPr>
        <p:spPr>
          <a:xfrm>
            <a:off x="4544852" y="-4500"/>
            <a:ext cx="2975400" cy="31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Спрос</a:t>
            </a:r>
            <a:endParaRPr sz="1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omfortaa"/>
              <a:buChar char="❖"/>
            </a:pPr>
            <a:r>
              <a:rPr lang="en-US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экспоненциально возрастающие потребности высокотехнологичных отраслей будущего:</a:t>
            </a:r>
            <a:endParaRPr sz="1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omfortaa"/>
              <a:buChar char="-"/>
            </a:pPr>
            <a:r>
              <a:rPr lang="en-US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Micro-mechanics &amp; robotics</a:t>
            </a:r>
            <a:endParaRPr sz="1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omfortaa"/>
              <a:buChar char="-"/>
            </a:pPr>
            <a:r>
              <a:rPr lang="en-US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Optic&amp;Photonics</a:t>
            </a:r>
            <a:endParaRPr sz="1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omfortaa"/>
              <a:buChar char="-"/>
            </a:pPr>
            <a:r>
              <a:rPr lang="en-US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Quantum electronics</a:t>
            </a:r>
            <a:endParaRPr sz="1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omfortaa"/>
              <a:buChar char="-"/>
            </a:pPr>
            <a:r>
              <a:rPr lang="en-US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Biotech</a:t>
            </a:r>
            <a:endParaRPr sz="1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omfortaa"/>
              <a:buChar char="❖"/>
            </a:pPr>
            <a:r>
              <a:rPr lang="en-US" sz="1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Отношение потребителей, отторжение “кровавых” алмазов</a:t>
            </a:r>
            <a:endParaRPr sz="1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71112"/>
            <a:ext cx="1635675" cy="110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4500"/>
            <a:ext cx="1635679" cy="12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9319" y="-725"/>
            <a:ext cx="1554706" cy="1161725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8400000" dist="47625">
              <a:srgbClr val="0000FF">
                <a:alpha val="50000"/>
              </a:srgbClr>
            </a:outerShdw>
          </a:effectLst>
        </p:spPr>
      </p:pic>
      <p:pic>
        <p:nvPicPr>
          <p:cNvPr id="133" name="Google Shape;13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89325" y="1185150"/>
            <a:ext cx="1554699" cy="9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65775" y="3323875"/>
            <a:ext cx="2673701" cy="18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3351187" y="3851900"/>
            <a:ext cx="2526128" cy="13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29500" y="3921075"/>
            <a:ext cx="1683375" cy="1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13">
            <a:alphaModFix/>
          </a:blip>
          <a:srcRect b="0" l="2785" r="66701" t="0"/>
          <a:stretch/>
        </p:blipFill>
        <p:spPr>
          <a:xfrm>
            <a:off x="5157381" y="3921075"/>
            <a:ext cx="1278219" cy="12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608000" y="1031250"/>
            <a:ext cx="6139800" cy="38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600">
                <a:solidFill>
                  <a:srgbClr val="FFFFFF"/>
                </a:solidFill>
              </a:rPr>
              <a:t>Отработанная технология роста помноженная на наш научно-практический опыт в ростовом производстве монокристаллов, позволяют полностью раскрыть потенциал сверхчистых алмазов.  </a:t>
            </a:r>
            <a:endParaRPr i="1" sz="1600">
              <a:solidFill>
                <a:srgbClr val="FFFFFF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600">
                <a:solidFill>
                  <a:srgbClr val="FFFFFF"/>
                </a:solidFill>
              </a:rPr>
              <a:t>Мы также разрабатываем лазеры на монокристалической основе и приступили к исследованиям оптических вычислителей. </a:t>
            </a:r>
            <a:endParaRPr i="1" sz="1600">
              <a:solidFill>
                <a:srgbClr val="FFFFFF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600">
                <a:solidFill>
                  <a:srgbClr val="FFFFFF"/>
                </a:solidFill>
              </a:rPr>
              <a:t>Наше долгосрочное видение распространяется на исследования и разработки в области полупроводников на основе монокристалов и квантовых применений.</a:t>
            </a:r>
            <a:endParaRPr i="1" sz="1600">
              <a:solidFill>
                <a:srgbClr val="FFFFFF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600">
                <a:solidFill>
                  <a:srgbClr val="FFFFFF"/>
                </a:solidFill>
              </a:rPr>
              <a:t>Применяемая нами технология  позволяет изначально получать высокие характеристики по качеству, в ювелирной классификации по всем 4«С», либо оптического и электронного качества в технологических применениях. </a:t>
            </a:r>
            <a:endParaRPr i="1" sz="1600">
              <a:solidFill>
                <a:srgbClr val="FFFFFF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i="1" sz="1600">
              <a:solidFill>
                <a:srgbClr val="FFFFFF"/>
              </a:solidFill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6875" y="0"/>
            <a:ext cx="1977125" cy="13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6875" y="3625206"/>
            <a:ext cx="2015425" cy="151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6875" y="2405500"/>
            <a:ext cx="1977125" cy="14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6875" y="1318075"/>
            <a:ext cx="1977125" cy="10874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>
            <p:ph type="title"/>
          </p:nvPr>
        </p:nvSpPr>
        <p:spPr>
          <a:xfrm>
            <a:off x="567100" y="1074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i="0" lang="en-US" sz="3600" u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Предлагаемая технология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FF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850" y="164125"/>
            <a:ext cx="8782749" cy="47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/>
          <p:nvPr/>
        </p:nvSpPr>
        <p:spPr>
          <a:xfrm>
            <a:off x="5751700" y="242350"/>
            <a:ext cx="3285900" cy="473400"/>
          </a:xfrm>
          <a:prstGeom prst="round2DiagRect">
            <a:avLst>
              <a:gd fmla="val 16667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         </a:t>
            </a:r>
            <a:r>
              <a:rPr lang="en-US" sz="30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DIAMADE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9425" y="114100"/>
            <a:ext cx="738525" cy="70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454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457200" y="1189300"/>
            <a:ext cx="48603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Выращенные нами  алмазы гарантированно отличаются исключительными свойствами: </a:t>
            </a:r>
            <a:endParaRPr sz="14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чистотой, прозрачностью, твердостью и превосходной термостойкостью. </a:t>
            </a:r>
            <a:endParaRPr sz="14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Это материал, </a:t>
            </a: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используемый</a:t>
            </a: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в настоящее время в  ювелирных и промышленных применениях, на растущем высокотехнологичном рынке, </a:t>
            </a:r>
            <a:endParaRPr sz="14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перспективной элементной базой надвигающихся технологий.</a:t>
            </a:r>
            <a:r>
              <a:rPr i="1"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i="1" sz="14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8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i="1" sz="1800"/>
          </a:p>
        </p:txBody>
      </p:sp>
      <p:sp>
        <p:nvSpPr>
          <p:cNvPr id="162" name="Google Shape;162;p22"/>
          <p:cNvSpPr txBox="1"/>
          <p:nvPr>
            <p:ph type="title"/>
          </p:nvPr>
        </p:nvSpPr>
        <p:spPr>
          <a:xfrm>
            <a:off x="267000" y="836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i="0" lang="en-US" sz="3600" u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Продукт проекта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1119825" y="4268175"/>
            <a:ext cx="5036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231F20"/>
                </a:solidFill>
                <a:latin typeface="Comfortaa"/>
                <a:ea typeface="Comfortaa"/>
                <a:cs typeface="Comfortaa"/>
                <a:sym typeface="Comfortaa"/>
              </a:rPr>
              <a:t>Бояться пришествия искусственных алмазов </a:t>
            </a:r>
            <a:endParaRPr b="1" i="1">
              <a:solidFill>
                <a:srgbClr val="231F2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231F20"/>
                </a:solidFill>
                <a:latin typeface="Comfortaa"/>
                <a:ea typeface="Comfortaa"/>
                <a:cs typeface="Comfortaa"/>
                <a:sym typeface="Comfortaa"/>
              </a:rPr>
              <a:t>стоит  </a:t>
            </a:r>
            <a:r>
              <a:rPr b="1" i="1" lang="en-US" sz="1800">
                <a:solidFill>
                  <a:srgbClr val="231F20"/>
                </a:solidFill>
                <a:latin typeface="Comfortaa"/>
                <a:ea typeface="Comfortaa"/>
                <a:cs typeface="Comfortaa"/>
                <a:sym typeface="Comfortaa"/>
              </a:rPr>
              <a:t>не De Beers,  а Intel</a:t>
            </a:r>
            <a:endParaRPr b="1" i="1"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5700" y="0"/>
            <a:ext cx="3238300" cy="232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5695" y="2914650"/>
            <a:ext cx="3238307" cy="21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6">
            <a:alphaModFix/>
          </a:blip>
          <a:srcRect b="24795" l="0" r="0" t="0"/>
          <a:stretch/>
        </p:blipFill>
        <p:spPr>
          <a:xfrm flipH="1">
            <a:off x="4933989" y="1976101"/>
            <a:ext cx="1958711" cy="13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3"/>
          <p:cNvPicPr preferRelativeResize="0"/>
          <p:nvPr/>
        </p:nvPicPr>
        <p:blipFill rotWithShape="1">
          <a:blip r:embed="rId3">
            <a:alphaModFix/>
          </a:blip>
          <a:srcRect b="12446" l="0" r="0" t="52233"/>
          <a:stretch/>
        </p:blipFill>
        <p:spPr>
          <a:xfrm>
            <a:off x="0" y="0"/>
            <a:ext cx="9144000" cy="85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>
            <p:ph type="title"/>
          </p:nvPr>
        </p:nvSpPr>
        <p:spPr>
          <a:xfrm>
            <a:off x="457200" y="12732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i="0" lang="en-US" sz="3600" u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Оценка рынка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216775" y="1019075"/>
            <a:ext cx="3483000" cy="3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Начиная с 2016 года в ближайшие 10 лет      технологии ускорят  рост рынка Lab-Grown Diamonds</a:t>
            </a:r>
            <a:endParaRPr sz="14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Потенциал рынка для выращенных алмазов значителен. </a:t>
            </a:r>
            <a:endParaRPr sz="14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Благодаря достижениям в области чистоты алмазов, миниатюризации, легирования (для выявления свойств алмазов в полупроводниках) и изотопов углерода эти алмазы могут отвечать все более сложным требованиям техники будущего.</a:t>
            </a:r>
            <a:r>
              <a:rPr lang="en-US" sz="16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 sz="16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74" name="Google Shape;174;p23" title="Market Lab-Grown Diamond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900" y="857250"/>
            <a:ext cx="5313100" cy="399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/>
          <p:cNvPicPr preferRelativeResize="0"/>
          <p:nvPr/>
        </p:nvPicPr>
        <p:blipFill rotWithShape="1">
          <a:blip r:embed="rId3">
            <a:alphaModFix/>
          </a:blip>
          <a:srcRect b="20085" l="0" r="0" t="28831"/>
          <a:stretch/>
        </p:blipFill>
        <p:spPr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1" name="Google Shape;181;p24"/>
          <p:cNvSpPr txBox="1"/>
          <p:nvPr>
            <p:ph type="title"/>
          </p:nvPr>
        </p:nvSpPr>
        <p:spPr>
          <a:xfrm>
            <a:off x="4605675" y="206375"/>
            <a:ext cx="4081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РЫНОК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2" name="Google Shape;182;p24" title="Объемы использования алмазов по типам рынков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75" y="1310125"/>
            <a:ext cx="4371701" cy="35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 title="Diamade - Объемы использования алмазов по типам рынков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310125"/>
            <a:ext cx="4514051" cy="35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/>
          <p:nvPr/>
        </p:nvSpPr>
        <p:spPr>
          <a:xfrm rot="-5400000">
            <a:off x="2316900" y="2401925"/>
            <a:ext cx="376200" cy="1734600"/>
          </a:xfrm>
          <a:prstGeom prst="rightBrace">
            <a:avLst>
              <a:gd fmla="val 0" name="adj1"/>
              <a:gd fmla="val 50351" name="adj2"/>
            </a:avLst>
          </a:prstGeom>
          <a:noFill/>
          <a:ln cap="flat" cmpd="sng" w="2857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4"/>
          <p:cNvSpPr txBox="1"/>
          <p:nvPr/>
        </p:nvSpPr>
        <p:spPr>
          <a:xfrm>
            <a:off x="1947025" y="2769525"/>
            <a:ext cx="13302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</a:rPr>
              <a:t>total:  89 млрд</a:t>
            </a:r>
            <a:endParaRPr b="1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type="title"/>
          </p:nvPr>
        </p:nvSpPr>
        <p:spPr>
          <a:xfrm>
            <a:off x="72495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i="0" lang="en-US" sz="3600" u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План коммерциализации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91" name="Google Shape;191;p25"/>
          <p:cNvGrpSpPr/>
          <p:nvPr/>
        </p:nvGrpSpPr>
        <p:grpSpPr>
          <a:xfrm>
            <a:off x="80049" y="2187250"/>
            <a:ext cx="1404694" cy="1394991"/>
            <a:chOff x="2758501" y="2202283"/>
            <a:chExt cx="2022016" cy="1385707"/>
          </a:xfrm>
        </p:grpSpPr>
        <p:sp>
          <p:nvSpPr>
            <p:cNvPr id="192" name="Google Shape;192;p25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5"/>
            <p:cNvSpPr txBox="1"/>
            <p:nvPr/>
          </p:nvSpPr>
          <p:spPr>
            <a:xfrm>
              <a:off x="3154197" y="3216590"/>
              <a:ext cx="11895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1200">
                  <a:latin typeface="Roboto"/>
                  <a:ea typeface="Roboto"/>
                  <a:cs typeface="Roboto"/>
                  <a:sym typeface="Roboto"/>
                </a:rPr>
                <a:t>1989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4" name="Google Shape;194;p25"/>
            <p:cNvSpPr txBox="1"/>
            <p:nvPr/>
          </p:nvSpPr>
          <p:spPr>
            <a:xfrm>
              <a:off x="2758501" y="2202283"/>
              <a:ext cx="1980900" cy="10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800">
                  <a:latin typeface="Roboto"/>
                  <a:ea typeface="Roboto"/>
                  <a:cs typeface="Roboto"/>
                  <a:sym typeface="Roboto"/>
                </a:rPr>
                <a:t>Опыт</a:t>
              </a: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 в сфере обработки оптических и ювелирных изделий 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95" name="Google Shape;195;p25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196" name="Google Shape;196;p25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97" name="Google Shape;197;p25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98" name="Google Shape;198;p25"/>
          <p:cNvGrpSpPr/>
          <p:nvPr/>
        </p:nvGrpSpPr>
        <p:grpSpPr>
          <a:xfrm>
            <a:off x="240125" y="2690950"/>
            <a:ext cx="2094418" cy="1401296"/>
            <a:chOff x="658629" y="2702595"/>
            <a:chExt cx="3479100" cy="1391969"/>
          </a:xfrm>
        </p:grpSpPr>
        <p:sp>
          <p:nvSpPr>
            <p:cNvPr id="199" name="Google Shape;199;p25"/>
            <p:cNvSpPr/>
            <p:nvPr/>
          </p:nvSpPr>
          <p:spPr>
            <a:xfrm>
              <a:off x="2191011" y="3079475"/>
              <a:ext cx="12948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5"/>
            <p:cNvSpPr txBox="1"/>
            <p:nvPr/>
          </p:nvSpPr>
          <p:spPr>
            <a:xfrm>
              <a:off x="1828185" y="2702595"/>
              <a:ext cx="11400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1200">
                  <a:latin typeface="Roboto"/>
                  <a:ea typeface="Roboto"/>
                  <a:cs typeface="Roboto"/>
                  <a:sym typeface="Roboto"/>
                </a:rPr>
                <a:t>2008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1" name="Google Shape;201;p25"/>
            <p:cNvSpPr txBox="1"/>
            <p:nvPr/>
          </p:nvSpPr>
          <p:spPr>
            <a:xfrm>
              <a:off x="658629" y="3539264"/>
              <a:ext cx="3479100" cy="55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Roboto"/>
                  <a:ea typeface="Roboto"/>
                  <a:cs typeface="Roboto"/>
                  <a:sym typeface="Roboto"/>
                </a:rPr>
                <a:t>Опыт в </a:t>
              </a: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научной и производственной деятельности выращивания монокристаллов и лазерной техники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02" name="Google Shape;202;p25"/>
            <p:cNvGrpSpPr/>
            <p:nvPr/>
          </p:nvGrpSpPr>
          <p:grpSpPr>
            <a:xfrm rot="10800000">
              <a:off x="2149293" y="3079467"/>
              <a:ext cx="92400" cy="411825"/>
              <a:chOff x="2072481" y="2563700"/>
              <a:chExt cx="92400" cy="411825"/>
            </a:xfrm>
          </p:grpSpPr>
          <p:cxnSp>
            <p:nvCxnSpPr>
              <p:cNvPr id="203" name="Google Shape;203;p25"/>
              <p:cNvCxnSpPr/>
              <p:nvPr/>
            </p:nvCxnSpPr>
            <p:spPr>
              <a:xfrm>
                <a:off x="2118681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04" name="Google Shape;204;p25"/>
              <p:cNvSpPr/>
              <p:nvPr/>
            </p:nvSpPr>
            <p:spPr>
              <a:xfrm>
                <a:off x="2072481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5" name="Google Shape;205;p25"/>
          <p:cNvGrpSpPr/>
          <p:nvPr/>
        </p:nvGrpSpPr>
        <p:grpSpPr>
          <a:xfrm>
            <a:off x="1361966" y="1218927"/>
            <a:ext cx="2682047" cy="2363351"/>
            <a:chOff x="3154225" y="1240378"/>
            <a:chExt cx="1622631" cy="2347622"/>
          </a:xfrm>
        </p:grpSpPr>
        <p:sp>
          <p:nvSpPr>
            <p:cNvPr id="206" name="Google Shape;206;p25"/>
            <p:cNvSpPr/>
            <p:nvPr/>
          </p:nvSpPr>
          <p:spPr>
            <a:xfrm>
              <a:off x="3482057" y="3083101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5"/>
            <p:cNvSpPr txBox="1"/>
            <p:nvPr/>
          </p:nvSpPr>
          <p:spPr>
            <a:xfrm>
              <a:off x="3154225" y="3216600"/>
              <a:ext cx="9969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1200">
                  <a:latin typeface="Roboto"/>
                  <a:ea typeface="Roboto"/>
                  <a:cs typeface="Roboto"/>
                  <a:sym typeface="Roboto"/>
                </a:rPr>
                <a:t>2016-2018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8" name="Google Shape;208;p25"/>
            <p:cNvSpPr txBox="1"/>
            <p:nvPr/>
          </p:nvSpPr>
          <p:spPr>
            <a:xfrm>
              <a:off x="3433346" y="1240378"/>
              <a:ext cx="10644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Roboto"/>
                  <a:ea typeface="Roboto"/>
                  <a:cs typeface="Roboto"/>
                  <a:sym typeface="Roboto"/>
                </a:rPr>
                <a:t>И</a:t>
              </a: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зучение </a:t>
              </a: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перспективности, определение тенденций рынка рукотворных алмазов и бриллиантов. 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Окончательная убежденность в тренде в ближайшее десятилетие алмазного рынка с добывающего на рукотворный 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- 4 квартал: 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подготовка проекта DIAMADE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09" name="Google Shape;209;p25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210" name="Google Shape;210;p25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11" name="Google Shape;211;p25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212" name="Google Shape;212;p25"/>
          <p:cNvGrpSpPr/>
          <p:nvPr/>
        </p:nvGrpSpPr>
        <p:grpSpPr>
          <a:xfrm>
            <a:off x="3639391" y="2690961"/>
            <a:ext cx="2054995" cy="1755888"/>
            <a:chOff x="4413174" y="2702600"/>
            <a:chExt cx="1935024" cy="1744202"/>
          </a:xfrm>
        </p:grpSpPr>
        <p:sp>
          <p:nvSpPr>
            <p:cNvPr id="213" name="Google Shape;213;p25"/>
            <p:cNvSpPr/>
            <p:nvPr/>
          </p:nvSpPr>
          <p:spPr>
            <a:xfrm>
              <a:off x="4780421" y="3079475"/>
              <a:ext cx="12948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4" name="Google Shape;214;p25"/>
            <p:cNvGrpSpPr/>
            <p:nvPr/>
          </p:nvGrpSpPr>
          <p:grpSpPr>
            <a:xfrm rot="10800000">
              <a:off x="4737413" y="3079467"/>
              <a:ext cx="92400" cy="411825"/>
              <a:chOff x="2070100" y="2563700"/>
              <a:chExt cx="92400" cy="411825"/>
            </a:xfrm>
          </p:grpSpPr>
          <p:cxnSp>
            <p:nvCxnSpPr>
              <p:cNvPr id="215" name="Google Shape;215;p25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16" name="Google Shape;216;p25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7" name="Google Shape;217;p25"/>
            <p:cNvSpPr txBox="1"/>
            <p:nvPr/>
          </p:nvSpPr>
          <p:spPr>
            <a:xfrm>
              <a:off x="4413174" y="2702600"/>
              <a:ext cx="83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1200">
                  <a:latin typeface="Roboto"/>
                  <a:ea typeface="Roboto"/>
                  <a:cs typeface="Roboto"/>
                  <a:sym typeface="Roboto"/>
                </a:rPr>
                <a:t>2019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8" name="Google Shape;218;p25"/>
            <p:cNvSpPr txBox="1"/>
            <p:nvPr/>
          </p:nvSpPr>
          <p:spPr>
            <a:xfrm>
              <a:off x="4665197" y="3503002"/>
              <a:ext cx="16830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Roboto"/>
                  <a:ea typeface="Roboto"/>
                  <a:cs typeface="Roboto"/>
                  <a:sym typeface="Roboto"/>
                </a:rPr>
                <a:t>Запуск производства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НИОКР,  проектирование и приобретение </a:t>
              </a: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комплектующих</a:t>
              </a: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, сырья и расходных материалов, окончание монтажных и наладочных работ, 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выпуск алмазной продукции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9" name="Google Shape;219;p25"/>
          <p:cNvGrpSpPr/>
          <p:nvPr/>
        </p:nvGrpSpPr>
        <p:grpSpPr>
          <a:xfrm>
            <a:off x="4938620" y="1240675"/>
            <a:ext cx="2210474" cy="2319842"/>
            <a:chOff x="5707756" y="1283581"/>
            <a:chExt cx="1713014" cy="2304402"/>
          </a:xfrm>
        </p:grpSpPr>
        <p:sp>
          <p:nvSpPr>
            <p:cNvPr id="220" name="Google Shape;220;p25"/>
            <p:cNvSpPr/>
            <p:nvPr/>
          </p:nvSpPr>
          <p:spPr>
            <a:xfrm>
              <a:off x="6075125" y="3095071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1" name="Google Shape;221;p25"/>
            <p:cNvGrpSpPr/>
            <p:nvPr/>
          </p:nvGrpSpPr>
          <p:grpSpPr>
            <a:xfrm>
              <a:off x="6031394" y="2800065"/>
              <a:ext cx="92400" cy="411825"/>
              <a:chOff x="845575" y="2563700"/>
              <a:chExt cx="92400" cy="411825"/>
            </a:xfrm>
          </p:grpSpPr>
          <p:cxnSp>
            <p:nvCxnSpPr>
              <p:cNvPr id="222" name="Google Shape;222;p25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23" name="Google Shape;223;p25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4" name="Google Shape;224;p25"/>
            <p:cNvSpPr txBox="1"/>
            <p:nvPr/>
          </p:nvSpPr>
          <p:spPr>
            <a:xfrm>
              <a:off x="5707756" y="3228583"/>
              <a:ext cx="7908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1200">
                  <a:latin typeface="Roboto"/>
                  <a:ea typeface="Roboto"/>
                  <a:cs typeface="Roboto"/>
                  <a:sym typeface="Roboto"/>
                </a:rPr>
                <a:t>2020(</a:t>
              </a:r>
              <a:r>
                <a:rPr b="1" lang="en-US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I-III)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5" name="Google Shape;225;p25"/>
            <p:cNvSpPr txBox="1"/>
            <p:nvPr/>
          </p:nvSpPr>
          <p:spPr>
            <a:xfrm>
              <a:off x="6024271" y="1283581"/>
              <a:ext cx="1396500" cy="117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Roboto"/>
                  <a:ea typeface="Roboto"/>
                  <a:cs typeface="Roboto"/>
                  <a:sym typeface="Roboto"/>
                </a:rPr>
                <a:t>Масштабирование производства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• Создание масштабного производства соответствующего привлеченному капиталу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• выпуск кристаллов и компонет элементной баз для потребностей технологий будущего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6" name="Google Shape;226;p25"/>
          <p:cNvGrpSpPr/>
          <p:nvPr/>
        </p:nvGrpSpPr>
        <p:grpSpPr>
          <a:xfrm>
            <a:off x="6396361" y="2690942"/>
            <a:ext cx="2558158" cy="1504231"/>
            <a:chOff x="7004003" y="2702600"/>
            <a:chExt cx="2667805" cy="1494220"/>
          </a:xfrm>
        </p:grpSpPr>
        <p:sp>
          <p:nvSpPr>
            <p:cNvPr id="227" name="Google Shape;227;p25"/>
            <p:cNvSpPr/>
            <p:nvPr/>
          </p:nvSpPr>
          <p:spPr>
            <a:xfrm>
              <a:off x="7369837" y="3079475"/>
              <a:ext cx="17766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8" name="Google Shape;228;p25"/>
            <p:cNvGrpSpPr/>
            <p:nvPr/>
          </p:nvGrpSpPr>
          <p:grpSpPr>
            <a:xfrm rot="10800000">
              <a:off x="7328221" y="3079467"/>
              <a:ext cx="92400" cy="411825"/>
              <a:chOff x="2070100" y="2563700"/>
              <a:chExt cx="92400" cy="411825"/>
            </a:xfrm>
          </p:grpSpPr>
          <p:cxnSp>
            <p:nvCxnSpPr>
              <p:cNvPr id="229" name="Google Shape;229;p25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30" name="Google Shape;230;p25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1" name="Google Shape;231;p25"/>
            <p:cNvSpPr txBox="1"/>
            <p:nvPr/>
          </p:nvSpPr>
          <p:spPr>
            <a:xfrm>
              <a:off x="7004003" y="2702600"/>
              <a:ext cx="1252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1200">
                  <a:latin typeface="Roboto"/>
                  <a:ea typeface="Roboto"/>
                  <a:cs typeface="Roboto"/>
                  <a:sym typeface="Roboto"/>
                </a:rPr>
                <a:t>2020</a:t>
              </a:r>
              <a:r>
                <a:rPr b="1" lang="en-US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(IV) - ...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2" name="Google Shape;232;p25"/>
            <p:cNvSpPr txBox="1"/>
            <p:nvPr/>
          </p:nvSpPr>
          <p:spPr>
            <a:xfrm>
              <a:off x="7233708" y="3253020"/>
              <a:ext cx="24381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">
                  <a:latin typeface="Roboto"/>
                  <a:ea typeface="Roboto"/>
                  <a:cs typeface="Roboto"/>
                  <a:sym typeface="Roboto"/>
                </a:rPr>
                <a:t>     Сбыт и поставки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Создание</a:t>
              </a:r>
              <a:r>
                <a:rPr lang="en-US" sz="800">
                  <a:latin typeface="Roboto"/>
                  <a:ea typeface="Roboto"/>
                  <a:cs typeface="Roboto"/>
                  <a:sym typeface="Roboto"/>
                </a:rPr>
                <a:t> сети  (партнерские с дизайнерами и модными домами, онлайн, собственный бренд) продаж ювелирных изделий из бриллиантов из выращенных алмазов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_Тема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8_Тема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