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64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74" r:id="rId11"/>
    <p:sldId id="273" r:id="rId12"/>
    <p:sldId id="271" r:id="rId13"/>
    <p:sldId id="272" r:id="rId14"/>
    <p:sldId id="277" r:id="rId15"/>
    <p:sldId id="281" r:id="rId16"/>
    <p:sldId id="278" r:id="rId17"/>
    <p:sldId id="279" r:id="rId18"/>
    <p:sldId id="283" r:id="rId19"/>
    <p:sldId id="282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2-19T10:38:34.732" idx="1">
    <p:pos x="5760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C64AC-7E9C-4F22-9B8E-F392E262040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D964F-2773-49BD-B027-E660E6219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F7E3-5BFB-46E6-8579-32ED08566DDF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805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tiff"/><Relationship Id="rId7" Type="http://schemas.openxmlformats.org/officeDocument/2006/relationships/image" Target="../media/image19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tiff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9842" y="457202"/>
            <a:ext cx="992131" cy="18215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95944" y="457200"/>
            <a:ext cx="1709057" cy="54117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8272-D91A-C945-933E-6D7C65D3333C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8705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ZOYA\Desktop\Слайды през СЛ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907300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39952" y="6453336"/>
            <a:ext cx="310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http://esenya.gem4me.team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4A4AF7E-F60D-4B4D-87D0-D0407A874D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2389716"/>
            <a:ext cx="1608667" cy="16086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A1FBFE-F302-4D49-AA15-1560D6F806A0}"/>
              </a:ext>
            </a:extLst>
          </p:cNvPr>
          <p:cNvSpPr txBox="1"/>
          <p:nvPr/>
        </p:nvSpPr>
        <p:spPr>
          <a:xfrm>
            <a:off x="1168401" y="5141383"/>
            <a:ext cx="797559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Готовность </a:t>
            </a:r>
            <a:r>
              <a:rPr lang="ru-RU" sz="13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мессенджера</a:t>
            </a:r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srgbClr val="C7308E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7308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2020 г</a:t>
            </a:r>
            <a:endParaRPr lang="ru-RU" b="1" dirty="0">
              <a:solidFill>
                <a:srgbClr val="C7308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Продвижение на рынках: </a:t>
            </a:r>
            <a:r>
              <a:rPr lang="ru-RU" b="1" dirty="0">
                <a:solidFill>
                  <a:srgbClr val="C7308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Азия / Индия / Южная Америка / Африка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2544B7D-7D90-3543-9B09-D06B17F9BC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8401" y="857250"/>
            <a:ext cx="7975600" cy="4173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30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A2D0C2-6DF2-7942-908A-C7DD438F8AC2}"/>
              </a:ext>
            </a:extLst>
          </p:cNvPr>
          <p:cNvSpPr txBox="1"/>
          <p:nvPr/>
        </p:nvSpPr>
        <p:spPr>
          <a:xfrm>
            <a:off x="503767" y="1269716"/>
            <a:ext cx="35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4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Готовность мессенджера </a:t>
            </a:r>
            <a:r>
              <a:rPr lang="en-US" b="1" dirty="0">
                <a:solidFill>
                  <a:srgbClr val="94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Gem4me </a:t>
            </a:r>
            <a:r>
              <a:rPr lang="ru-RU" b="1" dirty="0">
                <a:solidFill>
                  <a:srgbClr val="94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его продвижение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A0869D-53DA-854C-9FEF-8474BDDA8396}"/>
              </a:ext>
            </a:extLst>
          </p:cNvPr>
          <p:cNvSpPr txBox="1"/>
          <p:nvPr/>
        </p:nvSpPr>
        <p:spPr>
          <a:xfrm>
            <a:off x="1659466" y="268322"/>
            <a:ext cx="57827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>
                <a:solidFill>
                  <a:srgbClr val="DF265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СТРАТЕГИЯ </a:t>
            </a:r>
            <a:r>
              <a:rPr lang="ru-RU" sz="3300" b="1" dirty="0" smtClean="0">
                <a:solidFill>
                  <a:srgbClr val="DF265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2020</a:t>
            </a:r>
            <a:endParaRPr lang="ru-RU" sz="3300" b="1" dirty="0">
              <a:solidFill>
                <a:srgbClr val="DF2655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D6C3025-FF9A-E448-AA26-E779E1AEDB2F}"/>
              </a:ext>
            </a:extLst>
          </p:cNvPr>
          <p:cNvSpPr txBox="1"/>
          <p:nvPr/>
        </p:nvSpPr>
        <p:spPr>
          <a:xfrm>
            <a:off x="4394195" y="1269316"/>
            <a:ext cx="4749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4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Вывод на рынок второй части приложения – </a:t>
            </a:r>
            <a:r>
              <a:rPr lang="en-US" b="1" dirty="0">
                <a:solidFill>
                  <a:srgbClr val="94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Space</a:t>
            </a:r>
            <a:endParaRPr lang="ru-RU" b="1" dirty="0">
              <a:solidFill>
                <a:srgbClr val="941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305DC71E-30F6-4547-A713-E4205992E6C8}"/>
              </a:ext>
            </a:extLst>
          </p:cNvPr>
          <p:cNvCxnSpPr>
            <a:cxnSpLocks/>
          </p:cNvCxnSpPr>
          <p:nvPr/>
        </p:nvCxnSpPr>
        <p:spPr>
          <a:xfrm flipH="1">
            <a:off x="4036481" y="1592481"/>
            <a:ext cx="29634" cy="4242769"/>
          </a:xfrm>
          <a:prstGeom prst="line">
            <a:avLst/>
          </a:prstGeom>
          <a:ln>
            <a:solidFill>
              <a:srgbClr val="B4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BE33E4F-8669-4346-B5D2-68A7C4E17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236" y="2724236"/>
            <a:ext cx="2877911" cy="27936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5F15BAB-023C-914C-AACD-B2760AE22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165741" y="2480764"/>
            <a:ext cx="4820754" cy="370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5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946A2FF-67B6-0640-AA9A-CA394C5025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2768" y="8541"/>
            <a:ext cx="1629835" cy="16298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08B33ED-2E17-D44E-8744-3CBE6B3D43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9680" r="7783"/>
          <a:stretch/>
        </p:blipFill>
        <p:spPr>
          <a:xfrm>
            <a:off x="50800" y="2093499"/>
            <a:ext cx="4471781" cy="209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1F6ED8-706E-A743-8202-9DD095583057}"/>
              </a:ext>
            </a:extLst>
          </p:cNvPr>
          <p:cNvSpPr txBox="1"/>
          <p:nvPr/>
        </p:nvSpPr>
        <p:spPr>
          <a:xfrm>
            <a:off x="1507067" y="73044"/>
            <a:ext cx="743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7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КОМАНДА</a:t>
            </a:r>
            <a:r>
              <a:rPr lang="en-US" sz="2400" b="1" dirty="0">
                <a:solidFill>
                  <a:srgbClr val="C7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ru-RU" sz="2400" b="1" dirty="0">
                <a:solidFill>
                  <a:srgbClr val="C7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РАЗРАБОЧИКОВ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791B40-C7A7-B342-B6B9-416D509967FF}"/>
              </a:ext>
            </a:extLst>
          </p:cNvPr>
          <p:cNvSpPr txBox="1"/>
          <p:nvPr/>
        </p:nvSpPr>
        <p:spPr>
          <a:xfrm>
            <a:off x="296883" y="5773815"/>
            <a:ext cx="174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70C0"/>
                </a:solidFill>
              </a:rPr>
              <a:t>Synesis.by</a:t>
            </a:r>
            <a:endParaRPr lang="en-US" sz="2000" b="1" u="sng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32E572A-CAB3-A040-80C6-C9766A7C4CB7}"/>
              </a:ext>
            </a:extLst>
          </p:cNvPr>
          <p:cNvSpPr/>
          <p:nvPr/>
        </p:nvSpPr>
        <p:spPr>
          <a:xfrm>
            <a:off x="4597400" y="529559"/>
            <a:ext cx="454660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Roboto"/>
              </a:rPr>
              <a:t>Наши компетенции</a:t>
            </a:r>
          </a:p>
          <a:p>
            <a:pPr algn="ctr"/>
            <a:r>
              <a:rPr lang="ru-RU" sz="1100" dirty="0" err="1">
                <a:solidFill>
                  <a:srgbClr val="0070C0"/>
                </a:solidFill>
                <a:latin typeface="Roboto"/>
              </a:rPr>
              <a:t>Синезис</a:t>
            </a:r>
            <a:r>
              <a:rPr lang="ru-RU" sz="1100" dirty="0">
                <a:solidFill>
                  <a:srgbClr val="0070C0"/>
                </a:solidFill>
                <a:latin typeface="Roboto"/>
              </a:rPr>
              <a:t> имеет опыт создания и промышленной эксплуатации облачных приложений</a:t>
            </a:r>
            <a:r>
              <a:rPr lang="en-US" sz="1100" dirty="0">
                <a:solidFill>
                  <a:srgbClr val="0070C0"/>
                </a:solidFill>
                <a:latin typeface="Roboto"/>
              </a:rPr>
              <a:t> </a:t>
            </a:r>
            <a:r>
              <a:rPr lang="ru-RU" sz="1100" dirty="0">
                <a:solidFill>
                  <a:srgbClr val="0070C0"/>
                </a:solidFill>
                <a:latin typeface="Roboto"/>
              </a:rPr>
              <a:t>с миллионами пользователей</a:t>
            </a:r>
          </a:p>
          <a:p>
            <a:pPr algn="ctr" fontAlgn="t"/>
            <a:r>
              <a:rPr lang="ru-RU" sz="1100" b="1" dirty="0">
                <a:solidFill>
                  <a:srgbClr val="226DA1"/>
                </a:solidFill>
                <a:latin typeface="Roboto"/>
              </a:rPr>
              <a:t>1</a:t>
            </a:r>
          </a:p>
          <a:p>
            <a:pPr fontAlgn="t"/>
            <a:r>
              <a:rPr lang="ru-RU" sz="1100" b="1" dirty="0">
                <a:solidFill>
                  <a:srgbClr val="000000"/>
                </a:solidFill>
                <a:latin typeface="Roboto"/>
              </a:rPr>
              <a:t>Высоконагруженные приложения с облачной архитектурой</a:t>
            </a:r>
          </a:p>
          <a:p>
            <a:pPr fontAlgn="t"/>
            <a:r>
              <a:rPr lang="ru-RU" sz="1100" dirty="0">
                <a:solidFill>
                  <a:srgbClr val="000000"/>
                </a:solidFill>
                <a:latin typeface="Roboto"/>
              </a:rPr>
              <a:t>Отказоустойчивые сервисы для обслуживания миллионов пользователей и Интернет-устройств в публичном или частном облаке; создание облачной инфраструктуры с нуля на базе доверенного оборудования и ПО.</a:t>
            </a:r>
          </a:p>
          <a:p>
            <a:pPr algn="ctr" fontAlgn="t"/>
            <a:r>
              <a:rPr lang="ru-RU" sz="1100" b="1" dirty="0">
                <a:solidFill>
                  <a:srgbClr val="226DA1"/>
                </a:solidFill>
                <a:latin typeface="Roboto"/>
              </a:rPr>
              <a:t>2</a:t>
            </a:r>
          </a:p>
          <a:p>
            <a:pPr fontAlgn="t"/>
            <a:r>
              <a:rPr lang="ru-RU" sz="1100" b="1" dirty="0">
                <a:solidFill>
                  <a:srgbClr val="000000"/>
                </a:solidFill>
                <a:latin typeface="Roboto"/>
              </a:rPr>
              <a:t>Системы искусственного интеллекта (</a:t>
            </a:r>
            <a:r>
              <a:rPr lang="en-GB" sz="1100" b="1" dirty="0">
                <a:solidFill>
                  <a:srgbClr val="000000"/>
                </a:solidFill>
                <a:latin typeface="Roboto"/>
              </a:rPr>
              <a:t>AI)</a:t>
            </a:r>
          </a:p>
          <a:p>
            <a:pPr fontAlgn="t"/>
            <a:r>
              <a:rPr lang="ru-RU" sz="1100" dirty="0">
                <a:solidFill>
                  <a:srgbClr val="000000"/>
                </a:solidFill>
                <a:latin typeface="Roboto"/>
              </a:rPr>
              <a:t>Проектирование и обучение нейронных сетей; потоковое распознавание видео и звука; глубокая оптимизация алгоритмов под различные платформы</a:t>
            </a:r>
            <a:br>
              <a:rPr lang="ru-RU" sz="1100" dirty="0">
                <a:solidFill>
                  <a:srgbClr val="000000"/>
                </a:solidFill>
                <a:latin typeface="Roboto"/>
              </a:rPr>
            </a:br>
            <a:endParaRPr lang="ru-RU" sz="1100" dirty="0">
              <a:solidFill>
                <a:srgbClr val="000000"/>
              </a:solidFill>
              <a:latin typeface="Roboto"/>
            </a:endParaRPr>
          </a:p>
          <a:p>
            <a:pPr algn="ctr" fontAlgn="t"/>
            <a:r>
              <a:rPr lang="ru-RU" sz="1100" b="1" dirty="0">
                <a:solidFill>
                  <a:srgbClr val="226DA1"/>
                </a:solidFill>
                <a:latin typeface="Roboto"/>
              </a:rPr>
              <a:t>3</a:t>
            </a:r>
          </a:p>
          <a:p>
            <a:pPr fontAlgn="t"/>
            <a:r>
              <a:rPr lang="ru-RU" sz="1100" b="1" dirty="0">
                <a:solidFill>
                  <a:srgbClr val="000000"/>
                </a:solidFill>
                <a:latin typeface="Roboto"/>
              </a:rPr>
              <a:t>Хранение и обработка больших данных (</a:t>
            </a:r>
            <a:r>
              <a:rPr lang="en-GB" sz="1100" b="1" dirty="0">
                <a:solidFill>
                  <a:srgbClr val="000000"/>
                </a:solidFill>
                <a:latin typeface="Roboto"/>
              </a:rPr>
              <a:t>Big Data)</a:t>
            </a:r>
          </a:p>
          <a:p>
            <a:pPr fontAlgn="t"/>
            <a:r>
              <a:rPr lang="ru-RU" sz="1100" dirty="0">
                <a:solidFill>
                  <a:srgbClr val="000000"/>
                </a:solidFill>
                <a:latin typeface="Roboto"/>
              </a:rPr>
              <a:t>Адаптация открытых технологий, таких как </a:t>
            </a:r>
            <a:r>
              <a:rPr lang="en-GB" sz="1100" dirty="0" err="1">
                <a:solidFill>
                  <a:srgbClr val="000000"/>
                </a:solidFill>
                <a:latin typeface="Roboto"/>
              </a:rPr>
              <a:t>Ceph</a:t>
            </a:r>
            <a:r>
              <a:rPr lang="en-GB" sz="11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Roboto"/>
              </a:rPr>
              <a:t>и </a:t>
            </a:r>
            <a:r>
              <a:rPr lang="en-GB" sz="1100" dirty="0">
                <a:solidFill>
                  <a:srgbClr val="000000"/>
                </a:solidFill>
                <a:latin typeface="Roboto"/>
              </a:rPr>
              <a:t>Cassandra, </a:t>
            </a:r>
            <a:r>
              <a:rPr lang="ru-RU" sz="1100" dirty="0">
                <a:solidFill>
                  <a:srgbClr val="000000"/>
                </a:solidFill>
                <a:latin typeface="Roboto"/>
              </a:rPr>
              <a:t>под прикладные задачи; создание поисковых систем с горизонтальными масштабированием</a:t>
            </a:r>
          </a:p>
          <a:p>
            <a:pPr algn="ctr" fontAlgn="t"/>
            <a:r>
              <a:rPr lang="ru-RU" sz="1100" b="1" dirty="0">
                <a:solidFill>
                  <a:srgbClr val="226DA1"/>
                </a:solidFill>
                <a:latin typeface="Roboto"/>
              </a:rPr>
              <a:t>4</a:t>
            </a:r>
          </a:p>
          <a:p>
            <a:pPr fontAlgn="t"/>
            <a:r>
              <a:rPr lang="ru-RU" sz="1100" b="1" dirty="0">
                <a:solidFill>
                  <a:srgbClr val="000000"/>
                </a:solidFill>
                <a:latin typeface="Roboto"/>
              </a:rPr>
              <a:t>Кроссплатформенные графические движки</a:t>
            </a:r>
          </a:p>
          <a:p>
            <a:pPr fontAlgn="t"/>
            <a:r>
              <a:rPr lang="ru-RU" sz="1100" dirty="0">
                <a:solidFill>
                  <a:srgbClr val="000000"/>
                </a:solidFill>
                <a:latin typeface="Roboto"/>
              </a:rPr>
              <a:t>Создание и сопровождение инфраструктуры для игровых приложений на различных платформах, включая мобильные устройства и веб-браузеры</a:t>
            </a:r>
          </a:p>
          <a:p>
            <a:pPr algn="ctr" fontAlgn="t"/>
            <a:r>
              <a:rPr lang="ru-RU" sz="1100" b="1" dirty="0">
                <a:solidFill>
                  <a:srgbClr val="226DA1"/>
                </a:solidFill>
                <a:latin typeface="Roboto"/>
              </a:rPr>
              <a:t>5</a:t>
            </a:r>
          </a:p>
          <a:p>
            <a:pPr fontAlgn="t"/>
            <a:r>
              <a:rPr lang="ru-RU" sz="1100" b="1" dirty="0">
                <a:solidFill>
                  <a:srgbClr val="000000"/>
                </a:solidFill>
                <a:latin typeface="Roboto"/>
              </a:rPr>
              <a:t>Платформы для мессенджеров (</a:t>
            </a:r>
            <a:r>
              <a:rPr lang="en-GB" sz="1100" b="1" dirty="0">
                <a:solidFill>
                  <a:srgbClr val="000000"/>
                </a:solidFill>
                <a:latin typeface="Roboto"/>
              </a:rPr>
              <a:t>IM) </a:t>
            </a:r>
            <a:r>
              <a:rPr lang="ru-RU" sz="1100" b="1" dirty="0">
                <a:solidFill>
                  <a:srgbClr val="000000"/>
                </a:solidFill>
                <a:latin typeface="Roboto"/>
              </a:rPr>
              <a:t>и чат-ботов</a:t>
            </a:r>
          </a:p>
          <a:p>
            <a:pPr fontAlgn="t"/>
            <a:r>
              <a:rPr lang="ru-RU" sz="1100" dirty="0">
                <a:solidFill>
                  <a:srgbClr val="000000"/>
                </a:solidFill>
                <a:latin typeface="Roboto"/>
              </a:rPr>
              <a:t>Полный цикл создания служб мгновенных сообщений (</a:t>
            </a:r>
            <a:r>
              <a:rPr lang="en-GB" sz="1100" dirty="0">
                <a:solidFill>
                  <a:srgbClr val="000000"/>
                </a:solidFill>
                <a:latin typeface="Roboto"/>
              </a:rPr>
              <a:t>IM) </a:t>
            </a:r>
            <a:r>
              <a:rPr lang="ru-RU" sz="1100" dirty="0">
                <a:solidFill>
                  <a:srgbClr val="000000"/>
                </a:solidFill>
                <a:latin typeface="Roboto"/>
              </a:rPr>
              <a:t>и клиентских сервисов на базе чат-ботов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07AAD7-4F0A-9146-BB9F-3DDCB4ADB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4692" b="21862"/>
          <a:stretch/>
        </p:blipFill>
        <p:spPr>
          <a:xfrm>
            <a:off x="2286690" y="5502028"/>
            <a:ext cx="6451600" cy="129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886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946A2FF-67B6-0640-AA9A-CA394C5025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538" y="2724974"/>
            <a:ext cx="1185333" cy="1185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1F6ED8-706E-A743-8202-9DD095583057}"/>
              </a:ext>
            </a:extLst>
          </p:cNvPr>
          <p:cNvSpPr txBox="1"/>
          <p:nvPr/>
        </p:nvSpPr>
        <p:spPr>
          <a:xfrm rot="16200000">
            <a:off x="-1602781" y="3208683"/>
            <a:ext cx="650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7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КОМАНДА РАЗРАБОЧИКОВ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E907A39-0DDC-0049-BC57-54415784F5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0002"/>
          <a:stretch/>
        </p:blipFill>
        <p:spPr>
          <a:xfrm>
            <a:off x="2328195" y="1162489"/>
            <a:ext cx="6078967" cy="1758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58D8C7D-3CB5-4944-9616-13F1C7C26B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6353" y="4128576"/>
            <a:ext cx="5248326" cy="2621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7484072-C298-B54B-A6E7-F9FC2D7565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71979"/>
          <a:stretch/>
        </p:blipFill>
        <p:spPr>
          <a:xfrm>
            <a:off x="2328196" y="81440"/>
            <a:ext cx="6078966" cy="98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E63DAE31-05BE-AE44-A057-6381791B7D71}"/>
              </a:ext>
            </a:extLst>
          </p:cNvPr>
          <p:cNvCxnSpPr/>
          <p:nvPr/>
        </p:nvCxnSpPr>
        <p:spPr>
          <a:xfrm>
            <a:off x="2826327" y="2814452"/>
            <a:ext cx="0" cy="625063"/>
          </a:xfrm>
          <a:prstGeom prst="straightConnector1">
            <a:avLst/>
          </a:prstGeom>
          <a:ln>
            <a:solidFill>
              <a:srgbClr val="C7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68CAF1FF-A808-3744-8E85-A93E0A41FF4A}"/>
              </a:ext>
            </a:extLst>
          </p:cNvPr>
          <p:cNvCxnSpPr/>
          <p:nvPr/>
        </p:nvCxnSpPr>
        <p:spPr>
          <a:xfrm>
            <a:off x="4581896" y="2804370"/>
            <a:ext cx="0" cy="625063"/>
          </a:xfrm>
          <a:prstGeom prst="straightConnector1">
            <a:avLst/>
          </a:prstGeom>
          <a:ln>
            <a:solidFill>
              <a:srgbClr val="C7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E7E3E7-797B-274D-80D4-F4FAD39CAF9D}"/>
              </a:ext>
            </a:extLst>
          </p:cNvPr>
          <p:cNvSpPr txBox="1"/>
          <p:nvPr/>
        </p:nvSpPr>
        <p:spPr>
          <a:xfrm>
            <a:off x="2239973" y="3439515"/>
            <a:ext cx="1175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7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$0,9 </a:t>
            </a:r>
            <a:r>
              <a:rPr lang="ru-RU" sz="1600" b="1" dirty="0">
                <a:solidFill>
                  <a:srgbClr val="C7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млрд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05015E2-6636-034D-982C-0CAB031313E8}"/>
              </a:ext>
            </a:extLst>
          </p:cNvPr>
          <p:cNvSpPr txBox="1"/>
          <p:nvPr/>
        </p:nvSpPr>
        <p:spPr>
          <a:xfrm>
            <a:off x="3994067" y="3451196"/>
            <a:ext cx="1175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7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$</a:t>
            </a:r>
            <a:r>
              <a:rPr lang="ru-RU" sz="1600" b="1" dirty="0">
                <a:solidFill>
                  <a:srgbClr val="C7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  <a:r>
              <a:rPr lang="en-US" sz="1600" b="1" dirty="0">
                <a:solidFill>
                  <a:srgbClr val="C7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</a:t>
            </a:r>
            <a:r>
              <a:rPr lang="ru-RU" sz="1600" b="1" dirty="0">
                <a:solidFill>
                  <a:srgbClr val="C7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  <a:r>
              <a:rPr lang="en-US" sz="1600" b="1" dirty="0">
                <a:solidFill>
                  <a:srgbClr val="C7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ru-RU" sz="1600" b="1" dirty="0">
                <a:solidFill>
                  <a:srgbClr val="C7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млрд</a:t>
            </a:r>
          </a:p>
        </p:txBody>
      </p:sp>
    </p:spTree>
    <p:extLst>
      <p:ext uri="{BB962C8B-B14F-4D97-AF65-F5344CB8AC3E}">
        <p14:creationId xmlns:p14="http://schemas.microsoft.com/office/powerpoint/2010/main" xmlns="" val="1016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9842" y="457202"/>
            <a:ext cx="992131" cy="18215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95944" y="457200"/>
            <a:ext cx="1709057" cy="54117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8272-D91A-C945-933E-6D7C65D3333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145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46" y="0"/>
            <a:ext cx="72456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1384697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4537" y="177120"/>
            <a:ext cx="6922634" cy="6503760"/>
          </a:xfrm>
          <a:effectLst>
            <a:glow>
              <a:srgbClr val="FF0000">
                <a:alpha val="60000"/>
              </a:srgb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    </a:t>
            </a:r>
            <a:r>
              <a:rPr lang="ru-RU" sz="4800" b="1" i="1" dirty="0" smtClean="0">
                <a:solidFill>
                  <a:srgbClr val="FF0000"/>
                </a:solidFill>
              </a:rPr>
              <a:t>Есть 4 варианта заработка в нашем проекте:</a:t>
            </a: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   </a:t>
            </a:r>
            <a:r>
              <a:rPr lang="ru-RU" b="1" i="1" dirty="0" smtClean="0"/>
              <a:t>Доход от купленных вами акций фонда </a:t>
            </a:r>
            <a:r>
              <a:rPr lang="en-US" b="1" i="1" dirty="0" smtClean="0"/>
              <a:t>Gem4me Investments PLC ( </a:t>
            </a:r>
            <a:r>
              <a:rPr lang="ru-RU" b="1" i="1" dirty="0" smtClean="0"/>
              <a:t> от 1000 до 5000% прибыли);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  Доход от биржевых инвестиций крипто валюты  ( на разнице покупки и продажи крипто-пар);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  Доход от нового канала сбыта ваших товаров и услуг через нашу платформу </a:t>
            </a:r>
            <a:r>
              <a:rPr lang="en-US" b="1" i="1" dirty="0" smtClean="0"/>
              <a:t>Market Space</a:t>
            </a:r>
            <a:r>
              <a:rPr lang="ru-RU" b="1" i="1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  Реферальный доход от маркетинга компании.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1" y="457200"/>
            <a:ext cx="1862138" cy="54117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8272-D91A-C945-933E-6D7C65D3333C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145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003069" y="2533486"/>
            <a:ext cx="6528249" cy="6019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8A54-2A4E-B246-81D6-A3E830DD47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68369" y="431799"/>
            <a:ext cx="6118085" cy="1253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Инвестиционные пакеты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7565" y="2634398"/>
            <a:ext cx="1510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Класс акции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15693" y="264271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К-1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07999" y="2667696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К-2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90581" y="267588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К-3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13514" y="2667696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К-4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6699439"/>
              </p:ext>
            </p:extLst>
          </p:nvPr>
        </p:nvGraphicFramePr>
        <p:xfrm>
          <a:off x="2003069" y="3153611"/>
          <a:ext cx="6512280" cy="3261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70760"/>
                <a:gridCol w="1085380"/>
                <a:gridCol w="1085380"/>
                <a:gridCol w="1085380"/>
                <a:gridCol w="1085380"/>
              </a:tblGrid>
              <a:tr h="75565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   </a:t>
                      </a:r>
                      <a:r>
                        <a:rPr lang="ru-RU" sz="2400" i="1" dirty="0" smtClean="0">
                          <a:solidFill>
                            <a:srgbClr val="C00000"/>
                          </a:solidFill>
                        </a:rPr>
                        <a:t>Наименование           пака</a:t>
                      </a:r>
                      <a:endParaRPr lang="ru-RU" sz="2400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</a:p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</a:rPr>
                        <a:t>         GO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</a:rPr>
                        <a:t>          Biz</a:t>
                      </a:r>
                    </a:p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</a:rPr>
                        <a:t>     Premium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</a:rPr>
                        <a:t>       Invest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/>
                </a:tc>
              </a:tr>
              <a:tr h="75565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        </a:t>
                      </a:r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Цена</a:t>
                      </a:r>
                      <a:r>
                        <a:rPr lang="ru-RU" sz="3200" b="1" i="1" baseline="0" dirty="0" smtClean="0">
                          <a:solidFill>
                            <a:srgbClr val="C00000"/>
                          </a:solidFill>
                        </a:rPr>
                        <a:t>   в</a:t>
                      </a:r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  евро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b="1" i="1" dirty="0" smtClean="0"/>
                    </a:p>
                    <a:p>
                      <a:r>
                        <a:rPr lang="ru-RU" sz="2000" b="1" i="1" dirty="0" smtClean="0"/>
                        <a:t>        135</a:t>
                      </a:r>
                      <a:endParaRPr lang="ru-RU" sz="2000" b="1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b="1" i="1" dirty="0" smtClean="0"/>
                    </a:p>
                    <a:p>
                      <a:r>
                        <a:rPr lang="ru-RU" b="1" i="1" dirty="0" smtClean="0"/>
                        <a:t>          </a:t>
                      </a:r>
                      <a:r>
                        <a:rPr lang="ru-RU" sz="2000" b="1" i="1" dirty="0" smtClean="0"/>
                        <a:t>405</a:t>
                      </a:r>
                      <a:endParaRPr lang="ru-RU" sz="2000" b="1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b="1" i="1" dirty="0" smtClean="0"/>
                    </a:p>
                    <a:p>
                      <a:r>
                        <a:rPr lang="ru-RU" b="1" i="1" dirty="0" smtClean="0"/>
                        <a:t>       </a:t>
                      </a:r>
                      <a:r>
                        <a:rPr lang="ru-RU" sz="2000" b="1" i="1" dirty="0" smtClean="0"/>
                        <a:t>1215</a:t>
                      </a:r>
                      <a:endParaRPr lang="ru-RU" sz="2000" b="1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b="1" i="1" dirty="0" smtClean="0"/>
                    </a:p>
                    <a:p>
                      <a:r>
                        <a:rPr lang="ru-RU" b="1" i="1" dirty="0" smtClean="0"/>
                        <a:t>       </a:t>
                      </a:r>
                      <a:r>
                        <a:rPr lang="ru-RU" sz="2000" b="1" i="1" dirty="0" smtClean="0"/>
                        <a:t>3240</a:t>
                      </a:r>
                      <a:endParaRPr lang="ru-RU" sz="2000" b="1" i="1" dirty="0"/>
                    </a:p>
                  </a:txBody>
                  <a:tcPr marL="68580" marR="68580"/>
                </a:tc>
              </a:tr>
              <a:tr h="75565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</a:rPr>
                        <a:t>Количество  акций</a:t>
                      </a:r>
                      <a:endParaRPr lang="ru-RU" sz="28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2000" b="1" i="1" dirty="0" smtClean="0"/>
                    </a:p>
                    <a:p>
                      <a:r>
                        <a:rPr lang="ru-RU" sz="2000" b="1" i="1" dirty="0" smtClean="0"/>
                        <a:t>          2</a:t>
                      </a:r>
                      <a:endParaRPr lang="ru-RU" sz="2000" b="1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2000" b="1" i="1" dirty="0" smtClean="0"/>
                    </a:p>
                    <a:p>
                      <a:r>
                        <a:rPr lang="ru-RU" sz="2000" b="1" i="1" dirty="0" smtClean="0"/>
                        <a:t>           6</a:t>
                      </a:r>
                      <a:endParaRPr lang="ru-RU" sz="2000" b="1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2000" b="1" i="1" dirty="0" smtClean="0"/>
                    </a:p>
                    <a:p>
                      <a:r>
                        <a:rPr lang="ru-RU" sz="2000" b="1" i="1" dirty="0" smtClean="0"/>
                        <a:t>        18</a:t>
                      </a:r>
                      <a:endParaRPr lang="ru-RU" sz="2000" b="1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2000" b="1" i="1" dirty="0" smtClean="0"/>
                    </a:p>
                    <a:p>
                      <a:r>
                        <a:rPr lang="ru-RU" sz="2000" b="1" i="1" dirty="0" smtClean="0"/>
                        <a:t>        54</a:t>
                      </a:r>
                      <a:endParaRPr lang="ru-RU" sz="2000" b="1" i="1" dirty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0" y="0"/>
            <a:ext cx="20169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52" y="680682"/>
            <a:ext cx="7035800" cy="50575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8A54-2A4E-B246-81D6-A3E830DD470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 rot="10800000" flipV="1">
            <a:off x="1899252" y="5738222"/>
            <a:ext cx="7137722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1" y="0"/>
            <a:ext cx="19098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35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WhatsApp Image 2020-01-23 at 20.52.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-4763"/>
            <a:ext cx="9201150" cy="686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9842" y="457202"/>
            <a:ext cx="992131" cy="18215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95944" y="457200"/>
            <a:ext cx="1709057" cy="54117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8272-D91A-C945-933E-6D7C65D3333C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145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10810" y="147935"/>
            <a:ext cx="76179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Учредители проекта: </a:t>
            </a:r>
            <a:r>
              <a:rPr lang="ru-RU" sz="24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Остриков</a:t>
            </a:r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Валерий Николаевич,</a:t>
            </a:r>
          </a:p>
          <a:p>
            <a:pPr algn="ctr"/>
            <a:r>
              <a:rPr lang="ru-RU" sz="24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Аршавская Наталья Борисовна,</a:t>
            </a:r>
          </a:p>
          <a:p>
            <a:pPr algn="ctr"/>
            <a:r>
              <a:rPr lang="ru-RU" sz="24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Кочановский</a:t>
            </a:r>
            <a:r>
              <a:rPr lang="ru-RU" sz="24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Александр </a:t>
            </a:r>
            <a:r>
              <a:rPr lang="ru-RU" sz="24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Браниславович</a:t>
            </a:r>
            <a:r>
              <a:rPr lang="ru-RU" sz="24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Бруно Хорн</a:t>
            </a:r>
            <a:endParaRPr lang="ru-RU" sz="2400" b="1" cap="none" spc="50" dirty="0" smtClean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90457" y="1772816"/>
            <a:ext cx="66514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/>
            <a:r>
              <a:rPr lang="ru-RU" sz="2400" b="1" dirty="0" smtClean="0">
                <a:ln w="10541" cmpd="sng">
                  <a:noFill/>
                  <a:prstDash val="solid"/>
                </a:ln>
              </a:rPr>
              <a:t>Проект активно развивается в более 153 странах!</a:t>
            </a:r>
          </a:p>
          <a:p>
            <a:pPr marL="457200" indent="-457200"/>
            <a:r>
              <a:rPr lang="ru-RU" sz="2400" b="1" cap="none" spc="0" dirty="0" smtClean="0">
                <a:ln w="10541" cmpd="sng">
                  <a:noFill/>
                  <a:prstDash val="solid"/>
                </a:ln>
                <a:effectLst/>
              </a:rPr>
              <a:t>Связь будете держать со мной:</a:t>
            </a:r>
          </a:p>
          <a:p>
            <a:pPr marL="457200" indent="-457200"/>
            <a:r>
              <a:rPr lang="ru-RU" sz="2400" b="1" dirty="0" err="1" smtClean="0">
                <a:ln w="10541" cmpd="sng">
                  <a:noFill/>
                  <a:prstDash val="solid"/>
                </a:ln>
              </a:rPr>
              <a:t>Хлыбова</a:t>
            </a:r>
            <a:r>
              <a:rPr lang="ru-RU" sz="2400" b="1" dirty="0" smtClean="0">
                <a:ln w="10541" cmpd="sng">
                  <a:noFill/>
                  <a:prstDash val="solid"/>
                </a:ln>
              </a:rPr>
              <a:t> Надежда Сергеевна</a:t>
            </a:r>
          </a:p>
          <a:p>
            <a:pPr marL="457200" indent="-457200"/>
            <a:r>
              <a:rPr lang="ru-RU" sz="2400" b="1" cap="none" spc="0" dirty="0" smtClean="0">
                <a:ln w="10541" cmpd="sng">
                  <a:noFill/>
                  <a:prstDash val="solid"/>
                </a:ln>
                <a:effectLst/>
              </a:rPr>
              <a:t>Мой тел. +79090177107</a:t>
            </a:r>
          </a:p>
          <a:p>
            <a:pPr marL="457200" indent="-457200"/>
            <a:r>
              <a:rPr lang="ru-RU" sz="2400" b="1" dirty="0" err="1" smtClean="0">
                <a:ln w="10541" cmpd="sng">
                  <a:noFill/>
                  <a:prstDash val="solid"/>
                </a:ln>
              </a:rPr>
              <a:t>Скайп</a:t>
            </a:r>
            <a:r>
              <a:rPr lang="ru-RU" sz="2400" b="1" dirty="0" smtClean="0">
                <a:ln w="10541" cmpd="sng">
                  <a:noFill/>
                  <a:prstDash val="solid"/>
                </a:ln>
              </a:rPr>
              <a:t>: </a:t>
            </a:r>
            <a:r>
              <a:rPr lang="en-US" sz="2400" b="1" dirty="0" smtClean="0">
                <a:ln w="10541" cmpd="sng">
                  <a:noFill/>
                  <a:prstDash val="solid"/>
                </a:ln>
              </a:rPr>
              <a:t>kostyan9680</a:t>
            </a:r>
            <a:endParaRPr lang="ru-RU" sz="2400" b="1" dirty="0" smtClean="0">
              <a:ln w="10541" cmpd="sng">
                <a:noFill/>
                <a:prstDash val="solid"/>
              </a:ln>
            </a:endParaRPr>
          </a:p>
          <a:p>
            <a:pPr marL="457200" indent="-457200"/>
            <a:r>
              <a:rPr lang="ru-RU" sz="2400" b="1" cap="none" spc="0" dirty="0" smtClean="0">
                <a:ln w="10541" cmpd="sng">
                  <a:noFill/>
                  <a:prstDash val="solid"/>
                </a:ln>
                <a:effectLst/>
              </a:rPr>
              <a:t>Я являюсь </a:t>
            </a:r>
            <a:r>
              <a:rPr lang="ru-RU" sz="2400" b="1" cap="none" spc="0" dirty="0" err="1" smtClean="0">
                <a:ln w="10541" cmpd="sng">
                  <a:noFill/>
                  <a:prstDash val="solid"/>
                </a:ln>
                <a:effectLst/>
              </a:rPr>
              <a:t>соинвестором</a:t>
            </a:r>
            <a:r>
              <a:rPr lang="ru-RU" sz="2400" b="1" cap="none" spc="0" dirty="0" smtClean="0">
                <a:ln w="10541" cmpd="sng">
                  <a:noFill/>
                  <a:prstDash val="solid"/>
                </a:ln>
                <a:effectLst/>
              </a:rPr>
              <a:t> данного проекта с момента идеи т.е. с 2014г.</a:t>
            </a:r>
          </a:p>
          <a:p>
            <a:pPr marL="457200" indent="-457200"/>
            <a:endParaRPr lang="ru-RU" sz="2400" b="1" cap="none" spc="0" dirty="0" smtClean="0">
              <a:ln w="10541" cmpd="sng">
                <a:noFill/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2267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5" y="692697"/>
            <a:ext cx="6552727" cy="7479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500" dirty="0" smtClean="0"/>
              <a:t>Это идея народного бизнеса, стирающая границы цифрового и финансового неравенства;</a:t>
            </a:r>
          </a:p>
          <a:p>
            <a:pPr marL="457200" indent="-457200">
              <a:buAutoNum type="arabicPeriod"/>
            </a:pPr>
            <a:r>
              <a:rPr lang="ru-RU" sz="2500" dirty="0" smtClean="0"/>
              <a:t>это мессенджер без монопольных инвесторов, за счет системы </a:t>
            </a:r>
            <a:r>
              <a:rPr lang="ru-RU" sz="2500" dirty="0" err="1" smtClean="0"/>
              <a:t>краундинвестинга</a:t>
            </a:r>
            <a:r>
              <a:rPr lang="ru-RU" sz="2500" dirty="0" smtClean="0"/>
              <a:t> (народные инвестиции);</a:t>
            </a:r>
          </a:p>
          <a:p>
            <a:pPr marL="457200" indent="-457200">
              <a:buAutoNum type="arabicPeriod"/>
            </a:pPr>
            <a:r>
              <a:rPr lang="ru-RU" sz="2500" dirty="0" smtClean="0"/>
              <a:t>это  международная торговая платформа без посредников, за счет ботов с искусственным интеллектом, </a:t>
            </a:r>
          </a:p>
          <a:p>
            <a:pPr marL="457200" indent="-457200">
              <a:buAutoNum type="arabicPeriod"/>
            </a:pPr>
            <a:r>
              <a:rPr lang="ru-RU" sz="2500" dirty="0" smtClean="0"/>
              <a:t> это платежная система без банкиров, с использованием блокчейн -технологии  ; </a:t>
            </a:r>
          </a:p>
          <a:p>
            <a:pPr marL="457200" indent="-457200">
              <a:buAutoNum type="arabicPeriod"/>
            </a:pPr>
            <a:r>
              <a:rPr lang="ru-RU" sz="2500" dirty="0" smtClean="0"/>
              <a:t>это продвинутый </a:t>
            </a:r>
            <a:r>
              <a:rPr lang="ru-RU" sz="2500" dirty="0" err="1" smtClean="0"/>
              <a:t>стартап</a:t>
            </a:r>
            <a:r>
              <a:rPr lang="ru-RU" sz="2500" dirty="0" smtClean="0"/>
              <a:t> , охвативший аудиторию более 11 миллионов человек, стоимость которого выросла за 4 года в 10 раз.</a:t>
            </a:r>
          </a:p>
          <a:p>
            <a:pPr marL="457200" indent="-457200">
              <a:buAutoNum type="arabicPeriod"/>
            </a:pPr>
            <a:endParaRPr lang="ru-RU" sz="2500" dirty="0" smtClean="0"/>
          </a:p>
          <a:p>
            <a:pPr marL="457200" indent="-457200">
              <a:buAutoNum type="arabicPeriod"/>
            </a:pPr>
            <a:endParaRPr lang="ru-RU" sz="2200" dirty="0" smtClean="0"/>
          </a:p>
          <a:p>
            <a:pPr marL="457200" indent="-457200">
              <a:buAutoNum type="arabicPeriod"/>
            </a:pPr>
            <a:endParaRPr lang="ru-RU" sz="2200" dirty="0" smtClean="0"/>
          </a:p>
          <a:p>
            <a:pPr marL="457200" indent="-457200"/>
            <a:endParaRPr lang="ru-RU" sz="2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48344"/>
            <a:ext cx="61830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dirty="0" smtClean="0"/>
              <a:t>Коротко что такое Gem4me:</a:t>
            </a:r>
            <a:endParaRPr lang="ru-RU" sz="3300" dirty="0" smtClean="0"/>
          </a:p>
          <a:p>
            <a:endParaRPr lang="ru-RU" sz="3300" dirty="0" smtClean="0"/>
          </a:p>
        </p:txBody>
      </p:sp>
    </p:spTree>
    <p:extLst>
      <p:ext uri="{BB962C8B-B14F-4D97-AF65-F5344CB8AC3E}">
        <p14:creationId xmlns="" xmlns:p14="http://schemas.microsoft.com/office/powerpoint/2010/main" val="42932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74DEE31-FFF1-2A4C-903F-01040DC6337A}"/>
              </a:ext>
            </a:extLst>
          </p:cNvPr>
          <p:cNvSpPr/>
          <p:nvPr/>
        </p:nvSpPr>
        <p:spPr>
          <a:xfrm>
            <a:off x="2096037" y="244581"/>
            <a:ext cx="6336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ArialMT"/>
              </a:rPr>
              <a:t>Присоединяйтесь к мощному проекту на ранней стадии!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FA11CD-EE68-2A4D-9E93-E60868408C5E}"/>
              </a:ext>
            </a:extLst>
          </p:cNvPr>
          <p:cNvSpPr txBox="1"/>
          <p:nvPr/>
        </p:nvSpPr>
        <p:spPr>
          <a:xfrm>
            <a:off x="3315476" y="5174972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Gem4me</a:t>
            </a:r>
            <a:r>
              <a:rPr lang="ru-RU" sz="3000"/>
              <a:t>: </a:t>
            </a:r>
            <a:r>
              <a:rPr lang="ru-RU" sz="3000" smtClean="0"/>
              <a:t>скачай </a:t>
            </a:r>
            <a:r>
              <a:rPr lang="ru-RU" sz="3000" dirty="0"/>
              <a:t>бесплатно</a:t>
            </a:r>
            <a:r>
              <a:rPr lang="en-US" sz="3000" dirty="0"/>
              <a:t>!</a:t>
            </a:r>
            <a:endParaRPr lang="ru-RU" sz="3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145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51" y="2025321"/>
            <a:ext cx="5994298" cy="257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82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1AAD34-27FB-3E44-90A0-4232349C2A5E}"/>
              </a:ext>
            </a:extLst>
          </p:cNvPr>
          <p:cNvSpPr txBox="1"/>
          <p:nvPr/>
        </p:nvSpPr>
        <p:spPr>
          <a:xfrm>
            <a:off x="2700338" y="155136"/>
            <a:ext cx="5279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Gem4me Market Space </a:t>
            </a:r>
            <a:r>
              <a:rPr lang="ru-RU" sz="3000" b="1" dirty="0"/>
              <a:t>позволяет: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2B40C7-7D4B-604E-8824-0C39703F6EFC}"/>
              </a:ext>
            </a:extLst>
          </p:cNvPr>
          <p:cNvSpPr txBox="1"/>
          <p:nvPr/>
        </p:nvSpPr>
        <p:spPr>
          <a:xfrm>
            <a:off x="2014538" y="976645"/>
            <a:ext cx="362640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Компаниям/предпринимателям/частным лицам:</a:t>
            </a:r>
          </a:p>
          <a:p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Бесплатно получить новый, современный канал сбыта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Получить новых клиентов за пределами своего города, страны, региона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Легко и быстро создавать собственные </a:t>
            </a:r>
            <a:r>
              <a:rPr lang="ru-RU" dirty="0" err="1"/>
              <a:t>маркеты</a:t>
            </a:r>
            <a:r>
              <a:rPr lang="ru-RU" dirty="0"/>
              <a:t> – от 1-2 товаров до тысяч наименований товаров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Предлагать клиентам как товары, так и любые виды услуг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Присылать уведомления о новых продуктах и маркетинговых акциях на главный экран </a:t>
            </a:r>
            <a:r>
              <a:rPr lang="ru-RU" dirty="0" err="1"/>
              <a:t>смартфтона</a:t>
            </a:r>
            <a:r>
              <a:rPr lang="ru-RU" dirty="0"/>
              <a:t> клиента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Получать обратную связь от клиентов в виде отзывов и рейтингов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Поддерживать прямую связь с клиентами через публичные каналы и индивидуальные чаты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B5E19A-01A7-FB48-B39F-54681A35C953}"/>
              </a:ext>
            </a:extLst>
          </p:cNvPr>
          <p:cNvSpPr txBox="1"/>
          <p:nvPr/>
        </p:nvSpPr>
        <p:spPr>
          <a:xfrm>
            <a:off x="5843789" y="974677"/>
            <a:ext cx="31760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Клиентам/покупателям:</a:t>
            </a:r>
          </a:p>
          <a:p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Быстро находить нужные товары и услуги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Видеть только те товары, которые могут быть доставлены в его город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Через чаты иметь прямой контакт с продавцами и поставщиками услуг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Видеть рейтинги продавцов и отзывы других покупателей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Легко рекомендовать понравившиеся </a:t>
            </a:r>
            <a:r>
              <a:rPr lang="ru-RU"/>
              <a:t>продукты </a:t>
            </a:r>
            <a:r>
              <a:rPr lang="ru-RU" smtClean="0"/>
              <a:t>своим </a:t>
            </a:r>
            <a:r>
              <a:rPr lang="ru-RU" dirty="0"/>
              <a:t>друзьям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Получать </a:t>
            </a:r>
            <a:r>
              <a:rPr lang="en-US" dirty="0" err="1"/>
              <a:t>Cashback</a:t>
            </a:r>
            <a:r>
              <a:rPr lang="en-US" dirty="0"/>
              <a:t> </a:t>
            </a:r>
            <a:r>
              <a:rPr lang="ru-RU" dirty="0"/>
              <a:t>на собственную банковскую карту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Оплачивать товары и услуги криптовалютой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Осуществлять мгновенные бесплатные денежные переводы между пользователями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145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72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237EE2DB-3CDA-FF4B-B4B0-6FF4F487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D36920A8-2609-AA4D-946B-DF864C48867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CFA6EE-C8E8-FB44-8FDF-E4714EDED117}"/>
              </a:ext>
            </a:extLst>
          </p:cNvPr>
          <p:cNvSpPr txBox="1"/>
          <p:nvPr/>
        </p:nvSpPr>
        <p:spPr>
          <a:xfrm>
            <a:off x="2904067" y="958850"/>
            <a:ext cx="423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81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ИТОГИ ФЕВРАЛЬ 2019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FF7106F-52F4-374F-9AB6-17E3690CEE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3241" y="3770726"/>
            <a:ext cx="1816630" cy="389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10455B5-93F2-CE4B-AE75-95CE7B9667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715796"/>
            <a:ext cx="1693334" cy="503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789D46-0170-394F-9442-8EB6710988A5}"/>
              </a:ext>
            </a:extLst>
          </p:cNvPr>
          <p:cNvSpPr txBox="1"/>
          <p:nvPr/>
        </p:nvSpPr>
        <p:spPr>
          <a:xfrm>
            <a:off x="1557868" y="5218888"/>
            <a:ext cx="1975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DA135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Готовность </a:t>
            </a:r>
            <a:r>
              <a:rPr lang="ru-RU" sz="1500" b="1" dirty="0" smtClean="0">
                <a:solidFill>
                  <a:srgbClr val="DA135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95</a:t>
            </a:r>
            <a:r>
              <a:rPr lang="en-US" sz="1500" b="1" dirty="0" smtClean="0">
                <a:solidFill>
                  <a:srgbClr val="DA135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%</a:t>
            </a:r>
            <a:endParaRPr lang="ru-RU" sz="1500" b="1" dirty="0">
              <a:solidFill>
                <a:srgbClr val="DA135D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C685CDC-670C-9746-9E0F-F06E4ED9CA21}"/>
              </a:ext>
            </a:extLst>
          </p:cNvPr>
          <p:cNvSpPr txBox="1"/>
          <p:nvPr/>
        </p:nvSpPr>
        <p:spPr>
          <a:xfrm>
            <a:off x="3439052" y="4205830"/>
            <a:ext cx="2059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65A40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Бета-версия</a:t>
            </a:r>
          </a:p>
          <a:p>
            <a:pPr algn="ctr"/>
            <a:r>
              <a:rPr lang="ru-RU" sz="1500" b="1" dirty="0" smtClean="0">
                <a:solidFill>
                  <a:srgbClr val="65A40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1000</a:t>
            </a:r>
            <a:r>
              <a:rPr lang="ru-RU" sz="1500" b="1" dirty="0">
                <a:solidFill>
                  <a:srgbClr val="65A40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+ </a:t>
            </a:r>
            <a:r>
              <a:rPr lang="ru-RU" sz="1500" b="1" dirty="0" err="1">
                <a:solidFill>
                  <a:srgbClr val="65A40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маркетов</a:t>
            </a:r>
            <a:endParaRPr lang="ru-RU" sz="1500" b="1" dirty="0">
              <a:solidFill>
                <a:srgbClr val="65A40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C6D91C1-FBCF-7C4D-BAAD-C53BA95BF207}"/>
              </a:ext>
            </a:extLst>
          </p:cNvPr>
          <p:cNvSpPr txBox="1"/>
          <p:nvPr/>
        </p:nvSpPr>
        <p:spPr>
          <a:xfrm>
            <a:off x="5498571" y="2611220"/>
            <a:ext cx="13546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11.. </a:t>
            </a:r>
            <a:r>
              <a:rPr lang="ru-RU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млн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71E2C8B-CBBB-5B4E-8FFC-353777F795E2}"/>
              </a:ext>
            </a:extLst>
          </p:cNvPr>
          <p:cNvSpPr txBox="1"/>
          <p:nvPr/>
        </p:nvSpPr>
        <p:spPr>
          <a:xfrm>
            <a:off x="5332940" y="3095968"/>
            <a:ext cx="1804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A527C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Количество</a:t>
            </a:r>
            <a:br>
              <a:rPr lang="ru-RU" sz="1500" b="1" dirty="0">
                <a:solidFill>
                  <a:srgbClr val="A527C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1500" b="1" dirty="0">
                <a:solidFill>
                  <a:srgbClr val="A527C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установок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374C2D7-2230-194B-A091-258F537835B0}"/>
              </a:ext>
            </a:extLst>
          </p:cNvPr>
          <p:cNvSpPr txBox="1"/>
          <p:nvPr/>
        </p:nvSpPr>
        <p:spPr>
          <a:xfrm>
            <a:off x="7382934" y="1826962"/>
            <a:ext cx="15917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$</a:t>
            </a:r>
            <a:r>
              <a:rPr lang="ru-RU" sz="27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263 </a:t>
            </a:r>
            <a:r>
              <a:rPr lang="ru-RU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млн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477F8D6-6D8B-BF4C-A828-EDB6F02EC6BF}"/>
              </a:ext>
            </a:extLst>
          </p:cNvPr>
          <p:cNvSpPr txBox="1"/>
          <p:nvPr/>
        </p:nvSpPr>
        <p:spPr>
          <a:xfrm>
            <a:off x="7200370" y="2311709"/>
            <a:ext cx="1943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3AAAB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Независимая оценка бизнеса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177647F-E16C-1949-93A7-5932CBB56A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106" y="333336"/>
            <a:ext cx="905408" cy="9054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D5FC79C-F571-8C4F-AE69-47F98EF5E97D}"/>
              </a:ext>
            </a:extLst>
          </p:cNvPr>
          <p:cNvSpPr txBox="1"/>
          <p:nvPr/>
        </p:nvSpPr>
        <p:spPr>
          <a:xfrm>
            <a:off x="68475" y="127067"/>
            <a:ext cx="16086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BC01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СТАДИЯ СОЗДАНИЯ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4455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4A34FBE-965D-494C-ACFB-6C33F17E47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25607"/>
            <a:ext cx="5628904" cy="33751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3882B1D-4285-624A-BD99-6AC5168E8D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28" y="417864"/>
            <a:ext cx="963026" cy="9630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17D84B7-1E5B-7245-9DB9-E813455E0659}"/>
              </a:ext>
            </a:extLst>
          </p:cNvPr>
          <p:cNvSpPr txBox="1"/>
          <p:nvPr/>
        </p:nvSpPr>
        <p:spPr>
          <a:xfrm>
            <a:off x="695905" y="497980"/>
            <a:ext cx="8805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BC01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ЦЕЛИ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C069F0-26FF-3541-B538-92DF9466CABB}"/>
              </a:ext>
            </a:extLst>
          </p:cNvPr>
          <p:cNvSpPr/>
          <p:nvPr/>
        </p:nvSpPr>
        <p:spPr>
          <a:xfrm>
            <a:off x="3464075" y="253851"/>
            <a:ext cx="55435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185"/>
            <a:r>
              <a:rPr lang="ru-RU" sz="15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Мы приглашаем стать инвестором венчурного проекта по созданию мессенджера </a:t>
            </a:r>
            <a:r>
              <a:rPr lang="en-US" sz="15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Gem</a:t>
            </a:r>
            <a:r>
              <a:rPr lang="ru-RU" sz="15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4</a:t>
            </a:r>
            <a:r>
              <a:rPr lang="en-US" sz="15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me </a:t>
            </a:r>
            <a:r>
              <a:rPr lang="ru-RU" sz="15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и торговой платформы </a:t>
            </a:r>
            <a:r>
              <a:rPr lang="en-US" sz="15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Market</a:t>
            </a:r>
            <a:r>
              <a:rPr lang="ru-RU" sz="15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</a:t>
            </a:r>
            <a:r>
              <a:rPr lang="en-US" sz="15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Space</a:t>
            </a:r>
            <a:r>
              <a:rPr lang="ru-RU" sz="15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.</a:t>
            </a:r>
            <a:endParaRPr lang="en-US" sz="1500" dirty="0">
              <a:latin typeface="Arial Narrow" panose="020B0604020202020204" pitchFamily="34" charset="0"/>
              <a:ea typeface="Times New Roman" panose="02020603050405020304" pitchFamily="18" charset="0"/>
              <a:cs typeface="Arial Narrow" panose="020B0604020202020204" pitchFamily="34" charset="0"/>
            </a:endParaRPr>
          </a:p>
          <a:p>
            <a:pPr marL="337185"/>
            <a:endParaRPr lang="en-US" sz="1500" dirty="0">
              <a:latin typeface="Arial Narrow" panose="020B0604020202020204" pitchFamily="34" charset="0"/>
              <a:ea typeface="Times New Roman" panose="02020603050405020304" pitchFamily="18" charset="0"/>
              <a:cs typeface="Arial Narrow" panose="020B0604020202020204" pitchFamily="34" charset="0"/>
            </a:endParaRPr>
          </a:p>
          <a:p>
            <a:pPr marL="337185"/>
            <a:r>
              <a:rPr lang="ru-RU" sz="15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Наша цель – создать привлекательное приложение с большим количеством пользователей и успешно продать его. </a:t>
            </a:r>
            <a:endParaRPr lang="en-US" sz="1500" dirty="0">
              <a:latin typeface="Arial Narrow" panose="020B0604020202020204" pitchFamily="34" charset="0"/>
              <a:ea typeface="Times New Roman" panose="02020603050405020304" pitchFamily="18" charset="0"/>
              <a:cs typeface="Arial Narrow" panose="020B0604020202020204" pitchFamily="34" charset="0"/>
            </a:endParaRPr>
          </a:p>
          <a:p>
            <a:pPr marL="337185"/>
            <a:endParaRPr lang="en-US" sz="1500" dirty="0">
              <a:latin typeface="Arial Narrow" panose="020B0604020202020204" pitchFamily="34" charset="0"/>
              <a:ea typeface="Times New Roman" panose="02020603050405020304" pitchFamily="18" charset="0"/>
              <a:cs typeface="Arial Narrow" panose="020B0604020202020204" pitchFamily="34" charset="0"/>
            </a:endParaRPr>
          </a:p>
          <a:p>
            <a:pPr marL="337185"/>
            <a:r>
              <a:rPr lang="ru-RU" sz="15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Соответственно, все инвесторы проекта, являющиеся акционерами проекта, получат своё финансовое вознаграждение, в зависимости от пакета акций.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E84CBFC-4B8C-6448-95AF-E25D8C5E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0D0B-451C-424B-8BD9-E1C8A39A67D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29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1A9DDF7-39B9-554A-9119-862E59D903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78" y="154677"/>
            <a:ext cx="1066801" cy="106680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70860E69-B59A-D248-829E-6CBA3884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0D0B-451C-424B-8BD9-E1C8A39A67D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7166821-D128-4445-9EE0-832D597457E0}"/>
              </a:ext>
            </a:extLst>
          </p:cNvPr>
          <p:cNvSpPr txBox="1"/>
          <p:nvPr/>
        </p:nvSpPr>
        <p:spPr>
          <a:xfrm>
            <a:off x="937919" y="219061"/>
            <a:ext cx="160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BC01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ЭТАПЫ ВЕНЧУРНОГО ФИНАНСИРОВАНИЯ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7549536F-EFC0-3C4D-8FC2-8DC7A892049F}"/>
              </a:ext>
            </a:extLst>
          </p:cNvPr>
          <p:cNvCxnSpPr>
            <a:cxnSpLocks/>
          </p:cNvCxnSpPr>
          <p:nvPr/>
        </p:nvCxnSpPr>
        <p:spPr>
          <a:xfrm>
            <a:off x="635002" y="4955648"/>
            <a:ext cx="71204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AFA45DDF-BFB9-9540-9A2D-C09128A3FB08}"/>
              </a:ext>
            </a:extLst>
          </p:cNvPr>
          <p:cNvCxnSpPr>
            <a:cxnSpLocks/>
          </p:cNvCxnSpPr>
          <p:nvPr/>
        </p:nvCxnSpPr>
        <p:spPr>
          <a:xfrm flipV="1">
            <a:off x="635001" y="2584982"/>
            <a:ext cx="0" cy="3250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A97F523-F558-4247-B787-26EA7FECD3EA}"/>
              </a:ext>
            </a:extLst>
          </p:cNvPr>
          <p:cNvSpPr/>
          <p:nvPr/>
        </p:nvSpPr>
        <p:spPr>
          <a:xfrm>
            <a:off x="635001" y="3854451"/>
            <a:ext cx="778933" cy="11011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Посев</a:t>
            </a:r>
            <a:r>
              <a:rPr lang="en-US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ru-RU" sz="15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ru-RU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(</a:t>
            </a:r>
            <a:r>
              <a:rPr lang="en-US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seed)</a:t>
            </a:r>
            <a:endParaRPr lang="ru-RU" sz="105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50CC79-AD09-ED48-A023-EF900699647F}"/>
              </a:ext>
            </a:extLst>
          </p:cNvPr>
          <p:cNvSpPr txBox="1"/>
          <p:nvPr/>
        </p:nvSpPr>
        <p:spPr>
          <a:xfrm>
            <a:off x="6087534" y="104536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AC08BB6-B6D0-C949-9EFD-3FA493B7293D}"/>
              </a:ext>
            </a:extLst>
          </p:cNvPr>
          <p:cNvSpPr/>
          <p:nvPr/>
        </p:nvSpPr>
        <p:spPr>
          <a:xfrm>
            <a:off x="1413934" y="3583518"/>
            <a:ext cx="1615018" cy="13721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Startup</a:t>
            </a:r>
            <a:endParaRPr lang="ru-RU" sz="15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37B4432-90DF-FA4E-A108-18D8EC47F732}"/>
              </a:ext>
            </a:extLst>
          </p:cNvPr>
          <p:cNvSpPr/>
          <p:nvPr/>
        </p:nvSpPr>
        <p:spPr>
          <a:xfrm>
            <a:off x="3028952" y="3330050"/>
            <a:ext cx="1714499" cy="16255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Ранний рост</a:t>
            </a:r>
            <a:br>
              <a:rPr lang="ru-RU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(</a:t>
            </a:r>
            <a:r>
              <a:rPr lang="en-US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Early growth)</a:t>
            </a:r>
            <a:endParaRPr lang="ru-RU" sz="105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2406072-0DBB-284B-818E-F13CBE1A128D}"/>
              </a:ext>
            </a:extLst>
          </p:cNvPr>
          <p:cNvSpPr/>
          <p:nvPr/>
        </p:nvSpPr>
        <p:spPr>
          <a:xfrm>
            <a:off x="4743451" y="3041652"/>
            <a:ext cx="1494839" cy="19139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Расширение</a:t>
            </a:r>
            <a:r>
              <a:rPr lang="ru-RU" sz="1350" b="1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ru-RU" sz="135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(</a:t>
            </a:r>
            <a:r>
              <a:rPr lang="en-US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Expansion)</a:t>
            </a:r>
            <a:endParaRPr lang="ru-RU" sz="105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6067BBD-CEAD-7D48-8521-04A44ADE9BAD}"/>
              </a:ext>
            </a:extLst>
          </p:cNvPr>
          <p:cNvSpPr/>
          <p:nvPr/>
        </p:nvSpPr>
        <p:spPr>
          <a:xfrm>
            <a:off x="6255189" y="2880786"/>
            <a:ext cx="749699" cy="20748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Выход</a:t>
            </a:r>
            <a:r>
              <a:rPr lang="ru-RU" sz="1350" b="1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ru-RU" sz="135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(</a:t>
            </a:r>
            <a:r>
              <a:rPr lang="en-US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Exit)</a:t>
            </a:r>
            <a:endParaRPr lang="ru-RU" sz="105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895DED8-9C20-FA40-851C-26767E9C54F6}"/>
              </a:ext>
            </a:extLst>
          </p:cNvPr>
          <p:cNvSpPr txBox="1"/>
          <p:nvPr/>
        </p:nvSpPr>
        <p:spPr>
          <a:xfrm>
            <a:off x="7494277" y="3712455"/>
            <a:ext cx="1021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D8145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Продажа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CE71B1AA-A83F-7E4F-B6A5-57DAF5025661}"/>
              </a:ext>
            </a:extLst>
          </p:cNvPr>
          <p:cNvCxnSpPr>
            <a:cxnSpLocks/>
          </p:cNvCxnSpPr>
          <p:nvPr/>
        </p:nvCxnSpPr>
        <p:spPr>
          <a:xfrm>
            <a:off x="7142913" y="3871386"/>
            <a:ext cx="351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ткрывающая фигурная скобка 28">
            <a:extLst>
              <a:ext uri="{FF2B5EF4-FFF2-40B4-BE49-F238E27FC236}">
                <a16:creationId xmlns="" xmlns:a16="http://schemas.microsoft.com/office/drawing/2014/main" id="{6001EBC2-B4C1-354A-B2EF-6A345A702418}"/>
              </a:ext>
            </a:extLst>
          </p:cNvPr>
          <p:cNvSpPr/>
          <p:nvPr/>
        </p:nvSpPr>
        <p:spPr>
          <a:xfrm rot="16200000">
            <a:off x="1764509" y="3978540"/>
            <a:ext cx="134937" cy="21738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1E095D2-0436-8B40-B9FA-4C9D5A6E4465}"/>
              </a:ext>
            </a:extLst>
          </p:cNvPr>
          <p:cNvSpPr txBox="1"/>
          <p:nvPr/>
        </p:nvSpPr>
        <p:spPr>
          <a:xfrm>
            <a:off x="5659965" y="1644651"/>
            <a:ext cx="139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Инвестиционные</a:t>
            </a:r>
            <a:br>
              <a:rPr lang="ru-RU" sz="120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фонды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1E18159-125C-BA4E-8314-DDC10C4D52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6767" y="1003402"/>
            <a:ext cx="610480" cy="610480"/>
          </a:xfrm>
          <a:prstGeom prst="rect">
            <a:avLst/>
          </a:prstGeom>
        </p:spPr>
      </p:pic>
      <p:sp>
        <p:nvSpPr>
          <p:cNvPr id="7" name="Выгнутая вверх стрелка 6">
            <a:extLst>
              <a:ext uri="{FF2B5EF4-FFF2-40B4-BE49-F238E27FC236}">
                <a16:creationId xmlns="" xmlns:a16="http://schemas.microsoft.com/office/drawing/2014/main" id="{B1D0061B-B81E-AB4B-B0B1-8B7972482993}"/>
              </a:ext>
            </a:extLst>
          </p:cNvPr>
          <p:cNvSpPr/>
          <p:nvPr/>
        </p:nvSpPr>
        <p:spPr>
          <a:xfrm rot="20198629">
            <a:off x="4239953" y="2741566"/>
            <a:ext cx="860166" cy="554957"/>
          </a:xfrm>
          <a:prstGeom prst="curvedDownArrow">
            <a:avLst/>
          </a:prstGeom>
          <a:solidFill>
            <a:srgbClr val="E43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12DEF08-B8D6-4F48-A689-259C7FBB692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6109" y="3497686"/>
            <a:ext cx="356765" cy="3567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CDC26818-9B2E-8C45-B4E5-65A84ED749D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4400" y="3094385"/>
            <a:ext cx="816300" cy="816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FD8FE1E-15F0-4D43-8A10-780D433A2E0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2681" y="1035566"/>
            <a:ext cx="735569" cy="7355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B6F444C-D32C-F045-A8BF-A0737D41AE24}"/>
              </a:ext>
            </a:extLst>
          </p:cNvPr>
          <p:cNvSpPr txBox="1"/>
          <p:nvPr/>
        </p:nvSpPr>
        <p:spPr>
          <a:xfrm>
            <a:off x="2889423" y="1719101"/>
            <a:ext cx="157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Частные инвесторы</a:t>
            </a:r>
            <a:br>
              <a:rPr lang="ru-RU" sz="120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(краудинвестинг)</a:t>
            </a:r>
            <a:endParaRPr lang="en-US" sz="1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94990BCC-20C1-8A4D-8DC2-FC41D462959D}"/>
              </a:ext>
            </a:extLst>
          </p:cNvPr>
          <p:cNvCxnSpPr>
            <a:cxnSpLocks/>
          </p:cNvCxnSpPr>
          <p:nvPr/>
        </p:nvCxnSpPr>
        <p:spPr>
          <a:xfrm>
            <a:off x="4091536" y="2198804"/>
            <a:ext cx="1201926" cy="671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24A8E517-EB33-9642-921C-BA9B47D8DD0F}"/>
              </a:ext>
            </a:extLst>
          </p:cNvPr>
          <p:cNvCxnSpPr>
            <a:cxnSpLocks/>
          </p:cNvCxnSpPr>
          <p:nvPr/>
        </p:nvCxnSpPr>
        <p:spPr>
          <a:xfrm flipH="1">
            <a:off x="5941482" y="2083232"/>
            <a:ext cx="213785" cy="79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D9AF2C4C-3351-094A-8B68-4583407FC1BE}"/>
              </a:ext>
            </a:extLst>
          </p:cNvPr>
          <p:cNvCxnSpPr>
            <a:cxnSpLocks/>
          </p:cNvCxnSpPr>
          <p:nvPr/>
        </p:nvCxnSpPr>
        <p:spPr>
          <a:xfrm>
            <a:off x="4523790" y="4955648"/>
            <a:ext cx="0" cy="880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="" xmlns:a16="http://schemas.microsoft.com/office/drawing/2014/main" id="{5D583A9E-3CCD-6F4B-990C-6BE5BBBAC5A1}"/>
              </a:ext>
            </a:extLst>
          </p:cNvPr>
          <p:cNvCxnSpPr/>
          <p:nvPr/>
        </p:nvCxnSpPr>
        <p:spPr>
          <a:xfrm>
            <a:off x="635001" y="5761434"/>
            <a:ext cx="388878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F4D745B-65BB-3F42-A749-94F2FAC8CE42}"/>
              </a:ext>
            </a:extLst>
          </p:cNvPr>
          <p:cNvSpPr txBox="1"/>
          <p:nvPr/>
        </p:nvSpPr>
        <p:spPr>
          <a:xfrm>
            <a:off x="2081570" y="5420975"/>
            <a:ext cx="7651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3 лет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9EFB742-366E-8D49-A9E5-F5B1F6F64D28}"/>
              </a:ext>
            </a:extLst>
          </p:cNvPr>
          <p:cNvSpPr txBox="1"/>
          <p:nvPr/>
        </p:nvSpPr>
        <p:spPr>
          <a:xfrm>
            <a:off x="846514" y="4678648"/>
            <a:ext cx="325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  <a:endParaRPr lang="ru-RU" sz="135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3A5E2C5-2C21-6342-BBF5-06FB2AED6F44}"/>
              </a:ext>
            </a:extLst>
          </p:cNvPr>
          <p:cNvSpPr txBox="1"/>
          <p:nvPr/>
        </p:nvSpPr>
        <p:spPr>
          <a:xfrm>
            <a:off x="2009193" y="4682128"/>
            <a:ext cx="325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  <a:endParaRPr lang="ru-RU" sz="135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80B2072-8AA3-114A-995F-A7AB0E826EA5}"/>
              </a:ext>
            </a:extLst>
          </p:cNvPr>
          <p:cNvSpPr txBox="1"/>
          <p:nvPr/>
        </p:nvSpPr>
        <p:spPr>
          <a:xfrm>
            <a:off x="5319963" y="4682128"/>
            <a:ext cx="325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  <a:endParaRPr lang="ru-RU" sz="135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04C37E4-413F-8048-A900-A0C686A8C083}"/>
              </a:ext>
            </a:extLst>
          </p:cNvPr>
          <p:cNvSpPr txBox="1"/>
          <p:nvPr/>
        </p:nvSpPr>
        <p:spPr>
          <a:xfrm>
            <a:off x="3715189" y="4678647"/>
            <a:ext cx="325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  <a:endParaRPr lang="ru-RU" sz="135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469395A-B073-AB48-8B4F-1233C7425106}"/>
              </a:ext>
            </a:extLst>
          </p:cNvPr>
          <p:cNvSpPr txBox="1"/>
          <p:nvPr/>
        </p:nvSpPr>
        <p:spPr>
          <a:xfrm>
            <a:off x="6446749" y="4678647"/>
            <a:ext cx="325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  <a:endParaRPr lang="ru-RU" sz="135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="" xmlns:a16="http://schemas.microsoft.com/office/drawing/2014/main" id="{589A9A82-1CCF-6C42-A596-5060BE0EF31D}"/>
              </a:ext>
            </a:extLst>
          </p:cNvPr>
          <p:cNvCxnSpPr>
            <a:cxnSpLocks/>
          </p:cNvCxnSpPr>
          <p:nvPr/>
        </p:nvCxnSpPr>
        <p:spPr>
          <a:xfrm flipH="1">
            <a:off x="2204832" y="2354219"/>
            <a:ext cx="1019383" cy="109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2276FF08-BD59-CD4D-AE06-AC5A21545D04}"/>
              </a:ext>
            </a:extLst>
          </p:cNvPr>
          <p:cNvCxnSpPr>
            <a:cxnSpLocks/>
          </p:cNvCxnSpPr>
          <p:nvPr/>
        </p:nvCxnSpPr>
        <p:spPr>
          <a:xfrm>
            <a:off x="3687572" y="2378852"/>
            <a:ext cx="122448" cy="864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87156A2E-D6BF-1E47-8D52-78442FAF5553}"/>
              </a:ext>
            </a:extLst>
          </p:cNvPr>
          <p:cNvCxnSpPr>
            <a:cxnSpLocks/>
          </p:cNvCxnSpPr>
          <p:nvPr/>
        </p:nvCxnSpPr>
        <p:spPr>
          <a:xfrm flipH="1">
            <a:off x="1009499" y="2212109"/>
            <a:ext cx="2139465" cy="152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4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CDE3212-603C-4C4C-9C90-13933A26E3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99" y="807650"/>
            <a:ext cx="1045109" cy="104510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D8D9BE9-0C1C-4E49-8A1C-C7B9F64F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0D0B-451C-424B-8BD9-E1C8A39A67D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1699C51-8F88-B744-B1F9-D2DAA577F2B6}"/>
              </a:ext>
            </a:extLst>
          </p:cNvPr>
          <p:cNvSpPr txBox="1"/>
          <p:nvPr/>
        </p:nvSpPr>
        <p:spPr>
          <a:xfrm>
            <a:off x="922341" y="921634"/>
            <a:ext cx="16086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BC01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ДОХОДНОСТЬ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3EE7977-6B2C-7544-BA96-7E7E795BC2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3950" y="2556105"/>
            <a:ext cx="1375570" cy="58122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944AC07-5D5C-6B44-AE51-B99E5D5821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2218" y="1926911"/>
            <a:ext cx="1513133" cy="456966"/>
          </a:xfrm>
          <a:prstGeom prst="rect">
            <a:avLst/>
          </a:prstGeom>
        </p:spPr>
      </p:pic>
      <p:pic>
        <p:nvPicPr>
          <p:cNvPr id="28" name="Изображение 21">
            <a:extLst>
              <a:ext uri="{FF2B5EF4-FFF2-40B4-BE49-F238E27FC236}">
                <a16:creationId xmlns="" xmlns:a16="http://schemas.microsoft.com/office/drawing/2014/main" id="{079E0138-F6C8-0B4C-8648-A13457B9E6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0687" y="3913660"/>
            <a:ext cx="631517" cy="631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E206D1D-362F-7043-8CFD-25B0673DDB82}"/>
              </a:ext>
            </a:extLst>
          </p:cNvPr>
          <p:cNvSpPr/>
          <p:nvPr/>
        </p:nvSpPr>
        <p:spPr>
          <a:xfrm>
            <a:off x="7159316" y="2418546"/>
            <a:ext cx="138006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/>
              <a:t>Amazon</a:t>
            </a:r>
            <a:endParaRPr lang="en-US" sz="1050" b="1" dirty="0">
              <a:solidFill>
                <a:srgbClr val="D1282E"/>
              </a:solidFill>
            </a:endParaRPr>
          </a:p>
          <a:p>
            <a:pPr algn="ctr"/>
            <a:r>
              <a:rPr lang="en-US" sz="1050" b="1" dirty="0">
                <a:solidFill>
                  <a:srgbClr val="D1282E"/>
                </a:solidFill>
              </a:rPr>
              <a:t>$805 </a:t>
            </a:r>
            <a:r>
              <a:rPr lang="ru-RU" sz="1050" b="1" dirty="0">
                <a:solidFill>
                  <a:srgbClr val="D1282E"/>
                </a:solidFill>
              </a:rPr>
              <a:t>млрд</a:t>
            </a:r>
            <a:br>
              <a:rPr lang="ru-RU" sz="1050" b="1" dirty="0">
                <a:solidFill>
                  <a:srgbClr val="D1282E"/>
                </a:solidFill>
              </a:rPr>
            </a:br>
            <a:r>
              <a:rPr lang="en-US" sz="1050" b="1" dirty="0"/>
              <a:t>(6.12.</a:t>
            </a:r>
            <a:r>
              <a:rPr lang="ru-RU" sz="1050" b="1" dirty="0"/>
              <a:t>201</a:t>
            </a:r>
            <a:r>
              <a:rPr lang="en-US" sz="1050" b="1" dirty="0"/>
              <a:t>8</a:t>
            </a:r>
            <a:r>
              <a:rPr lang="ru-RU" sz="1050" b="1" dirty="0"/>
              <a:t>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1DD66E00-79F8-9245-B076-19CDF6FE0A4D}"/>
              </a:ext>
            </a:extLst>
          </p:cNvPr>
          <p:cNvSpPr/>
          <p:nvPr/>
        </p:nvSpPr>
        <p:spPr>
          <a:xfrm>
            <a:off x="6077960" y="3137331"/>
            <a:ext cx="9609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/>
              <a:t>Alibaba</a:t>
            </a:r>
            <a:endParaRPr lang="en-US" sz="1050" b="1" dirty="0">
              <a:solidFill>
                <a:srgbClr val="D1282E"/>
              </a:solidFill>
            </a:endParaRPr>
          </a:p>
          <a:p>
            <a:pPr algn="ctr"/>
            <a:r>
              <a:rPr lang="en-US" sz="1050" b="1" dirty="0">
                <a:solidFill>
                  <a:srgbClr val="D1282E"/>
                </a:solidFill>
              </a:rPr>
              <a:t>$404 </a:t>
            </a:r>
            <a:r>
              <a:rPr lang="ru-RU" sz="1050" b="1" dirty="0">
                <a:solidFill>
                  <a:srgbClr val="D1282E"/>
                </a:solidFill>
              </a:rPr>
              <a:t>млрд</a:t>
            </a:r>
            <a:endParaRPr lang="ru-RU" sz="1050" b="1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A2D10D5-0C96-6F46-BCA8-20572C9D3FDA}"/>
              </a:ext>
            </a:extLst>
          </p:cNvPr>
          <p:cNvSpPr txBox="1"/>
          <p:nvPr/>
        </p:nvSpPr>
        <p:spPr>
          <a:xfrm>
            <a:off x="3951084" y="4609703"/>
            <a:ext cx="1334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/>
              <a:t>WeChat</a:t>
            </a:r>
            <a:endParaRPr lang="en-US" sz="1050" b="1" dirty="0">
              <a:solidFill>
                <a:srgbClr val="D1282E"/>
              </a:solidFill>
            </a:endParaRPr>
          </a:p>
          <a:p>
            <a:pPr algn="ctr"/>
            <a:r>
              <a:rPr lang="en-US" sz="1050" b="1" dirty="0">
                <a:solidFill>
                  <a:srgbClr val="D1282E"/>
                </a:solidFill>
              </a:rPr>
              <a:t>$8</a:t>
            </a:r>
            <a:r>
              <a:rPr lang="ru-RU" sz="1050" b="1" dirty="0">
                <a:solidFill>
                  <a:srgbClr val="D1282E"/>
                </a:solidFill>
              </a:rPr>
              <a:t>4</a:t>
            </a:r>
            <a:r>
              <a:rPr lang="en-US" sz="1050" b="1" dirty="0">
                <a:solidFill>
                  <a:srgbClr val="D1282E"/>
                </a:solidFill>
              </a:rPr>
              <a:t> </a:t>
            </a:r>
            <a:r>
              <a:rPr lang="ru-RU" sz="1050" b="1" dirty="0">
                <a:solidFill>
                  <a:srgbClr val="D1282E"/>
                </a:solidFill>
              </a:rPr>
              <a:t>млрд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1A8A3AC-AE9F-0E45-8CE5-2DC0DAB0CEE9}"/>
              </a:ext>
            </a:extLst>
          </p:cNvPr>
          <p:cNvSpPr txBox="1"/>
          <p:nvPr/>
        </p:nvSpPr>
        <p:spPr>
          <a:xfrm>
            <a:off x="2533174" y="4626917"/>
            <a:ext cx="9033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/>
              <a:t>WhatsApp</a:t>
            </a:r>
            <a:endParaRPr lang="en-US" sz="1050" b="1" dirty="0">
              <a:solidFill>
                <a:srgbClr val="D1282E"/>
              </a:solidFill>
            </a:endParaRPr>
          </a:p>
          <a:p>
            <a:pPr algn="ctr"/>
            <a:r>
              <a:rPr lang="en-US" sz="1050" b="1" dirty="0">
                <a:solidFill>
                  <a:srgbClr val="D1282E"/>
                </a:solidFill>
              </a:rPr>
              <a:t>$</a:t>
            </a:r>
            <a:r>
              <a:rPr lang="ru-RU" sz="1050" b="1" dirty="0">
                <a:solidFill>
                  <a:srgbClr val="D1282E"/>
                </a:solidFill>
              </a:rPr>
              <a:t>80</a:t>
            </a:r>
            <a:r>
              <a:rPr lang="en-US" sz="1050" b="1" dirty="0">
                <a:solidFill>
                  <a:srgbClr val="D1282E"/>
                </a:solidFill>
              </a:rPr>
              <a:t> </a:t>
            </a:r>
            <a:r>
              <a:rPr lang="ru-RU" sz="1050" b="1" dirty="0">
                <a:solidFill>
                  <a:srgbClr val="D1282E"/>
                </a:solidFill>
              </a:rPr>
              <a:t>млрд</a:t>
            </a:r>
          </a:p>
        </p:txBody>
      </p:sp>
      <p:pic>
        <p:nvPicPr>
          <p:cNvPr id="33" name="Изображение 26">
            <a:extLst>
              <a:ext uri="{FF2B5EF4-FFF2-40B4-BE49-F238E27FC236}">
                <a16:creationId xmlns="" xmlns:a16="http://schemas.microsoft.com/office/drawing/2014/main" id="{ABE05879-E3DF-7E49-8CDF-5FFD88764A6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57986" y="3913660"/>
            <a:ext cx="653710" cy="65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Изображение 9">
            <a:extLst>
              <a:ext uri="{FF2B5EF4-FFF2-40B4-BE49-F238E27FC236}">
                <a16:creationId xmlns="" xmlns:a16="http://schemas.microsoft.com/office/drawing/2014/main" id="{E7D35169-3B63-804B-8DB9-E85702A57EA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130" y="5086316"/>
            <a:ext cx="431800" cy="43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Изображение 24">
            <a:extLst>
              <a:ext uri="{FF2B5EF4-FFF2-40B4-BE49-F238E27FC236}">
                <a16:creationId xmlns="" xmlns:a16="http://schemas.microsoft.com/office/drawing/2014/main" id="{128A36BF-17C8-E949-96A8-35443B3424C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397" y="4940581"/>
            <a:ext cx="431781" cy="437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Изображение 27">
            <a:extLst>
              <a:ext uri="{FF2B5EF4-FFF2-40B4-BE49-F238E27FC236}">
                <a16:creationId xmlns="" xmlns:a16="http://schemas.microsoft.com/office/drawing/2014/main" id="{71658230-2EE9-E84A-98E4-5F253F7BB53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7421" y="5226297"/>
            <a:ext cx="435247" cy="43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Изображение 7">
            <a:extLst>
              <a:ext uri="{FF2B5EF4-FFF2-40B4-BE49-F238E27FC236}">
                <a16:creationId xmlns="" xmlns:a16="http://schemas.microsoft.com/office/drawing/2014/main" id="{8E41C863-4581-FE44-ACD2-7FC05F6B374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83128" y="4744085"/>
            <a:ext cx="465690" cy="465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1FDB261-BD89-E640-9F68-83DC2259D8AA}"/>
              </a:ext>
            </a:extLst>
          </p:cNvPr>
          <p:cNvSpPr txBox="1"/>
          <p:nvPr/>
        </p:nvSpPr>
        <p:spPr>
          <a:xfrm>
            <a:off x="267489" y="5657850"/>
            <a:ext cx="22894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Мессенджеры </a:t>
            </a:r>
            <a:r>
              <a:rPr lang="en-US" sz="1050" b="1" dirty="0">
                <a:solidFill>
                  <a:srgbClr val="D1272D"/>
                </a:solidFill>
              </a:rPr>
              <a:t>$</a:t>
            </a:r>
            <a:r>
              <a:rPr lang="ru-RU" sz="1050" b="1" dirty="0">
                <a:solidFill>
                  <a:srgbClr val="D1272D"/>
                </a:solidFill>
              </a:rPr>
              <a:t>1</a:t>
            </a:r>
            <a:r>
              <a:rPr lang="en-US" sz="1050" b="1" dirty="0">
                <a:solidFill>
                  <a:srgbClr val="D1272D"/>
                </a:solidFill>
              </a:rPr>
              <a:t>5-25 </a:t>
            </a:r>
            <a:r>
              <a:rPr lang="ru-RU" sz="1050" b="1" dirty="0">
                <a:solidFill>
                  <a:srgbClr val="D1272D"/>
                </a:solidFill>
              </a:rPr>
              <a:t>млрд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53ACC05D-DE0B-D14C-A74E-28D52B352C04}"/>
              </a:ext>
            </a:extLst>
          </p:cNvPr>
          <p:cNvCxnSpPr>
            <a:cxnSpLocks/>
          </p:cNvCxnSpPr>
          <p:nvPr/>
        </p:nvCxnSpPr>
        <p:spPr>
          <a:xfrm>
            <a:off x="3556000" y="1876107"/>
            <a:ext cx="0" cy="40125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F7C61A46-2BBE-EF41-B750-10A1CA21D3E3}"/>
              </a:ext>
            </a:extLst>
          </p:cNvPr>
          <p:cNvCxnSpPr>
            <a:cxnSpLocks/>
          </p:cNvCxnSpPr>
          <p:nvPr/>
        </p:nvCxnSpPr>
        <p:spPr>
          <a:xfrm>
            <a:off x="5668435" y="1834791"/>
            <a:ext cx="0" cy="40538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681341E-B573-B845-88AC-57356ADCD8F1}"/>
              </a:ext>
            </a:extLst>
          </p:cNvPr>
          <p:cNvSpPr txBox="1"/>
          <p:nvPr/>
        </p:nvSpPr>
        <p:spPr>
          <a:xfrm>
            <a:off x="821264" y="3055024"/>
            <a:ext cx="17356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1"/>
                </a:solidFill>
              </a:rPr>
              <a:t>Мессенджеры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7603DCF-0092-F647-9222-92F2D284F072}"/>
              </a:ext>
            </a:extLst>
          </p:cNvPr>
          <p:cNvSpPr txBox="1"/>
          <p:nvPr/>
        </p:nvSpPr>
        <p:spPr>
          <a:xfrm>
            <a:off x="3618754" y="2299114"/>
            <a:ext cx="1986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1"/>
                </a:solidFill>
              </a:rPr>
              <a:t>Мессенджер с</a:t>
            </a:r>
          </a:p>
          <a:p>
            <a:pPr algn="ctr"/>
            <a:r>
              <a:rPr lang="ru-RU" sz="1500" b="1" dirty="0" err="1">
                <a:solidFill>
                  <a:schemeClr val="accent1"/>
                </a:solidFill>
              </a:rPr>
              <a:t>Маркетплейс</a:t>
            </a:r>
            <a:r>
              <a:rPr lang="ru-RU" sz="1500" b="1" dirty="0">
                <a:solidFill>
                  <a:schemeClr val="accent1"/>
                </a:solidFill>
              </a:rPr>
              <a:t> (Китай)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9E81FC7-D3D3-C040-964F-051329A19562}"/>
              </a:ext>
            </a:extLst>
          </p:cNvPr>
          <p:cNvSpPr txBox="1"/>
          <p:nvPr/>
        </p:nvSpPr>
        <p:spPr>
          <a:xfrm>
            <a:off x="6033384" y="1016669"/>
            <a:ext cx="26177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1"/>
                </a:solidFill>
              </a:rPr>
              <a:t>Большие </a:t>
            </a:r>
            <a:r>
              <a:rPr lang="ru-RU" sz="1500" b="1" dirty="0" err="1">
                <a:solidFill>
                  <a:schemeClr val="accent1"/>
                </a:solidFill>
              </a:rPr>
              <a:t>Маркетплейсы</a:t>
            </a:r>
            <a:endParaRPr lang="ru-RU" sz="1500" b="1" dirty="0">
              <a:solidFill>
                <a:schemeClr val="accent1"/>
              </a:solidFill>
            </a:endParaRPr>
          </a:p>
        </p:txBody>
      </p:sp>
      <p:sp>
        <p:nvSpPr>
          <p:cNvPr id="44" name="Стрелка вниз 43">
            <a:extLst>
              <a:ext uri="{FF2B5EF4-FFF2-40B4-BE49-F238E27FC236}">
                <a16:creationId xmlns="" xmlns:a16="http://schemas.microsoft.com/office/drawing/2014/main" id="{F9F6DB55-3CA7-CD41-9779-866DDF0503AF}"/>
              </a:ext>
            </a:extLst>
          </p:cNvPr>
          <p:cNvSpPr/>
          <p:nvPr/>
        </p:nvSpPr>
        <p:spPr>
          <a:xfrm>
            <a:off x="7057443" y="1373255"/>
            <a:ext cx="280177" cy="270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5" name="Стрелка вниз 44">
            <a:extLst>
              <a:ext uri="{FF2B5EF4-FFF2-40B4-BE49-F238E27FC236}">
                <a16:creationId xmlns="" xmlns:a16="http://schemas.microsoft.com/office/drawing/2014/main" id="{6A3D3096-0829-5542-AB4B-204130129549}"/>
              </a:ext>
            </a:extLst>
          </p:cNvPr>
          <p:cNvSpPr/>
          <p:nvPr/>
        </p:nvSpPr>
        <p:spPr>
          <a:xfrm>
            <a:off x="4469760" y="2865056"/>
            <a:ext cx="280177" cy="270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6" name="Стрелка вниз 45">
            <a:extLst>
              <a:ext uri="{FF2B5EF4-FFF2-40B4-BE49-F238E27FC236}">
                <a16:creationId xmlns="" xmlns:a16="http://schemas.microsoft.com/office/drawing/2014/main" id="{E06FE9EE-A198-0341-8830-28AF9AD337B7}"/>
              </a:ext>
            </a:extLst>
          </p:cNvPr>
          <p:cNvSpPr/>
          <p:nvPr/>
        </p:nvSpPr>
        <p:spPr>
          <a:xfrm>
            <a:off x="1446161" y="3507211"/>
            <a:ext cx="280177" cy="270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FFEEE3D-D6D1-824E-A43A-E3E3F127825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38374" y="3300057"/>
            <a:ext cx="723900" cy="7239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1A01D59-58BB-994F-B9F0-5316D80C32DF}"/>
              </a:ext>
            </a:extLst>
          </p:cNvPr>
          <p:cNvSpPr txBox="1"/>
          <p:nvPr/>
        </p:nvSpPr>
        <p:spPr>
          <a:xfrm>
            <a:off x="5006414" y="3948142"/>
            <a:ext cx="1479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Gem4me Market Space 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19205B0A-9A83-0F44-B2C6-A7A5BC679F12}"/>
              </a:ext>
            </a:extLst>
          </p:cNvPr>
          <p:cNvSpPr/>
          <p:nvPr/>
        </p:nvSpPr>
        <p:spPr>
          <a:xfrm>
            <a:off x="4868337" y="2961889"/>
            <a:ext cx="1693329" cy="1571894"/>
          </a:xfrm>
          <a:prstGeom prst="ellipse">
            <a:avLst/>
          </a:prstGeom>
          <a:noFill/>
          <a:ln w="19050">
            <a:solidFill>
              <a:srgbClr val="D12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="" xmlns:p14="http://schemas.microsoft.com/office/powerpoint/2010/main" val="2139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6A416E5-D7A8-8F4D-82E0-E5C342DF7C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" y="857251"/>
            <a:ext cx="954644" cy="95464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113E4F61-3E70-1D43-8A13-1BDA7AB9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0D0B-451C-424B-8BD9-E1C8A39A67D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CADA28-3A2F-2846-A6F2-69EB1929C872}"/>
              </a:ext>
            </a:extLst>
          </p:cNvPr>
          <p:cNvSpPr txBox="1"/>
          <p:nvPr/>
        </p:nvSpPr>
        <p:spPr>
          <a:xfrm>
            <a:off x="837674" y="921634"/>
            <a:ext cx="16086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BC01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ЕВРОБОНДЫ</a:t>
            </a:r>
          </a:p>
        </p:txBody>
      </p:sp>
      <p:sp>
        <p:nvSpPr>
          <p:cNvPr id="6" name="Номер слайда 1">
            <a:extLst>
              <a:ext uri="{FF2B5EF4-FFF2-40B4-BE49-F238E27FC236}">
                <a16:creationId xmlns="" xmlns:a16="http://schemas.microsoft.com/office/drawing/2014/main" id="{9D0B3388-C37B-8E45-AB2A-D5751A2D2669}"/>
              </a:ext>
            </a:extLst>
          </p:cNvPr>
          <p:cNvSpPr txBox="1">
            <a:spLocks/>
          </p:cNvSpPr>
          <p:nvPr/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270D0B-451C-424B-8BD9-E1C8A39A67D0}" type="slidenum">
              <a:rPr lang="ru-RU" sz="900"/>
              <a:pPr/>
              <a:t>8</a:t>
            </a:fld>
            <a:endParaRPr lang="ru-RU" sz="90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174048F3-F9B8-3940-AA25-81A738AAFA62}"/>
              </a:ext>
            </a:extLst>
          </p:cNvPr>
          <p:cNvCxnSpPr>
            <a:cxnSpLocks/>
          </p:cNvCxnSpPr>
          <p:nvPr/>
        </p:nvCxnSpPr>
        <p:spPr>
          <a:xfrm>
            <a:off x="33866" y="5700714"/>
            <a:ext cx="45381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4DD9DCF-C844-494B-904F-697C9EED1079}"/>
              </a:ext>
            </a:extLst>
          </p:cNvPr>
          <p:cNvSpPr txBox="1"/>
          <p:nvPr/>
        </p:nvSpPr>
        <p:spPr>
          <a:xfrm>
            <a:off x="3361267" y="179043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E39FAB7-C00C-6546-AB90-0EA2FF081DCF}"/>
              </a:ext>
            </a:extLst>
          </p:cNvPr>
          <p:cNvSpPr/>
          <p:nvPr/>
        </p:nvSpPr>
        <p:spPr>
          <a:xfrm>
            <a:off x="152401" y="4075116"/>
            <a:ext cx="1864784" cy="16255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Ранний рост</a:t>
            </a:r>
            <a:br>
              <a:rPr lang="ru-RU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(</a:t>
            </a:r>
            <a:r>
              <a:rPr lang="en-US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Early growth)</a:t>
            </a:r>
            <a:endParaRPr lang="ru-RU" sz="105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E64EC8A-F8C2-8543-8574-A094BC8B74EF}"/>
              </a:ext>
            </a:extLst>
          </p:cNvPr>
          <p:cNvSpPr/>
          <p:nvPr/>
        </p:nvSpPr>
        <p:spPr>
          <a:xfrm>
            <a:off x="2017185" y="3786718"/>
            <a:ext cx="1454359" cy="19139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Расширение</a:t>
            </a:r>
            <a:r>
              <a:rPr lang="ru-RU" sz="1350" b="1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ru-RU" sz="135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(</a:t>
            </a:r>
            <a:r>
              <a:rPr lang="en-US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Expansion)</a:t>
            </a:r>
            <a:endParaRPr lang="ru-RU" sz="105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B0BB20E-D81B-C54A-BCB2-0EC45711A672}"/>
              </a:ext>
            </a:extLst>
          </p:cNvPr>
          <p:cNvSpPr/>
          <p:nvPr/>
        </p:nvSpPr>
        <p:spPr>
          <a:xfrm>
            <a:off x="3471544" y="3625852"/>
            <a:ext cx="781049" cy="20748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Выход</a:t>
            </a:r>
            <a:r>
              <a:rPr lang="ru-RU" sz="1350" b="1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ru-RU" sz="135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(</a:t>
            </a:r>
            <a:r>
              <a:rPr lang="en-US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Exit)</a:t>
            </a:r>
            <a:endParaRPr lang="ru-RU" sz="105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99F224E-98A4-D241-BBB3-D2D15D0C42C7}"/>
              </a:ext>
            </a:extLst>
          </p:cNvPr>
          <p:cNvSpPr txBox="1"/>
          <p:nvPr/>
        </p:nvSpPr>
        <p:spPr>
          <a:xfrm>
            <a:off x="2921828" y="2205219"/>
            <a:ext cx="139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Инвестиционные</a:t>
            </a:r>
            <a:br>
              <a:rPr lang="ru-RU" sz="120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фонды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64F6A28-60ED-AB43-A4F7-8F0B06EBAA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1228" y="1369119"/>
            <a:ext cx="778313" cy="778313"/>
          </a:xfrm>
          <a:prstGeom prst="rect">
            <a:avLst/>
          </a:prstGeom>
        </p:spPr>
      </p:pic>
      <p:sp>
        <p:nvSpPr>
          <p:cNvPr id="25" name="Выгнутая вверх стрелка 24">
            <a:extLst>
              <a:ext uri="{FF2B5EF4-FFF2-40B4-BE49-F238E27FC236}">
                <a16:creationId xmlns="" xmlns:a16="http://schemas.microsoft.com/office/drawing/2014/main" id="{EAAA6AC3-6105-E943-AE2C-7CDDF35708E4}"/>
              </a:ext>
            </a:extLst>
          </p:cNvPr>
          <p:cNvSpPr/>
          <p:nvPr/>
        </p:nvSpPr>
        <p:spPr>
          <a:xfrm rot="20198629">
            <a:off x="1513686" y="3486632"/>
            <a:ext cx="860166" cy="554957"/>
          </a:xfrm>
          <a:prstGeom prst="curvedDownArrow">
            <a:avLst/>
          </a:prstGeom>
          <a:solidFill>
            <a:srgbClr val="E43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D5CDD61-E7AF-4F41-A6C6-555C9F8797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9843" y="4242752"/>
            <a:ext cx="356765" cy="3567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2861720-8157-0A4A-844E-8D442C54679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8134" y="3839452"/>
            <a:ext cx="816300" cy="8163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9C64C616-42FC-3D4F-9EB9-38AA905E4AD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4182" y="1505283"/>
            <a:ext cx="928694" cy="9286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9C89438-71B7-7D48-B100-2EBE8FCE6A94}"/>
              </a:ext>
            </a:extLst>
          </p:cNvPr>
          <p:cNvSpPr txBox="1"/>
          <p:nvPr/>
        </p:nvSpPr>
        <p:spPr>
          <a:xfrm>
            <a:off x="1281315" y="2370304"/>
            <a:ext cx="139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Частные инвесторы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89B66C0D-8D9C-644C-A7B4-42C3918ECD59}"/>
              </a:ext>
            </a:extLst>
          </p:cNvPr>
          <p:cNvCxnSpPr>
            <a:cxnSpLocks/>
          </p:cNvCxnSpPr>
          <p:nvPr/>
        </p:nvCxnSpPr>
        <p:spPr>
          <a:xfrm>
            <a:off x="2058134" y="2828299"/>
            <a:ext cx="634998" cy="768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EA68767C-D377-5A4D-AB16-693227219A66}"/>
              </a:ext>
            </a:extLst>
          </p:cNvPr>
          <p:cNvCxnSpPr>
            <a:cxnSpLocks/>
          </p:cNvCxnSpPr>
          <p:nvPr/>
        </p:nvCxnSpPr>
        <p:spPr>
          <a:xfrm flipH="1">
            <a:off x="3117081" y="2658086"/>
            <a:ext cx="382734" cy="939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2CDB028C-A1FE-FC4D-A1CD-00851F104A3D}"/>
              </a:ext>
            </a:extLst>
          </p:cNvPr>
          <p:cNvSpPr/>
          <p:nvPr/>
        </p:nvSpPr>
        <p:spPr>
          <a:xfrm>
            <a:off x="5014751" y="1786495"/>
            <a:ext cx="3349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185"/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Еврооблигации (евробонды)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</a:p>
          <a:p>
            <a:pPr marL="337185"/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стандартный для инвестиционных фондов инструмент для финансирования. Мы предоставляем крупным частным инвесторам и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инвестфондам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возможность участия в завершающей, самой привлекательной стадии проекта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(Expansion).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7185"/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Облигации будут котироваться на бирже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NASDAQ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37185"/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7185"/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Покупать наши облигации смогут только квалифицированные инвесторы через лицензированных брокеров.</a:t>
            </a:r>
          </a:p>
          <a:p>
            <a:pPr marL="337185"/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7185"/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обычных </a:t>
            </a:r>
            <a:r>
              <a:rPr lang="ru-RU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инвесторов мы оставляем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возможность приобретать акции на сумму от 135 евро.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84D3102-A4DA-2843-91B5-00F2D2C80CF9}"/>
              </a:ext>
            </a:extLst>
          </p:cNvPr>
          <p:cNvSpPr txBox="1"/>
          <p:nvPr/>
        </p:nvSpPr>
        <p:spPr>
          <a:xfrm>
            <a:off x="2595861" y="5343283"/>
            <a:ext cx="325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  <a:endParaRPr lang="ru-RU" sz="135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E1A1FC2-5C0A-8E4C-AA53-754E327E7956}"/>
              </a:ext>
            </a:extLst>
          </p:cNvPr>
          <p:cNvSpPr txBox="1"/>
          <p:nvPr/>
        </p:nvSpPr>
        <p:spPr>
          <a:xfrm>
            <a:off x="910168" y="5350444"/>
            <a:ext cx="325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  <a:endParaRPr lang="ru-RU" sz="135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2C10192-0445-2F4C-AE25-946A6454F9D7}"/>
              </a:ext>
            </a:extLst>
          </p:cNvPr>
          <p:cNvSpPr txBox="1"/>
          <p:nvPr/>
        </p:nvSpPr>
        <p:spPr>
          <a:xfrm>
            <a:off x="3714375" y="5365321"/>
            <a:ext cx="325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  <a:endParaRPr lang="ru-RU" sz="135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9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6464471-6C29-A746-89D4-3CF8AB3C50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34" y="8827"/>
            <a:ext cx="1066800" cy="10668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EC2A6B9-BA0A-7E46-A9FA-D8999FDA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0D0B-451C-424B-8BD9-E1C8A39A67D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C39B2C-9392-DD46-A94A-7863951FAAEE}"/>
              </a:ext>
            </a:extLst>
          </p:cNvPr>
          <p:cNvSpPr txBox="1"/>
          <p:nvPr/>
        </p:nvSpPr>
        <p:spPr>
          <a:xfrm>
            <a:off x="996951" y="143750"/>
            <a:ext cx="16086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BC01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НЕДОСТАТКИ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="" xmlns:a16="http://schemas.microsoft.com/office/drawing/2014/main" id="{296E8DF9-6BB2-6C4D-A11C-8BEE5C7322F6}"/>
              </a:ext>
            </a:extLst>
          </p:cNvPr>
          <p:cNvSpPr txBox="1">
            <a:spLocks/>
          </p:cNvSpPr>
          <p:nvPr/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270D0B-451C-424B-8BD9-E1C8A39A67D0}" type="slidenum">
              <a:rPr lang="ru-RU" sz="900"/>
              <a:pPr/>
              <a:t>9</a:t>
            </a:fld>
            <a:endParaRPr lang="ru-RU" sz="90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30B1D0FF-19EA-1047-9C64-31A95A45BBED}"/>
              </a:ext>
            </a:extLst>
          </p:cNvPr>
          <p:cNvCxnSpPr>
            <a:cxnSpLocks/>
          </p:cNvCxnSpPr>
          <p:nvPr/>
        </p:nvCxnSpPr>
        <p:spPr>
          <a:xfrm>
            <a:off x="211668" y="5451253"/>
            <a:ext cx="71204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19F2CE4B-93DF-9143-8CFD-29811A3DE03E}"/>
              </a:ext>
            </a:extLst>
          </p:cNvPr>
          <p:cNvCxnSpPr>
            <a:cxnSpLocks/>
          </p:cNvCxnSpPr>
          <p:nvPr/>
        </p:nvCxnSpPr>
        <p:spPr>
          <a:xfrm flipV="1">
            <a:off x="211667" y="3080588"/>
            <a:ext cx="0" cy="2835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4F59D51-9A6E-7C40-8879-3BAC64ADC2EB}"/>
              </a:ext>
            </a:extLst>
          </p:cNvPr>
          <p:cNvSpPr/>
          <p:nvPr/>
        </p:nvSpPr>
        <p:spPr>
          <a:xfrm>
            <a:off x="211668" y="4740241"/>
            <a:ext cx="778933" cy="71101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Посев</a:t>
            </a:r>
            <a:r>
              <a:rPr lang="en-US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ru-RU" sz="15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ru-RU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(</a:t>
            </a:r>
            <a:r>
              <a:rPr lang="en-US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seed)</a:t>
            </a:r>
            <a:endParaRPr lang="ru-RU" sz="105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B6E013B-4E16-E548-9FFF-71D9F7F9AA74}"/>
              </a:ext>
            </a:extLst>
          </p:cNvPr>
          <p:cNvSpPr/>
          <p:nvPr/>
        </p:nvSpPr>
        <p:spPr>
          <a:xfrm>
            <a:off x="990600" y="4494255"/>
            <a:ext cx="1615018" cy="95699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Startup</a:t>
            </a:r>
            <a:endParaRPr lang="ru-RU" sz="15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A3900C0-D9E3-D94A-BDCD-91A160D59D4B}"/>
              </a:ext>
            </a:extLst>
          </p:cNvPr>
          <p:cNvSpPr/>
          <p:nvPr/>
        </p:nvSpPr>
        <p:spPr>
          <a:xfrm>
            <a:off x="2605618" y="4100761"/>
            <a:ext cx="1714499" cy="135049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Ранний рост</a:t>
            </a:r>
            <a:br>
              <a:rPr lang="ru-RU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(</a:t>
            </a:r>
            <a:r>
              <a:rPr lang="en-US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Early growth)</a:t>
            </a:r>
            <a:endParaRPr lang="ru-RU" sz="105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B24FB6B-AF5F-5C44-8CA7-AB8EA8C51738}"/>
              </a:ext>
            </a:extLst>
          </p:cNvPr>
          <p:cNvSpPr/>
          <p:nvPr/>
        </p:nvSpPr>
        <p:spPr>
          <a:xfrm>
            <a:off x="4320118" y="3858989"/>
            <a:ext cx="1251779" cy="15922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Расширение</a:t>
            </a:r>
            <a:r>
              <a:rPr lang="ru-RU" sz="1350" b="1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ru-RU" sz="135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(</a:t>
            </a:r>
            <a:r>
              <a:rPr lang="en-US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Expansion)</a:t>
            </a:r>
            <a:endParaRPr lang="ru-RU" sz="105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8037440-60A9-E54D-ACCB-16855A8FB07E}"/>
              </a:ext>
            </a:extLst>
          </p:cNvPr>
          <p:cNvSpPr/>
          <p:nvPr/>
        </p:nvSpPr>
        <p:spPr>
          <a:xfrm>
            <a:off x="5552892" y="3589990"/>
            <a:ext cx="778141" cy="18612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Выход</a:t>
            </a:r>
            <a:r>
              <a:rPr lang="ru-RU" sz="1350" b="1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ru-RU" sz="135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(</a:t>
            </a:r>
            <a:r>
              <a:rPr lang="en-US" sz="105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Exit)</a:t>
            </a:r>
            <a:endParaRPr lang="ru-RU" sz="105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ABDCB17-63C6-924B-9C77-5B1398E1B4FA}"/>
              </a:ext>
            </a:extLst>
          </p:cNvPr>
          <p:cNvSpPr txBox="1"/>
          <p:nvPr/>
        </p:nvSpPr>
        <p:spPr>
          <a:xfrm>
            <a:off x="6722120" y="4312808"/>
            <a:ext cx="9990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D8145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Продажа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7223B1A2-A0BD-034B-B458-007CC263FDE0}"/>
              </a:ext>
            </a:extLst>
          </p:cNvPr>
          <p:cNvCxnSpPr>
            <a:cxnSpLocks/>
          </p:cNvCxnSpPr>
          <p:nvPr/>
        </p:nvCxnSpPr>
        <p:spPr>
          <a:xfrm>
            <a:off x="6387690" y="4460295"/>
            <a:ext cx="351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Выгнутая вверх стрелка 18">
            <a:extLst>
              <a:ext uri="{FF2B5EF4-FFF2-40B4-BE49-F238E27FC236}">
                <a16:creationId xmlns="" xmlns:a16="http://schemas.microsoft.com/office/drawing/2014/main" id="{FACD1681-7CE3-F640-BCB0-1B499A633B3F}"/>
              </a:ext>
            </a:extLst>
          </p:cNvPr>
          <p:cNvSpPr/>
          <p:nvPr/>
        </p:nvSpPr>
        <p:spPr>
          <a:xfrm rot="20198629">
            <a:off x="3793337" y="3355099"/>
            <a:ext cx="860166" cy="554957"/>
          </a:xfrm>
          <a:prstGeom prst="curvedDownArrow">
            <a:avLst/>
          </a:prstGeom>
          <a:solidFill>
            <a:srgbClr val="E43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47A3CE0-5C60-E24E-AFE6-74720D6263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0375" y="4164406"/>
            <a:ext cx="356765" cy="35676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CFB4482-5C9C-E541-AA01-2E13A72FB1C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0116" y="3796590"/>
            <a:ext cx="816300" cy="816300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7505CAFF-6E18-B14D-819E-C1F49C31FC8E}"/>
              </a:ext>
            </a:extLst>
          </p:cNvPr>
          <p:cNvCxnSpPr>
            <a:cxnSpLocks/>
          </p:cNvCxnSpPr>
          <p:nvPr/>
        </p:nvCxnSpPr>
        <p:spPr>
          <a:xfrm flipH="1">
            <a:off x="4088756" y="5451253"/>
            <a:ext cx="11700" cy="465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C4D9F91A-BCCD-074F-9B4B-CFCE3BAC4B50}"/>
              </a:ext>
            </a:extLst>
          </p:cNvPr>
          <p:cNvCxnSpPr/>
          <p:nvPr/>
        </p:nvCxnSpPr>
        <p:spPr>
          <a:xfrm>
            <a:off x="208834" y="5840677"/>
            <a:ext cx="388878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21B4141-8888-1E4F-959C-9DD986FDC035}"/>
              </a:ext>
            </a:extLst>
          </p:cNvPr>
          <p:cNvSpPr txBox="1"/>
          <p:nvPr/>
        </p:nvSpPr>
        <p:spPr>
          <a:xfrm>
            <a:off x="1706203" y="5567952"/>
            <a:ext cx="7651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3 лет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86A05D4-576E-F949-BC00-6578F89E6E7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5685" y="2548852"/>
            <a:ext cx="1198838" cy="3561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763CC5C-9FC8-B646-A514-87E46FD2C05D}"/>
              </a:ext>
            </a:extLst>
          </p:cNvPr>
          <p:cNvSpPr txBox="1"/>
          <p:nvPr/>
        </p:nvSpPr>
        <p:spPr>
          <a:xfrm>
            <a:off x="2258880" y="2872523"/>
            <a:ext cx="115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DA135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Готовность </a:t>
            </a:r>
            <a:r>
              <a:rPr lang="ru-RU" sz="1200" b="1" dirty="0" smtClean="0">
                <a:solidFill>
                  <a:srgbClr val="DA135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95</a:t>
            </a:r>
            <a:r>
              <a:rPr lang="en-US" sz="1200" b="1" dirty="0" smtClean="0">
                <a:solidFill>
                  <a:srgbClr val="DA135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%</a:t>
            </a:r>
            <a:endParaRPr lang="ru-RU" sz="1200" b="1" dirty="0">
              <a:solidFill>
                <a:srgbClr val="DA135D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336E26CE-807E-8B43-862B-AAB16E4164C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53292" y="2150799"/>
            <a:ext cx="1294405" cy="27754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87D0F8A-E891-054E-A708-291C799245E3}"/>
              </a:ext>
            </a:extLst>
          </p:cNvPr>
          <p:cNvSpPr txBox="1"/>
          <p:nvPr/>
        </p:nvSpPr>
        <p:spPr>
          <a:xfrm>
            <a:off x="3700966" y="2475816"/>
            <a:ext cx="146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65A40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Бета-версия</a:t>
            </a:r>
          </a:p>
          <a:p>
            <a:pPr algn="ctr"/>
            <a:r>
              <a:rPr lang="ru-RU" sz="1200" b="1" dirty="0" smtClean="0">
                <a:solidFill>
                  <a:srgbClr val="65A40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1000</a:t>
            </a:r>
            <a:r>
              <a:rPr lang="ru-RU" sz="1200" b="1" dirty="0">
                <a:solidFill>
                  <a:srgbClr val="65A40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+ </a:t>
            </a:r>
            <a:r>
              <a:rPr lang="ru-RU" sz="1200" b="1" dirty="0" err="1">
                <a:solidFill>
                  <a:srgbClr val="65A40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маркетов</a:t>
            </a:r>
            <a:endParaRPr lang="ru-RU" sz="1200" b="1" dirty="0">
              <a:solidFill>
                <a:srgbClr val="65A40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67C1B0E-2FA7-014B-B08E-8716BCDDAE82}"/>
              </a:ext>
            </a:extLst>
          </p:cNvPr>
          <p:cNvSpPr txBox="1"/>
          <p:nvPr/>
        </p:nvSpPr>
        <p:spPr>
          <a:xfrm>
            <a:off x="5461812" y="1651278"/>
            <a:ext cx="12612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11. </a:t>
            </a:r>
            <a:r>
              <a:rPr lang="ru-RU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млн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F5E4097-8A70-4048-A9E1-B99A342406F5}"/>
              </a:ext>
            </a:extLst>
          </p:cNvPr>
          <p:cNvSpPr txBox="1"/>
          <p:nvPr/>
        </p:nvSpPr>
        <p:spPr>
          <a:xfrm>
            <a:off x="5555234" y="2059825"/>
            <a:ext cx="124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A527C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Количество</a:t>
            </a:r>
            <a:br>
              <a:rPr lang="ru-RU" sz="1200" b="1" dirty="0">
                <a:solidFill>
                  <a:srgbClr val="A527C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1200" b="1" dirty="0">
                <a:solidFill>
                  <a:srgbClr val="A527C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установок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0D955D4-A776-C342-87B8-6280BA9596C3}"/>
              </a:ext>
            </a:extLst>
          </p:cNvPr>
          <p:cNvSpPr txBox="1"/>
          <p:nvPr/>
        </p:nvSpPr>
        <p:spPr>
          <a:xfrm>
            <a:off x="6874856" y="1243866"/>
            <a:ext cx="15917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$</a:t>
            </a:r>
            <a:r>
              <a:rPr lang="ru-RU" sz="27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263 </a:t>
            </a:r>
            <a:r>
              <a:rPr lang="ru-RU" sz="27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млн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3B8F4CA-AA72-1846-AE8A-A3CCFFA26F05}"/>
              </a:ext>
            </a:extLst>
          </p:cNvPr>
          <p:cNvSpPr txBox="1"/>
          <p:nvPr/>
        </p:nvSpPr>
        <p:spPr>
          <a:xfrm>
            <a:off x="6920499" y="1643946"/>
            <a:ext cx="163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3AAAB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Независимая оценка бизнеса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F499CFAF-8E97-0345-9ED4-35091189F955}"/>
              </a:ext>
            </a:extLst>
          </p:cNvPr>
          <p:cNvSpPr/>
          <p:nvPr/>
        </p:nvSpPr>
        <p:spPr>
          <a:xfrm>
            <a:off x="2097207" y="2170701"/>
            <a:ext cx="1432574" cy="1405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CA682610-780C-864B-8BB9-38AB214994DF}"/>
              </a:ext>
            </a:extLst>
          </p:cNvPr>
          <p:cNvSpPr/>
          <p:nvPr/>
        </p:nvSpPr>
        <p:spPr>
          <a:xfrm>
            <a:off x="3623720" y="1695452"/>
            <a:ext cx="1611806" cy="15291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B1BD5876-8677-7B43-A4A1-235874DEEE6A}"/>
              </a:ext>
            </a:extLst>
          </p:cNvPr>
          <p:cNvSpPr/>
          <p:nvPr/>
        </p:nvSpPr>
        <p:spPr>
          <a:xfrm>
            <a:off x="5384627" y="1377212"/>
            <a:ext cx="1466345" cy="13725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43839296-ED51-3845-BDCA-BF16C301A638}"/>
              </a:ext>
            </a:extLst>
          </p:cNvPr>
          <p:cNvSpPr/>
          <p:nvPr/>
        </p:nvSpPr>
        <p:spPr>
          <a:xfrm>
            <a:off x="6896115" y="958853"/>
            <a:ext cx="1617134" cy="14694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A00ABC9-6C40-5046-84AD-1A2E1BF0E731}"/>
              </a:ext>
            </a:extLst>
          </p:cNvPr>
          <p:cNvSpPr txBox="1"/>
          <p:nvPr/>
        </p:nvSpPr>
        <p:spPr>
          <a:xfrm>
            <a:off x="430231" y="5236651"/>
            <a:ext cx="325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  <a:endParaRPr lang="ru-RU" sz="135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9ADCB77-8EEB-4140-90A4-FB0476B7504B}"/>
              </a:ext>
            </a:extLst>
          </p:cNvPr>
          <p:cNvSpPr txBox="1"/>
          <p:nvPr/>
        </p:nvSpPr>
        <p:spPr>
          <a:xfrm>
            <a:off x="1592910" y="5240131"/>
            <a:ext cx="325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  <a:endParaRPr lang="ru-RU" sz="135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CDE1610-45CA-074D-A7E6-1B03E21B5DCB}"/>
              </a:ext>
            </a:extLst>
          </p:cNvPr>
          <p:cNvSpPr txBox="1"/>
          <p:nvPr/>
        </p:nvSpPr>
        <p:spPr>
          <a:xfrm>
            <a:off x="4810546" y="5240131"/>
            <a:ext cx="325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  <a:endParaRPr lang="ru-RU" sz="135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3DB1DE1-A5AC-6143-8CC0-F581DF63E541}"/>
              </a:ext>
            </a:extLst>
          </p:cNvPr>
          <p:cNvSpPr txBox="1"/>
          <p:nvPr/>
        </p:nvSpPr>
        <p:spPr>
          <a:xfrm>
            <a:off x="3298906" y="5236651"/>
            <a:ext cx="325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  <a:endParaRPr lang="ru-RU" sz="135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935AC33-4591-9645-B7FD-4320EFAB8345}"/>
              </a:ext>
            </a:extLst>
          </p:cNvPr>
          <p:cNvSpPr txBox="1"/>
          <p:nvPr/>
        </p:nvSpPr>
        <p:spPr>
          <a:xfrm>
            <a:off x="5818797" y="5236651"/>
            <a:ext cx="325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  <a:endParaRPr lang="ru-RU" sz="135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CC56903-7D8D-3244-836F-C4E006718458}"/>
              </a:ext>
            </a:extLst>
          </p:cNvPr>
          <p:cNvSpPr txBox="1"/>
          <p:nvPr/>
        </p:nvSpPr>
        <p:spPr>
          <a:xfrm>
            <a:off x="196862" y="1169313"/>
            <a:ext cx="3202494" cy="646331"/>
          </a:xfrm>
          <a:prstGeom prst="rect">
            <a:avLst/>
          </a:prstGeom>
          <a:solidFill>
            <a:srgbClr val="FF6F5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МЫ НЕ МОЖЕМ ТОЧНО НАЗВАТЬ:</a:t>
            </a:r>
          </a:p>
          <a:p>
            <a:pPr marL="257175" indent="-257175">
              <a:buAutoNum type="arabicPeriod"/>
            </a:pPr>
            <a:r>
              <a:rPr lang="ru-RU" sz="1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Срок завершения проекта</a:t>
            </a:r>
          </a:p>
          <a:p>
            <a:pPr marL="257175" indent="-257175">
              <a:buAutoNum type="arabicPeriod"/>
            </a:pPr>
            <a:r>
              <a:rPr lang="ru-RU" sz="1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Стоимость приложения при продаже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4BCE73F-4993-754C-85F0-B3DE54A5C041}"/>
              </a:ext>
            </a:extLst>
          </p:cNvPr>
          <p:cNvSpPr txBox="1"/>
          <p:nvPr/>
        </p:nvSpPr>
        <p:spPr>
          <a:xfrm>
            <a:off x="5896229" y="5847400"/>
            <a:ext cx="208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А вот здесь акции будут стоить значительно дороже, чем сегодня.</a:t>
            </a:r>
          </a:p>
        </p:txBody>
      </p:sp>
      <p:sp>
        <p:nvSpPr>
          <p:cNvPr id="44" name="Стрелка углом 43">
            <a:extLst>
              <a:ext uri="{FF2B5EF4-FFF2-40B4-BE49-F238E27FC236}">
                <a16:creationId xmlns="" xmlns:a16="http://schemas.microsoft.com/office/drawing/2014/main" id="{1E7DD4F3-CBCA-704C-905D-F93F8D30A8B3}"/>
              </a:ext>
            </a:extLst>
          </p:cNvPr>
          <p:cNvSpPr/>
          <p:nvPr/>
        </p:nvSpPr>
        <p:spPr>
          <a:xfrm rot="5400000" flipH="1" flipV="1">
            <a:off x="5149263" y="5610031"/>
            <a:ext cx="640607" cy="698462"/>
          </a:xfrm>
          <a:prstGeom prst="bentArrow">
            <a:avLst>
              <a:gd name="adj1" fmla="val 37077"/>
              <a:gd name="adj2" fmla="val 31508"/>
              <a:gd name="adj3" fmla="val 25000"/>
              <a:gd name="adj4" fmla="val 4375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2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814</Words>
  <Application>Microsoft Office PowerPoint</Application>
  <PresentationFormat>Экран (4:3)</PresentationFormat>
  <Paragraphs>210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2019-02-19T05:23:55Z</dcterms:created>
  <dcterms:modified xsi:type="dcterms:W3CDTF">2020-01-25T14:32:00Z</dcterms:modified>
</cp:coreProperties>
</file>