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80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9" r:id="rId11"/>
    <p:sldId id="276" r:id="rId12"/>
    <p:sldId id="277" r:id="rId13"/>
    <p:sldId id="270" r:id="rId14"/>
    <p:sldId id="271" r:id="rId15"/>
    <p:sldId id="273" r:id="rId16"/>
    <p:sldId id="281" r:id="rId17"/>
    <p:sldId id="26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99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56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9A05-1EAB-48C2-B2DE-DA4A8845A57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C90F-11CE-43F3-8995-7569C70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F794-E243-4016-94F9-94AC4FAEB452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AEB74-DE4C-4282-B95D-431DCA0C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6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4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rcRect r="14104"/>
          <a:stretch/>
        </p:blipFill>
        <p:spPr>
          <a:xfrm>
            <a:off x="5306629" y="0"/>
            <a:ext cx="6905741" cy="6858000"/>
          </a:xfrm>
          <a:prstGeom prst="rect">
            <a:avLst/>
          </a:prstGeom>
        </p:spPr>
      </p:pic>
      <p:sp>
        <p:nvSpPr>
          <p:cNvPr id="8" name="object 11"/>
          <p:cNvSpPr/>
          <p:nvPr userDrawn="1"/>
        </p:nvSpPr>
        <p:spPr>
          <a:xfrm>
            <a:off x="158090" y="12191"/>
            <a:ext cx="8823569" cy="6845934"/>
          </a:xfrm>
          <a:custGeom>
            <a:avLst/>
            <a:gdLst/>
            <a:ahLst/>
            <a:cxnLst/>
            <a:rect l="l" t="t" r="r" b="b"/>
            <a:pathLst>
              <a:path w="7169150" h="6845934">
                <a:moveTo>
                  <a:pt x="4030472" y="0"/>
                </a:moveTo>
                <a:lnTo>
                  <a:pt x="0" y="6845807"/>
                </a:lnTo>
                <a:lnTo>
                  <a:pt x="7168896" y="6845807"/>
                </a:lnTo>
                <a:lnTo>
                  <a:pt x="40304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15"/>
          <p:cNvSpPr txBox="1"/>
          <p:nvPr userDrawn="1"/>
        </p:nvSpPr>
        <p:spPr>
          <a:xfrm>
            <a:off x="875091" y="6332220"/>
            <a:ext cx="284335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Unicode MS"/>
                <a:cs typeface="Arial Unicode MS"/>
              </a:rPr>
              <a:t>Строго</a:t>
            </a:r>
            <a:r>
              <a:rPr sz="1200" spc="-11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 Unicode MS"/>
                <a:cs typeface="Arial Unicode MS"/>
              </a:rPr>
              <a:t>конфиденциально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3"/>
          <p:cNvSpPr txBox="1"/>
          <p:nvPr userDrawn="1"/>
        </p:nvSpPr>
        <p:spPr>
          <a:xfrm>
            <a:off x="1" y="0"/>
            <a:ext cx="5940474" cy="6647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/>
          <p:nvPr userDrawn="1"/>
        </p:nvSpPr>
        <p:spPr>
          <a:xfrm>
            <a:off x="1" y="0"/>
            <a:ext cx="5162455" cy="6858000"/>
          </a:xfrm>
          <a:custGeom>
            <a:avLst/>
            <a:gdLst/>
            <a:ahLst/>
            <a:cxnLst/>
            <a:rect l="l" t="t" r="r" b="b"/>
            <a:pathLst>
              <a:path w="4826635" h="6858000">
                <a:moveTo>
                  <a:pt x="4826508" y="6857998"/>
                </a:moveTo>
                <a:lnTo>
                  <a:pt x="4826508" y="0"/>
                </a:lnTo>
                <a:lnTo>
                  <a:pt x="0" y="0"/>
                </a:lnTo>
                <a:lnTo>
                  <a:pt x="0" y="6857998"/>
                </a:lnTo>
                <a:lnTo>
                  <a:pt x="4826508" y="68579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8"/>
          <p:cNvSpPr txBox="1"/>
          <p:nvPr userDrawn="1"/>
        </p:nvSpPr>
        <p:spPr>
          <a:xfrm>
            <a:off x="613352" y="2103120"/>
            <a:ext cx="6493803" cy="149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867410">
              <a:lnSpc>
                <a:spcPct val="100000"/>
              </a:lnSpc>
            </a:pPr>
            <a:r>
              <a:rPr sz="1400" spc="25" dirty="0">
                <a:solidFill>
                  <a:srgbClr val="FFFFFF"/>
                </a:solidFill>
                <a:latin typeface="Arial Unicode MS"/>
                <a:cs typeface="Arial Unicode MS"/>
              </a:rPr>
              <a:t>powered </a:t>
            </a:r>
            <a:r>
              <a:rPr sz="1400" spc="-10" dirty="0">
                <a:solidFill>
                  <a:srgbClr val="FFFFFF"/>
                </a:solidFill>
                <a:latin typeface="Arial Unicode MS"/>
                <a:cs typeface="Arial Unicode MS"/>
              </a:rPr>
              <a:t>by </a:t>
            </a:r>
            <a:r>
              <a:rPr sz="1400" spc="-120" dirty="0">
                <a:solidFill>
                  <a:srgbClr val="FFFFFF"/>
                </a:solidFill>
                <a:latin typeface="Arial Unicode MS"/>
                <a:cs typeface="Arial Unicode MS"/>
              </a:rPr>
              <a:t>RB</a:t>
            </a:r>
            <a:r>
              <a:rPr sz="1400" spc="-21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400" dirty="0">
                <a:solidFill>
                  <a:srgbClr val="FFFFFF"/>
                </a:solidFill>
                <a:latin typeface="Arial Unicode MS"/>
                <a:cs typeface="Arial Unicode MS"/>
              </a:rPr>
              <a:t>Ventures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9" name="object 12"/>
          <p:cNvSpPr/>
          <p:nvPr userDrawn="1"/>
        </p:nvSpPr>
        <p:spPr>
          <a:xfrm>
            <a:off x="5105216" y="0"/>
            <a:ext cx="5652086" cy="6858000"/>
          </a:xfrm>
          <a:custGeom>
            <a:avLst/>
            <a:gdLst/>
            <a:ahLst/>
            <a:cxnLst/>
            <a:rect l="l" t="t" r="r" b="b"/>
            <a:pathLst>
              <a:path w="4592320" h="6858000">
                <a:moveTo>
                  <a:pt x="1463675" y="0"/>
                </a:moveTo>
                <a:lnTo>
                  <a:pt x="0" y="0"/>
                </a:lnTo>
                <a:lnTo>
                  <a:pt x="3128137" y="6857999"/>
                </a:lnTo>
                <a:lnTo>
                  <a:pt x="4591812" y="6857999"/>
                </a:lnTo>
                <a:lnTo>
                  <a:pt x="1463675" y="0"/>
                </a:lnTo>
                <a:close/>
              </a:path>
            </a:pathLst>
          </a:custGeom>
          <a:solidFill>
            <a:schemeClr val="bg2">
              <a:alpha val="76861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3"/>
          <p:cNvSpPr/>
          <p:nvPr userDrawn="1"/>
        </p:nvSpPr>
        <p:spPr>
          <a:xfrm>
            <a:off x="97753" y="2103121"/>
            <a:ext cx="6000811" cy="3027045"/>
          </a:xfrm>
          <a:custGeom>
            <a:avLst/>
            <a:gdLst/>
            <a:ahLst/>
            <a:cxnLst/>
            <a:rect l="l" t="t" r="r" b="b"/>
            <a:pathLst>
              <a:path w="5276215" h="3027045">
                <a:moveTo>
                  <a:pt x="0" y="3026663"/>
                </a:moveTo>
                <a:lnTo>
                  <a:pt x="5276088" y="3026663"/>
                </a:lnTo>
                <a:lnTo>
                  <a:pt x="5276088" y="0"/>
                </a:lnTo>
                <a:lnTo>
                  <a:pt x="0" y="0"/>
                </a:lnTo>
                <a:lnTo>
                  <a:pt x="0" y="302666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5"/>
          <p:cNvSpPr txBox="1"/>
          <p:nvPr userDrawn="1"/>
        </p:nvSpPr>
        <p:spPr>
          <a:xfrm>
            <a:off x="332498" y="6332220"/>
            <a:ext cx="231022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rgbClr val="FFFFFF"/>
                </a:solidFill>
                <a:latin typeface="Arial Unicode MS"/>
                <a:cs typeface="Arial Unicode MS"/>
              </a:rPr>
              <a:t>Конфиденциально</a:t>
            </a:r>
            <a:endParaRPr sz="1200" dirty="0">
              <a:latin typeface="Arial Unicode MS"/>
              <a:cs typeface="Arial Unicode MS"/>
            </a:endParaRPr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05156" y="1982844"/>
            <a:ext cx="700694" cy="120277"/>
          </a:xfrm>
          <a:prstGeom prst="rect">
            <a:avLst/>
          </a:prstGeom>
        </p:spPr>
      </p:pic>
      <p:pic>
        <p:nvPicPr>
          <p:cNvPr id="14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51737" y="73787"/>
            <a:ext cx="700694" cy="120277"/>
          </a:xfrm>
          <a:prstGeom prst="rect">
            <a:avLst/>
          </a:prstGeom>
        </p:spPr>
      </p:pic>
      <p:sp>
        <p:nvSpPr>
          <p:cNvPr id="11" name="object 14"/>
          <p:cNvSpPr txBox="1"/>
          <p:nvPr userDrawn="1"/>
        </p:nvSpPr>
        <p:spPr>
          <a:xfrm>
            <a:off x="332498" y="2891663"/>
            <a:ext cx="6774657" cy="79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75"/>
              </a:lnSpc>
            </a:pPr>
            <a:r>
              <a:rPr lang="en-US" sz="5400" b="1" spc="30" dirty="0">
                <a:solidFill>
                  <a:srgbClr val="FFFFFF"/>
                </a:solidFill>
                <a:latin typeface="Trebuchet MS"/>
                <a:cs typeface="Trebuchet MS"/>
              </a:rPr>
              <a:t>Beauting</a:t>
            </a:r>
            <a:r>
              <a:rPr lang="en-US" sz="5400" b="1" spc="30" dirty="0">
                <a:solidFill>
                  <a:srgbClr val="92D050"/>
                </a:solidFill>
                <a:latin typeface="Trebuchet MS"/>
                <a:cs typeface="Trebuchet MS"/>
              </a:rPr>
              <a:t>.</a:t>
            </a:r>
            <a:r>
              <a:rPr lang="en-US" sz="5400" spc="25" dirty="0">
                <a:solidFill>
                  <a:srgbClr val="92D050"/>
                </a:solidFill>
                <a:latin typeface="Arial Unicode MS"/>
                <a:cs typeface="Arial Unicode MS"/>
              </a:rPr>
              <a:t>ru</a:t>
            </a:r>
            <a:endParaRPr sz="5400" dirty="0">
              <a:solidFill>
                <a:srgbClr val="92D050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7227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7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8083-F2BF-4D34-954F-B60C6CFF972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86E2-8D3D-45F7-A38C-529EABB68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4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52" y="3702684"/>
            <a:ext cx="381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Pitch Deck</a:t>
            </a:r>
          </a:p>
          <a:p>
            <a:endParaRPr lang="en-US" sz="1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Сервис для поиска и записи в салоны красоты</a:t>
            </a:r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3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AD67B-78B4-45AE-97CF-8F1B5395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07" y="2378169"/>
            <a:ext cx="6456182" cy="4341766"/>
          </a:xfrm>
        </p:spPr>
        <p:txBody>
          <a:bodyPr anchor="t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err="1">
                <a:latin typeface="+mj-lt"/>
              </a:rPr>
              <a:t>Геопозиция</a:t>
            </a:r>
            <a:r>
              <a:rPr lang="ru-RU" sz="2400" dirty="0">
                <a:latin typeface="+mj-lt"/>
              </a:rPr>
              <a:t> салона красоты (ближайшая к салону станция метро, удаленность от дома клиента, парковка возле салона, особенности въезда на территорию салона) + возможность выбора салона на карте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Услуга (стрижка волос, окрашивание волос, укладка, прическа, все парикмахерские услуги)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Уточнение услуги: мужская/женская стрижка, вид окрашивания, вид стрижки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Цена (выбор диапазона)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Актуальные акции, скидки и бонусы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Пол мастера (мужской, женский)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Оценка и рекомендации экспертов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Отзывы клиентов</a:t>
            </a: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Возможность сортировки салонов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Возможность поиска по желаемой дате/времени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Оценка Экспертов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3B8828D-F53B-428B-8DBE-D29707975076}"/>
              </a:ext>
            </a:extLst>
          </p:cNvPr>
          <p:cNvSpPr/>
          <p:nvPr/>
        </p:nvSpPr>
        <p:spPr>
          <a:xfrm>
            <a:off x="2458303" y="394963"/>
            <a:ext cx="922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latin typeface="+mj-lt"/>
              </a:rPr>
              <a:t>Особенность нашего сервиса заключается в быстром, удобном, интуитивном поиске салонов красоты. Для этого были разработаны и учтены множество фильтров</a:t>
            </a:r>
          </a:p>
        </p:txBody>
      </p:sp>
      <p:pic>
        <p:nvPicPr>
          <p:cNvPr id="5" name="Рисунок 4" descr="Изображение выглядит как текст, карта&#10;&#10;Описание создано автоматически">
            <a:extLst>
              <a:ext uri="{FF2B5EF4-FFF2-40B4-BE49-F238E27FC236}">
                <a16:creationId xmlns:a16="http://schemas.microsoft.com/office/drawing/2014/main" id="{C7968204-B06E-42C4-94BD-A3F4987D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04" y="3421856"/>
            <a:ext cx="2571306" cy="32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ПРЕИМУЩЕСТВА РАБОТЫ САЛОНОВ КРАСОТЫ С </a:t>
            </a:r>
            <a:r>
              <a:rPr lang="en-US" sz="3700" b="1" i="1" dirty="0">
                <a:solidFill>
                  <a:schemeClr val="tx1"/>
                </a:solidFill>
              </a:rPr>
              <a:t>BEAUTING</a:t>
            </a:r>
          </a:p>
        </p:txBody>
      </p:sp>
    </p:spTree>
    <p:extLst>
      <p:ext uri="{BB962C8B-B14F-4D97-AF65-F5344CB8AC3E}">
        <p14:creationId xmlns:p14="http://schemas.microsoft.com/office/powerpoint/2010/main" val="346288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AD67B-78B4-45AE-97CF-8F1B5395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57" y="1828800"/>
            <a:ext cx="6156149" cy="469335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Привлечение новых клиентов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Удержание старых клиентов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Удобный сайт + приложение + </a:t>
            </a:r>
            <a:r>
              <a:rPr lang="en-US" sz="1600" dirty="0">
                <a:latin typeface="+mj-lt"/>
              </a:rPr>
              <a:t>CRM </a:t>
            </a:r>
            <a:r>
              <a:rPr lang="ru-RU" sz="1600" dirty="0">
                <a:latin typeface="+mj-lt"/>
              </a:rPr>
              <a:t>система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Оптимизация и таргетирование рекламных кампаний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Повышение среднего чека через обучение мастеров и администраторов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Реорганизация рабочего пространства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Внедрение новейших и актуальных фишек в </a:t>
            </a:r>
            <a:r>
              <a:rPr lang="ru-RU" sz="1600" dirty="0" err="1">
                <a:latin typeface="+mj-lt"/>
              </a:rPr>
              <a:t>бьюти</a:t>
            </a:r>
            <a:r>
              <a:rPr lang="ru-RU" sz="1600" dirty="0">
                <a:latin typeface="+mj-lt"/>
              </a:rPr>
              <a:t> сфере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Оптимизация закупок продукции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Правильное финансовое планирование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+mj-l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3B8828D-F53B-428B-8DBE-D29707975076}"/>
              </a:ext>
            </a:extLst>
          </p:cNvPr>
          <p:cNvSpPr/>
          <p:nvPr/>
        </p:nvSpPr>
        <p:spPr>
          <a:xfrm>
            <a:off x="2458303" y="394963"/>
            <a:ext cx="9222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latin typeface="+mj-lt"/>
              </a:rPr>
              <a:t>Для салонов красоты </a:t>
            </a:r>
            <a:r>
              <a:rPr lang="en-US" sz="3000" i="1" dirty="0">
                <a:latin typeface="+mj-lt"/>
              </a:rPr>
              <a:t>BEAUTING </a:t>
            </a:r>
            <a:r>
              <a:rPr lang="ru-RU" sz="3000" i="1" dirty="0">
                <a:latin typeface="+mj-lt"/>
              </a:rPr>
              <a:t>это: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130F43-E4D9-4BBE-B38E-6EE6F12C6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30" y="3851447"/>
            <a:ext cx="2961890" cy="30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ТЕХНОЛОГИЯ</a:t>
            </a:r>
            <a:endParaRPr lang="en-US" sz="3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AC46-1755-4086-8219-317EED9B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 descr="Изображение выглядит как электроника&#10;&#10;Описание создано автоматически">
            <a:extLst>
              <a:ext uri="{FF2B5EF4-FFF2-40B4-BE49-F238E27FC236}">
                <a16:creationId xmlns:a16="http://schemas.microsoft.com/office/drawing/2014/main" id="{307B13D7-86BB-4221-8045-F7F15B456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98" y="0"/>
            <a:ext cx="12619396" cy="6858000"/>
          </a:xfrm>
        </p:spPr>
      </p:pic>
    </p:spTree>
    <p:extLst>
      <p:ext uri="{BB962C8B-B14F-4D97-AF65-F5344CB8AC3E}">
        <p14:creationId xmlns:p14="http://schemas.microsoft.com/office/powerpoint/2010/main" val="27688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Мы можем достичь 141,3 млн руб. по EBITDA в пределах России. </a:t>
            </a:r>
            <a:br>
              <a:rPr lang="ru-RU" sz="3700" b="1" i="1" dirty="0">
                <a:solidFill>
                  <a:schemeClr val="tx1"/>
                </a:solidFill>
              </a:rPr>
            </a:br>
            <a:r>
              <a:rPr lang="ru-RU" sz="3700" b="1" i="1" dirty="0">
                <a:solidFill>
                  <a:schemeClr val="tx1"/>
                </a:solidFill>
              </a:rPr>
              <a:t>Для этого нам нужно 5% от белого рынка </a:t>
            </a:r>
            <a:r>
              <a:rPr lang="ru-RU" sz="3700" b="1" i="1" dirty="0" err="1">
                <a:solidFill>
                  <a:schemeClr val="tx1"/>
                </a:solidFill>
              </a:rPr>
              <a:t>бьюти</a:t>
            </a:r>
            <a:r>
              <a:rPr lang="ru-RU" sz="3700" b="1" i="1" dirty="0">
                <a:solidFill>
                  <a:schemeClr val="tx1"/>
                </a:solidFill>
              </a:rPr>
              <a:t>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302633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B0E5DC-F83F-4EBD-9C4F-22CCDE5E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3119437"/>
            <a:ext cx="4867275" cy="35703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463E40-1839-47CB-AB69-BD2D60F6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68256"/>
            <a:ext cx="10160493" cy="295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CFD65-B9A8-4C87-B06E-4F48CE336C1A}"/>
              </a:ext>
            </a:extLst>
          </p:cNvPr>
          <p:cNvSpPr txBox="1"/>
          <p:nvPr/>
        </p:nvSpPr>
        <p:spPr>
          <a:xfrm>
            <a:off x="5265982" y="3881438"/>
            <a:ext cx="2249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охвате 5% рынка получаем объем в 4,7 млрд рублей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F3CADE-0665-40B1-A398-900C757E4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176" y="4836497"/>
            <a:ext cx="1213439" cy="490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BF627C-574C-4FFC-A603-D7A5E6E53D14}"/>
              </a:ext>
            </a:extLst>
          </p:cNvPr>
          <p:cNvSpPr txBox="1"/>
          <p:nvPr/>
        </p:nvSpPr>
        <p:spPr>
          <a:xfrm>
            <a:off x="9137854" y="3881438"/>
            <a:ext cx="2535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Комиссия от 3% за операцию, соответственно наши 141,3 млн</a:t>
            </a:r>
          </a:p>
        </p:txBody>
      </p:sp>
    </p:spTree>
    <p:extLst>
      <p:ext uri="{BB962C8B-B14F-4D97-AF65-F5344CB8AC3E}">
        <p14:creationId xmlns:p14="http://schemas.microsoft.com/office/powerpoint/2010/main" val="310430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НАША КОМАНДА</a:t>
            </a:r>
            <a:endParaRPr lang="en-US" sz="3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 descr="Изображение выглядит как человек, одежда, женщина, держит&#10;&#10;Описание создано автоматически">
            <a:extLst>
              <a:ext uri="{FF2B5EF4-FFF2-40B4-BE49-F238E27FC236}">
                <a16:creationId xmlns:a16="http://schemas.microsoft.com/office/drawing/2014/main" id="{36BAE30E-4841-419E-8BFE-B234164FC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92" y="3569903"/>
            <a:ext cx="2179582" cy="202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Rectangle 10"/>
          <p:cNvSpPr/>
          <p:nvPr/>
        </p:nvSpPr>
        <p:spPr>
          <a:xfrm>
            <a:off x="422928" y="3713450"/>
            <a:ext cx="2483775" cy="24240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МИХАИЛ  БОРОЗЕНЦЕВ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CEO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Со-основатель сети салонов красоты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Melenia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Более 5 лет работы в сфере интеграции баз данных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ВТБ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Московская Биржа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Газпромнефть.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4" name="Рисунок 73" descr="Изображение выглядит как человек, белый, мужчина, одежда&#10;&#10;Описание создано автоматически">
            <a:extLst>
              <a:ext uri="{FF2B5EF4-FFF2-40B4-BE49-F238E27FC236}">
                <a16:creationId xmlns:a16="http://schemas.microsoft.com/office/drawing/2014/main" id="{33515F03-0A7C-4ED8-8489-B3D0EB682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7" y="1293955"/>
            <a:ext cx="2149376" cy="21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Рисунок 74" descr="Изображение выглядит как человек, внутренний, мужчина, одежда&#10;&#10;Описание создано автоматически">
            <a:extLst>
              <a:ext uri="{FF2B5EF4-FFF2-40B4-BE49-F238E27FC236}">
                <a16:creationId xmlns:a16="http://schemas.microsoft.com/office/drawing/2014/main" id="{09A91EEF-9D20-4B29-AFF9-56F25FC98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58" y="1274692"/>
            <a:ext cx="1610225" cy="139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Rectangle 10"/>
          <p:cNvSpPr/>
          <p:nvPr/>
        </p:nvSpPr>
        <p:spPr>
          <a:xfrm>
            <a:off x="4722282" y="1293955"/>
            <a:ext cx="2618318" cy="223911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ЯНА БОРОЗЕНЦЕВА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Операционный директор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лет опыта работы в качестве операционного директора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Melenia LLC: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(управление салонами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организация закупок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обучение персонала)</a:t>
            </a:r>
          </a:p>
        </p:txBody>
      </p:sp>
      <p:pic>
        <p:nvPicPr>
          <p:cNvPr id="77" name="Объект 4" descr="Изображение выглядит как человек, внутренний, одежда, носит&#10;&#10;Описание создано автоматически">
            <a:extLst>
              <a:ext uri="{FF2B5EF4-FFF2-40B4-BE49-F238E27FC236}">
                <a16:creationId xmlns:a16="http://schemas.microsoft.com/office/drawing/2014/main" id="{DC60D8CA-A17B-4BA9-ADA1-38F169A8F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65" y="3569903"/>
            <a:ext cx="1396800" cy="209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Rectangle 10"/>
          <p:cNvSpPr/>
          <p:nvPr/>
        </p:nvSpPr>
        <p:spPr>
          <a:xfrm>
            <a:off x="4722283" y="3713450"/>
            <a:ext cx="2616823" cy="25876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ЕВГЕНИЯ МЕЛЬНИКОВА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Бьюти директор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Со-основатель компании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Melenia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ТОП-Стилист, Ambassador Sebastian Russia, в списке Клиентов звезды российской эстрады, театра и кино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Rectangle 10"/>
          <p:cNvSpPr/>
          <p:nvPr/>
        </p:nvSpPr>
        <p:spPr>
          <a:xfrm>
            <a:off x="9011668" y="3713450"/>
            <a:ext cx="3019911" cy="25876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ЮЛИЯ РУЗАВИНА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Маркетинг и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SEO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Более 10 лет работы в качестве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growth hacking 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специалиста.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" name="Рисунок 81" descr="Изображение выглядит как человек, мужчина, галстук, стена&#10;&#10;Описание создано автоматически">
            <a:extLst>
              <a:ext uri="{FF2B5EF4-FFF2-40B4-BE49-F238E27FC236}">
                <a16:creationId xmlns:a16="http://schemas.microsoft.com/office/drawing/2014/main" id="{786B8520-0A92-495C-81D9-463738EFE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29" y="1200882"/>
            <a:ext cx="1470610" cy="147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Rectangle 10"/>
          <p:cNvSpPr/>
          <p:nvPr/>
        </p:nvSpPr>
        <p:spPr>
          <a:xfrm>
            <a:off x="9011668" y="1247418"/>
            <a:ext cx="3019911" cy="23321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ЕГОР ИСАЕВ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CFO &amp; IR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Со-основатель компаний АО «Формула Зрения» и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GodMode LLC.</a:t>
            </a:r>
            <a:endParaRPr lang="ru-RU" sz="140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Более 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лет опыта работы в международных консалтинговых и инвестиционных компаний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Deloitte, RDIF, AYR Capital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7690585" y="20146"/>
            <a:ext cx="4112410" cy="282325"/>
          </a:xfrm>
          <a:prstGeom prst="flowChartManualOperat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КОМАНДА ПРОЕКТА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F3790-89B1-405D-BDB5-5C52BBE2F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130" y="2529720"/>
            <a:ext cx="6123783" cy="408568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Система онлайн-бронирования позволяет сравнивать и самостоятельно бронировать предложения рынка в сфере красоты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Удобный поиск, прозрачность и простота в использовании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Отсутствие аналогичных сервисов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Система доступна для женщин и мужчин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Постоянное информирование клиентов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Только проверенные салоны красоты + аудит от экспертов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100% актуальность указанной информации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  <a:cs typeface="Arial" panose="020B0604020202020204" pitchFamily="34" charset="0"/>
              </a:rPr>
              <a:t>Контроль качества услуг</a:t>
            </a:r>
          </a:p>
          <a:p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E4D423-32D6-43A7-B6FB-EB0581A3FE99}"/>
              </a:ext>
            </a:extLst>
          </p:cNvPr>
          <p:cNvSpPr/>
          <p:nvPr/>
        </p:nvSpPr>
        <p:spPr>
          <a:xfrm>
            <a:off x="2699063" y="438887"/>
            <a:ext cx="9222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latin typeface="+mj-lt"/>
              </a:rPr>
              <a:t>Прямая интеграция с салонами красоты гарантирует качественный ассортимент и высочайшую актуальность результатов выборки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AC10481-5940-468E-911C-6096792D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37" y="2801484"/>
            <a:ext cx="2673266" cy="35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1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1A764814-22EF-42BA-A1DE-F8987F55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151" y="2532453"/>
            <a:ext cx="6959600" cy="1662112"/>
          </a:xfrm>
        </p:spPr>
        <p:txBody>
          <a:bodyPr anchor="t">
            <a:noAutofit/>
          </a:bodyPr>
          <a:lstStyle/>
          <a:p>
            <a:r>
              <a:rPr lang="ru-RU" sz="3700" b="1" i="1" dirty="0">
                <a:solidFill>
                  <a:schemeClr val="tx1"/>
                </a:solidFill>
                <a:cs typeface="Arial" panose="020B0604020202020204" pitchFamily="34" charset="0"/>
              </a:rPr>
              <a:t>ТРУДНОСТИ, ВОЗНИКАЮЩИЕ ПРИ ПОИСКЕ САЛОНОВ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16266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9FC0C-1EAD-444B-8AC0-85DC0506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28" y="3940126"/>
            <a:ext cx="4236780" cy="28245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D847F1C-8B0E-405A-87AB-285907FA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878" y="2267957"/>
            <a:ext cx="6746199" cy="4667249"/>
          </a:xfrm>
        </p:spPr>
        <p:txBody>
          <a:bodyPr anchor="t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Непонимание потенциального клиента с чего начать поиск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фильтров для поиска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информации о местонахождении салона красоты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портфолио (фото работ)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отзывов о салоне красоты и мастерах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цен на услуги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фото интерьера салона красоты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Отсутствие информации об акциях/скидках/бонусах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Неактуальная информация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Запись только по телефону или мессенджеры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Невозможность дозвониться/записаться в выбранный салон красоты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Слабая актуальность информации в сети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Нередко поход к мастеру наугад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+mj-lt"/>
              </a:rPr>
              <a:t>Постоянное откладывание посещения салона красоты из-за невозможности найти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хорошего специалиста самостоятельно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/>
          </a:p>
          <a:p>
            <a:pPr>
              <a:buFont typeface="Wingdings" panose="05000000000000000000" pitchFamily="2" charset="2"/>
              <a:buChar char="q"/>
            </a:pPr>
            <a:endParaRPr lang="ru-RU" sz="1600" dirty="0"/>
          </a:p>
          <a:p>
            <a:pPr>
              <a:buFont typeface="Wingdings" panose="05000000000000000000" pitchFamily="2" charset="2"/>
              <a:buChar char="q"/>
            </a:pPr>
            <a:endParaRPr lang="ru-RU" sz="1600" dirty="0"/>
          </a:p>
          <a:p>
            <a:pPr>
              <a:buFont typeface="Wingdings" panose="05000000000000000000" pitchFamily="2" charset="2"/>
              <a:buChar char="q"/>
            </a:pP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3030BBE-D701-4C78-936C-8F9A25ADA911}"/>
              </a:ext>
            </a:extLst>
          </p:cNvPr>
          <p:cNvSpPr/>
          <p:nvPr/>
        </p:nvSpPr>
        <p:spPr>
          <a:xfrm>
            <a:off x="2458303" y="394963"/>
            <a:ext cx="922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latin typeface="+mj-lt"/>
              </a:rPr>
              <a:t>Сегодня подходящий салон красоты потребители чаще ищут через социальные сети (самый популярный сервис – </a:t>
            </a:r>
            <a:r>
              <a:rPr lang="en-US" sz="3000" i="1" dirty="0">
                <a:latin typeface="+mj-lt"/>
              </a:rPr>
              <a:t>Instagram)</a:t>
            </a:r>
            <a:r>
              <a:rPr lang="ru-RU" sz="3000" i="1" dirty="0">
                <a:latin typeface="+mj-lt"/>
              </a:rPr>
              <a:t>, реже через поисковые запросы   </a:t>
            </a:r>
          </a:p>
        </p:txBody>
      </p:sp>
    </p:spTree>
    <p:extLst>
      <p:ext uri="{BB962C8B-B14F-4D97-AF65-F5344CB8AC3E}">
        <p14:creationId xmlns:p14="http://schemas.microsoft.com/office/powerpoint/2010/main" val="253138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897" y="2597620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b="1" i="1" dirty="0">
                <a:solidFill>
                  <a:schemeClr val="tx1"/>
                </a:solidFill>
              </a:rPr>
              <a:t>КАК</a:t>
            </a:r>
            <a:r>
              <a:rPr lang="ru-RU" sz="3700" b="1" i="1" dirty="0">
                <a:solidFill>
                  <a:schemeClr val="tx1"/>
                </a:solidFill>
              </a:rPr>
              <a:t> КЛИЕНТЫ</a:t>
            </a:r>
            <a:r>
              <a:rPr lang="en-US" sz="3700" b="1" i="1" dirty="0">
                <a:solidFill>
                  <a:schemeClr val="tx1"/>
                </a:solidFill>
              </a:rPr>
              <a:t> БУДУТ ИСКАТЬ ПОДХОДЯЩИЕ САЛОНЫ КРАСОТЫ С ПОМОЩЬЮ BEAUTING</a:t>
            </a:r>
          </a:p>
        </p:txBody>
      </p:sp>
    </p:spTree>
    <p:extLst>
      <p:ext uri="{BB962C8B-B14F-4D97-AF65-F5344CB8AC3E}">
        <p14:creationId xmlns:p14="http://schemas.microsoft.com/office/powerpoint/2010/main" val="51265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07F0E53-64E8-4476-B994-1B3B9013037A}"/>
              </a:ext>
            </a:extLst>
          </p:cNvPr>
          <p:cNvSpPr/>
          <p:nvPr/>
        </p:nvSpPr>
        <p:spPr>
          <a:xfrm>
            <a:off x="2458303" y="394963"/>
            <a:ext cx="922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latin typeface="+mj-lt"/>
              </a:rPr>
              <a:t>Технология </a:t>
            </a:r>
            <a:r>
              <a:rPr lang="en-US" sz="3000" i="1" dirty="0">
                <a:latin typeface="+mj-lt"/>
              </a:rPr>
              <a:t>BEAUTING </a:t>
            </a:r>
            <a:r>
              <a:rPr lang="ru-RU" sz="3000" i="1" dirty="0">
                <a:latin typeface="+mj-lt"/>
              </a:rPr>
              <a:t>объединила салоны красоты, конечных потребителей, финансовые структуры и агентов, обеспечивая слаженную и прозрачную работу всех участников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77529-A722-4E98-A187-4DBDC42E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257" y="2660275"/>
            <a:ext cx="6123783" cy="3802762"/>
          </a:xfrm>
        </p:spPr>
        <p:txBody>
          <a:bodyPr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Достаточно скачать приложение или зайти на сайт </a:t>
            </a:r>
            <a:r>
              <a:rPr lang="en-US" sz="1600" dirty="0">
                <a:latin typeface="+mj-lt"/>
              </a:rPr>
              <a:t>BEAUTING </a:t>
            </a:r>
            <a:r>
              <a:rPr lang="ru-RU" sz="1600" dirty="0">
                <a:latin typeface="+mj-lt"/>
              </a:rPr>
              <a:t>для начала поиска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Выбрать необходимые фильтры для удобного и интуитивного поиска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Каждый салон красоты, находящийся в системе, обязательно имеет актуальную информацию: местонахождение, цены, акции/скидки, дополнительная информация (парковка, этаж, способ проезда до салона и прочее)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Каждый салон, находящийся в системе, обязательно имеет портфолио (фото работ), фото интерьера салона и окрестностей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Каждый салон, находящийся в системе, имеет настоящие отзывы, оставленные реальными клиентами, которые посетили данный салон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Возможность записаться онлайн</a:t>
            </a:r>
            <a:r>
              <a:rPr lang="en-US" sz="1600" dirty="0">
                <a:latin typeface="+mj-lt"/>
              </a:rPr>
              <a:t> (</a:t>
            </a:r>
            <a:r>
              <a:rPr lang="ru-RU" sz="1600" dirty="0">
                <a:latin typeface="+mj-lt"/>
              </a:rPr>
              <a:t>всегда актуальная запись на услуги, которая обновляется в режиме реального времени)</a:t>
            </a:r>
            <a:endParaRPr lang="en-US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Вся информация и фото представлены строго в одном стиле и по определённой логике, заданной разработчиками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После выбранного салона и услуги необходимо выбрать подходящее время и произвести онлайн-оплату, и все это, в несколько кликов</a:t>
            </a:r>
          </a:p>
          <a:p>
            <a:endParaRPr lang="ru-RU" sz="1600" dirty="0">
              <a:latin typeface="+mj-lt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D6CB101-7A8A-4C56-BB19-77310CE0E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0"/>
          <a:stretch/>
        </p:blipFill>
        <p:spPr>
          <a:xfrm>
            <a:off x="9945246" y="4743949"/>
            <a:ext cx="2216592" cy="20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7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ТЕХНОЛОГИЯ  ОНЛАЙН-ОПЛАТЫ</a:t>
            </a:r>
            <a:endParaRPr lang="en-US" sz="3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81D0B2E-9862-44DE-89A9-EB56AA1F1C17}"/>
              </a:ext>
            </a:extLst>
          </p:cNvPr>
          <p:cNvSpPr/>
          <p:nvPr/>
        </p:nvSpPr>
        <p:spPr>
          <a:xfrm>
            <a:off x="2458303" y="394963"/>
            <a:ext cx="9222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Сервис позволяет салонам красоты исполнителям и клиентами безопасно сотрудничать на </a:t>
            </a:r>
            <a:r>
              <a:rPr lang="en-US" sz="2800" dirty="0">
                <a:latin typeface="+mj-lt"/>
              </a:rPr>
              <a:t>BEAUTING</a:t>
            </a:r>
            <a:r>
              <a:rPr lang="ru-RU" sz="2800" dirty="0">
                <a:latin typeface="+mj-lt"/>
              </a:rPr>
              <a:t>. Стоимость услуги резервируется на банковской карте до момента успешного завершения услуги.</a:t>
            </a:r>
          </a:p>
          <a:p>
            <a:pPr algn="ctr"/>
            <a:r>
              <a:rPr lang="ru-RU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BEAUTING</a:t>
            </a:r>
            <a:r>
              <a:rPr lang="ru-RU" sz="2800" dirty="0">
                <a:latin typeface="+mj-lt"/>
              </a:rPr>
              <a:t> выплачивает компенсацию до 10 000 рублей, если в результате действий исполнителя заказчику причинен материальный ущерб.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88FA9-E9A7-48A9-9EF0-C3C781DF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91" y="4647788"/>
            <a:ext cx="10098087" cy="2042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934443-54F1-4CE0-85D8-060F79BF7E80}"/>
              </a:ext>
            </a:extLst>
          </p:cNvPr>
          <p:cNvSpPr txBox="1"/>
          <p:nvPr/>
        </p:nvSpPr>
        <p:spPr>
          <a:xfrm>
            <a:off x="3786681" y="4828659"/>
            <a:ext cx="294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+mj-lt"/>
              </a:rPr>
              <a:t>100% </a:t>
            </a:r>
            <a:r>
              <a:rPr lang="ru-RU" b="1" i="1" dirty="0">
                <a:latin typeface="+mj-lt"/>
              </a:rPr>
              <a:t>оплата работы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A6EBF6-A427-47D0-B13F-A274F2B8462A}"/>
              </a:ext>
            </a:extLst>
          </p:cNvPr>
          <p:cNvSpPr txBox="1"/>
          <p:nvPr/>
        </p:nvSpPr>
        <p:spPr>
          <a:xfrm>
            <a:off x="8451849" y="4828659"/>
            <a:ext cx="330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</a:rPr>
              <a:t>Безопасное сотрудничество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5FA51E-FC18-4E3A-8BB2-727FFD4A94B3}"/>
              </a:ext>
            </a:extLst>
          </p:cNvPr>
          <p:cNvSpPr txBox="1"/>
          <p:nvPr/>
        </p:nvSpPr>
        <p:spPr>
          <a:xfrm>
            <a:off x="3601653" y="5809108"/>
            <a:ext cx="320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</a:rPr>
              <a:t>Гарантированный возврат</a:t>
            </a:r>
            <a:endParaRPr lang="ru-RU" i="1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9C9092-8AD8-4D66-BFE2-4BBC4FD56C7A}"/>
              </a:ext>
            </a:extLst>
          </p:cNvPr>
          <p:cNvSpPr txBox="1"/>
          <p:nvPr/>
        </p:nvSpPr>
        <p:spPr>
          <a:xfrm>
            <a:off x="8442324" y="5805263"/>
            <a:ext cx="294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</a:rPr>
              <a:t>Удобная оплата</a:t>
            </a:r>
            <a:endParaRPr lang="ru-RU" i="1" dirty="0">
              <a:latin typeface="+mj-lt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7D481FA-1D9C-4425-88F2-12B855D4CF42}"/>
              </a:ext>
            </a:extLst>
          </p:cNvPr>
          <p:cNvSpPr/>
          <p:nvPr/>
        </p:nvSpPr>
        <p:spPr>
          <a:xfrm>
            <a:off x="3429001" y="5219806"/>
            <a:ext cx="2989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+mj-lt"/>
              </a:rPr>
              <a:t>После выполнения услуги оплата отправляется исполнителю</a:t>
            </a:r>
            <a:endParaRPr lang="ru-RU" sz="1200" dirty="0"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966F032-A38B-4B0B-8E38-07313DFC4AD3}"/>
              </a:ext>
            </a:extLst>
          </p:cNvPr>
          <p:cNvSpPr/>
          <p:nvPr/>
        </p:nvSpPr>
        <p:spPr>
          <a:xfrm>
            <a:off x="8138621" y="5277792"/>
            <a:ext cx="377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До завершения услуги деньги хранятся на специальном счете в платежной системе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E22BC6A-FA72-4D78-993E-EF51A91F9AC0}"/>
              </a:ext>
            </a:extLst>
          </p:cNvPr>
          <p:cNvSpPr/>
          <p:nvPr/>
        </p:nvSpPr>
        <p:spPr>
          <a:xfrm>
            <a:off x="8420098" y="6181473"/>
            <a:ext cx="2989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Оплата услуги онлайн банковской картой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3C7F2A1-A5EB-469F-9306-585B10369CC4}"/>
              </a:ext>
            </a:extLst>
          </p:cNvPr>
          <p:cNvSpPr/>
          <p:nvPr/>
        </p:nvSpPr>
        <p:spPr>
          <a:xfrm>
            <a:off x="3429001" y="6194821"/>
            <a:ext cx="2989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Если услуга не выполнена, деньги возвращаются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263373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913CACB-7DDD-40CE-9D62-7ACCA17D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96" y="226147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>
                <a:solidFill>
                  <a:schemeClr val="tx1"/>
                </a:solidFill>
              </a:rPr>
              <a:t>ФИЛЬТРЫ ДЛЯ ПОИСКА</a:t>
            </a:r>
            <a:br>
              <a:rPr lang="ru-RU" sz="3700" b="1" i="1" dirty="0">
                <a:solidFill>
                  <a:schemeClr val="tx1"/>
                </a:solidFill>
              </a:rPr>
            </a:br>
            <a:r>
              <a:rPr lang="ru-RU" sz="3700" b="1" i="1" dirty="0">
                <a:solidFill>
                  <a:schemeClr val="tx1"/>
                </a:solidFill>
              </a:rPr>
              <a:t> САЛОНА КРАСОТЫ</a:t>
            </a:r>
            <a:endParaRPr lang="en-US" sz="37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9431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Другая 17">
      <a:dk1>
        <a:srgbClr val="454545"/>
      </a:dk1>
      <a:lt1>
        <a:sysClr val="window" lastClr="FFFFFF"/>
      </a:lt1>
      <a:dk2>
        <a:srgbClr val="454545"/>
      </a:dk2>
      <a:lt2>
        <a:srgbClr val="FECEDE"/>
      </a:lt2>
      <a:accent1>
        <a:srgbClr val="FECEDE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735</Words>
  <Application>Microsoft Office PowerPoint</Application>
  <PresentationFormat>Широкоэкранный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Rockwell</vt:lpstr>
      <vt:lpstr>Times New Roman</vt:lpstr>
      <vt:lpstr>Trebuchet MS</vt:lpstr>
      <vt:lpstr>Wingdings</vt:lpstr>
      <vt:lpstr>Атлас</vt:lpstr>
      <vt:lpstr>Презентация PowerPoint</vt:lpstr>
      <vt:lpstr>Презентация PowerPoint</vt:lpstr>
      <vt:lpstr>ТРУДНОСТИ, ВОЗНИКАЮЩИЕ ПРИ ПОИСКЕ САЛОНОВ КРАСОТЫ</vt:lpstr>
      <vt:lpstr>Презентация PowerPoint</vt:lpstr>
      <vt:lpstr>КАК КЛИЕНТЫ БУДУТ ИСКАТЬ ПОДХОДЯЩИЕ САЛОНЫ КРАСОТЫ С ПОМОЩЬЮ BEAUTING</vt:lpstr>
      <vt:lpstr>Презентация PowerPoint</vt:lpstr>
      <vt:lpstr>ТЕХНОЛОГИЯ  ОНЛАЙН-ОПЛАТЫ</vt:lpstr>
      <vt:lpstr>Презентация PowerPoint</vt:lpstr>
      <vt:lpstr>ФИЛЬТРЫ ДЛЯ ПОИСКА  САЛОНА КРАСОТЫ</vt:lpstr>
      <vt:lpstr>Презентация PowerPoint</vt:lpstr>
      <vt:lpstr>ПРЕИМУЩЕСТВА РАБОТЫ САЛОНОВ КРАСОТЫ С BEAUTING</vt:lpstr>
      <vt:lpstr>Презентация PowerPoint</vt:lpstr>
      <vt:lpstr>ТЕХНОЛОГИЯ</vt:lpstr>
      <vt:lpstr>Презентация PowerPoint</vt:lpstr>
      <vt:lpstr>Мы можем достичь 141,3 млн руб. по EBITDA в пределах России.  Для этого нам нужно 5% от белого рынка бьюти-индустрии</vt:lpstr>
      <vt:lpstr>Презентация PowerPoint</vt:lpstr>
      <vt:lpstr>НАША КОМАНДА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Борозенцев</dc:creator>
  <cp:lastModifiedBy>Михаил</cp:lastModifiedBy>
  <cp:revision>46</cp:revision>
  <dcterms:created xsi:type="dcterms:W3CDTF">2019-02-25T17:39:03Z</dcterms:created>
  <dcterms:modified xsi:type="dcterms:W3CDTF">2019-03-10T12:35:55Z</dcterms:modified>
</cp:coreProperties>
</file>