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sldIdLst>
    <p:sldId id="256" r:id="rId2"/>
    <p:sldId id="272" r:id="rId3"/>
    <p:sldId id="275" r:id="rId4"/>
    <p:sldId id="273" r:id="rId5"/>
    <p:sldId id="274" r:id="rId6"/>
    <p:sldId id="276" r:id="rId7"/>
    <p:sldId id="288" r:id="rId8"/>
    <p:sldId id="277" r:id="rId9"/>
    <p:sldId id="289" r:id="rId10"/>
    <p:sldId id="278" r:id="rId11"/>
    <p:sldId id="279" r:id="rId12"/>
    <p:sldId id="280" r:id="rId13"/>
    <p:sldId id="258" r:id="rId14"/>
    <p:sldId id="257" r:id="rId15"/>
    <p:sldId id="281" r:id="rId16"/>
    <p:sldId id="282" r:id="rId17"/>
    <p:sldId id="286" r:id="rId18"/>
    <p:sldId id="283" r:id="rId19"/>
    <p:sldId id="284" r:id="rId20"/>
    <p:sldId id="287" r:id="rId2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8A6A7-E43A-4332-876B-70952089AA86}" type="datetimeFigureOut">
              <a:rPr lang="ru-RU" smtClean="0"/>
              <a:t>06.11.2022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C4EB1-3091-41D0-B140-EBF814E1B042}" type="slidenum">
              <a:rPr lang="ru-RU" smtClean="0"/>
              <a:t>‹#›</a:t>
            </a:fld>
            <a:endParaRPr lang="ru-RU"/>
          </a:p>
        </p:txBody>
      </p:sp>
    </p:spTree>
    <p:extLst>
      <p:ext uri="{BB962C8B-B14F-4D97-AF65-F5344CB8AC3E}">
        <p14:creationId xmlns:p14="http://schemas.microsoft.com/office/powerpoint/2010/main" val="13733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Заявители</a:t>
            </a:r>
            <a:r>
              <a:rPr lang="ru-RU" baseline="0" dirty="0"/>
              <a:t> могут использовать собственный дизайн презентации — с учетом структуры настоящего шаблона и предложенной последовательности информационных блоков. </a:t>
            </a:r>
            <a:endParaRPr lang="ru-RU" dirty="0"/>
          </a:p>
        </p:txBody>
      </p:sp>
      <p:sp>
        <p:nvSpPr>
          <p:cNvPr id="4" name="Номер слайда 3"/>
          <p:cNvSpPr>
            <a:spLocks noGrp="1"/>
          </p:cNvSpPr>
          <p:nvPr>
            <p:ph type="sldNum" sz="quarter" idx="10"/>
          </p:nvPr>
        </p:nvSpPr>
        <p:spPr/>
        <p:txBody>
          <a:bodyPr/>
          <a:lstStyle/>
          <a:p>
            <a:fld id="{96DC4EB1-3091-41D0-B140-EBF814E1B042}" type="slidenum">
              <a:rPr lang="ru-RU" smtClean="0"/>
              <a:t>1</a:t>
            </a:fld>
            <a:endParaRPr lang="ru-RU"/>
          </a:p>
        </p:txBody>
      </p:sp>
    </p:spTree>
    <p:extLst>
      <p:ext uri="{BB962C8B-B14F-4D97-AF65-F5344CB8AC3E}">
        <p14:creationId xmlns:p14="http://schemas.microsoft.com/office/powerpoint/2010/main" val="174696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DC4EB1-3091-41D0-B140-EBF814E1B042}" type="slidenum">
              <a:rPr lang="ru-RU" smtClean="0"/>
              <a:t>13</a:t>
            </a:fld>
            <a:endParaRPr lang="ru-RU"/>
          </a:p>
        </p:txBody>
      </p:sp>
    </p:spTree>
    <p:extLst>
      <p:ext uri="{BB962C8B-B14F-4D97-AF65-F5344CB8AC3E}">
        <p14:creationId xmlns:p14="http://schemas.microsoft.com/office/powerpoint/2010/main" val="279467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DC4EB1-3091-41D0-B140-EBF814E1B042}" type="slidenum">
              <a:rPr lang="ru-RU" smtClean="0"/>
              <a:t>14</a:t>
            </a:fld>
            <a:endParaRPr lang="ru-RU"/>
          </a:p>
        </p:txBody>
      </p:sp>
    </p:spTree>
    <p:extLst>
      <p:ext uri="{BB962C8B-B14F-4D97-AF65-F5344CB8AC3E}">
        <p14:creationId xmlns:p14="http://schemas.microsoft.com/office/powerpoint/2010/main" val="232175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1"/>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53EA9D4-993B-4309-B52B-6128D557F21C}" type="datetime1">
              <a:rPr lang="ru-RU" smtClean="0"/>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19938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3089B2E-B2C2-43BA-B14E-5AC05A6A7A22}" type="datetime1">
              <a:rPr lang="ru-RU" smtClean="0"/>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345752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A82E68-D030-4C72-955C-B8CD6FAEED2D}" type="datetime1">
              <a:rPr lang="ru-RU" smtClean="0"/>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116993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64CD93-4F65-4296-9328-45A87CBFF885}" type="datetime1">
              <a:rPr lang="ru-RU" smtClean="0"/>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40567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406D3D5-056C-4A80-AB60-33D2A9BC65E3}" type="datetime1">
              <a:rPr lang="ru-RU" smtClean="0"/>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16620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0087F64-30A6-4920-8CCA-8570F575C247}" type="datetime1">
              <a:rPr lang="ru-RU" smtClean="0"/>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331892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7ECED4E-2CC0-4072-B3D7-3BDF3D386E49}" type="datetime1">
              <a:rPr lang="ru-RU" smtClean="0"/>
              <a:t>06.11.2022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191512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3604D1E-61F7-4440-9F28-D249B9AE16FA}" type="datetime1">
              <a:rPr lang="ru-RU" smtClean="0"/>
              <a:t>06.11.2022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246616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99A3A8-D88B-484A-AF1D-B8702406BE21}" type="datetime1">
              <a:rPr lang="ru-RU" smtClean="0"/>
              <a:t>06.11.2022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205125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F914164-7A60-47E9-BA25-8E8280357175}" type="datetime1">
              <a:rPr lang="ru-RU" smtClean="0"/>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416595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7D0E68F-0199-4096-89ED-4C2DEB2C9A8F}" type="datetime1">
              <a:rPr lang="ru-RU" smtClean="0"/>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4836D-8393-4E2D-88D8-02294077BA89}" type="slidenum">
              <a:rPr lang="ru-RU" smtClean="0"/>
              <a:t>‹#›</a:t>
            </a:fld>
            <a:endParaRPr lang="ru-RU"/>
          </a:p>
        </p:txBody>
      </p:sp>
    </p:spTree>
    <p:extLst>
      <p:ext uri="{BB962C8B-B14F-4D97-AF65-F5344CB8AC3E}">
        <p14:creationId xmlns:p14="http://schemas.microsoft.com/office/powerpoint/2010/main" val="8213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C88883-0E76-4151-AEA2-7702F4D19AAB}" type="datetime1">
              <a:rPr lang="ru-RU" smtClean="0"/>
              <a:t>06.11.2022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A64836D-8393-4E2D-88D8-02294077BA89}" type="slidenum">
              <a:rPr lang="ru-RU" smtClean="0"/>
              <a:t>‹#›</a:t>
            </a:fld>
            <a:endParaRPr lang="ru-RU"/>
          </a:p>
        </p:txBody>
      </p:sp>
    </p:spTree>
    <p:extLst>
      <p:ext uri="{BB962C8B-B14F-4D97-AF65-F5344CB8AC3E}">
        <p14:creationId xmlns:p14="http://schemas.microsoft.com/office/powerpoint/2010/main" val="3149642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locatorcos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www.locatorcos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redit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locatorcost.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ocatorcost.lp.1va.vc/" TargetMode="External"/><Relationship Id="rId2" Type="http://schemas.openxmlformats.org/officeDocument/2006/relationships/hyperlink" Target="mailto:reinfld@gmail.com"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locatorcos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016678738"/>
              </p:ext>
            </p:extLst>
          </p:nvPr>
        </p:nvGraphicFramePr>
        <p:xfrm>
          <a:off x="611560" y="1851670"/>
          <a:ext cx="8208912" cy="806896"/>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806896">
                <a:tc>
                  <a:txBody>
                    <a:bodyPr/>
                    <a:lstStyle/>
                    <a:p>
                      <a:pPr algn="just"/>
                      <a:r>
                        <a:rPr lang="ru-RU" sz="3200" b="1" dirty="0">
                          <a:solidFill>
                            <a:schemeClr val="tx1">
                              <a:lumMod val="65000"/>
                              <a:lumOff val="35000"/>
                            </a:schemeClr>
                          </a:solidFill>
                          <a:latin typeface="Calibri Light" panose="020F0302020204030204" pitchFamily="34" charset="0"/>
                        </a:rPr>
                        <a:t>                         ООО «Локаторкост»</a:t>
                      </a:r>
                      <a:endParaRPr lang="ru-RU" sz="3200" b="0" dirty="0">
                        <a:solidFill>
                          <a:schemeClr val="tx1">
                            <a:lumMod val="65000"/>
                            <a:lumOff val="35000"/>
                          </a:schemeClr>
                        </a:solidFill>
                        <a:latin typeface="Calibri Light" panose="020F03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720667043"/>
              </p:ext>
            </p:extLst>
          </p:nvPr>
        </p:nvGraphicFramePr>
        <p:xfrm>
          <a:off x="611560" y="2571750"/>
          <a:ext cx="8208912" cy="146304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1368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3000" dirty="0">
                        <a:solidFill>
                          <a:srgbClr val="C00000"/>
                        </a:solidFill>
                        <a:latin typeface="Calibri Light" panose="020F03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3000" dirty="0">
                          <a:solidFill>
                            <a:srgbClr val="C00000"/>
                          </a:solidFill>
                          <a:latin typeface="Calibri Light" panose="020F0302020204030204" pitchFamily="34" charset="0"/>
                        </a:rPr>
                        <a:t>ПРЕЗЕНТАЦИЯ  ИНВЕСТИЦИОННОГО </a:t>
                      </a:r>
                      <a:r>
                        <a:rPr lang="ru-RU" sz="3000" baseline="0" dirty="0">
                          <a:solidFill>
                            <a:srgbClr val="C00000"/>
                          </a:solidFill>
                          <a:latin typeface="Calibri Light" panose="020F0302020204030204" pitchFamily="34" charset="0"/>
                        </a:rPr>
                        <a:t> </a:t>
                      </a:r>
                      <a:r>
                        <a:rPr lang="ru-RU" sz="3000" dirty="0">
                          <a:solidFill>
                            <a:srgbClr val="C00000"/>
                          </a:solidFill>
                          <a:latin typeface="Calibri Light" panose="020F0302020204030204" pitchFamily="34" charset="0"/>
                        </a:rPr>
                        <a:t>ПРОЕКТА </a:t>
                      </a:r>
                      <a:r>
                        <a:rPr lang="en-US" sz="3000" b="1" dirty="0">
                          <a:solidFill>
                            <a:srgbClr val="FF0000"/>
                          </a:solidFill>
                          <a:latin typeface="Calibri Light" panose="020F0302020204030204" pitchFamily="34" charset="0"/>
                        </a:rPr>
                        <a:t>LocatorCost</a:t>
                      </a:r>
                      <a:r>
                        <a:rPr lang="en-US" sz="3000" baseline="0" dirty="0">
                          <a:solidFill>
                            <a:srgbClr val="FF0000"/>
                          </a:solidFill>
                          <a:latin typeface="Calibri Light" panose="020F0302020204030204" pitchFamily="34" charset="0"/>
                        </a:rPr>
                        <a:t> </a:t>
                      </a:r>
                      <a:r>
                        <a:rPr lang="en-US" sz="3000" b="0" baseline="0" dirty="0">
                          <a:solidFill>
                            <a:srgbClr val="FF0000"/>
                          </a:solidFill>
                          <a:latin typeface="Calibri Light" panose="020F0302020204030204" pitchFamily="34" charset="0"/>
                        </a:rPr>
                        <a:t>(On-line </a:t>
                      </a:r>
                      <a:r>
                        <a:rPr lang="ru-RU" sz="3000" b="0" baseline="0" dirty="0">
                          <a:solidFill>
                            <a:srgbClr val="FF0000"/>
                          </a:solidFill>
                          <a:latin typeface="Calibri Light" panose="020F0302020204030204" pitchFamily="34" charset="0"/>
                        </a:rPr>
                        <a:t>торги по недвижимости)</a:t>
                      </a:r>
                      <a:endParaRPr lang="ru-RU" sz="3000" baseline="0" dirty="0">
                        <a:solidFill>
                          <a:srgbClr val="C00000"/>
                        </a:solidFill>
                        <a:latin typeface="Calibri Light" panose="020F03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578" y="123478"/>
            <a:ext cx="157139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4443958"/>
            <a:ext cx="4896544" cy="523220"/>
          </a:xfrm>
          <a:prstGeom prst="rect">
            <a:avLst/>
          </a:prstGeom>
        </p:spPr>
        <p:txBody>
          <a:bodyPr wrap="square">
            <a:spAutoFit/>
          </a:bodyPr>
          <a:lstStyle/>
          <a:p>
            <a:pPr lvl="0" algn="ctr"/>
            <a:r>
              <a:rPr lang="ru-RU" sz="1400" b="1" dirty="0">
                <a:solidFill>
                  <a:schemeClr val="tx1">
                    <a:lumMod val="65000"/>
                    <a:lumOff val="35000"/>
                  </a:schemeClr>
                </a:solidFill>
                <a:latin typeface="Calibri Light" panose="020F0302020204030204" pitchFamily="34" charset="0"/>
              </a:rPr>
              <a:t>Москва </a:t>
            </a:r>
          </a:p>
          <a:p>
            <a:pPr lvl="0" algn="ctr"/>
            <a:r>
              <a:rPr lang="ru-RU" sz="1400" b="1">
                <a:solidFill>
                  <a:schemeClr val="tx1">
                    <a:lumMod val="65000"/>
                    <a:lumOff val="35000"/>
                  </a:schemeClr>
                </a:solidFill>
                <a:latin typeface="Calibri Light" panose="020F0302020204030204" pitchFamily="34" charset="0"/>
              </a:rPr>
              <a:t>2021</a:t>
            </a:r>
            <a:endParaRPr lang="ru-RU" sz="1400" b="1" dirty="0">
              <a:solidFill>
                <a:schemeClr val="tx1">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val="77450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240360" cy="432047"/>
          </a:xfrm>
        </p:spPr>
        <p:txBody>
          <a:bodyPr>
            <a:noAutofit/>
          </a:bodyPr>
          <a:lstStyle/>
          <a:p>
            <a:pPr algn="l"/>
            <a:r>
              <a:rPr lang="ru-RU" sz="2800" u="sng" dirty="0">
                <a:solidFill>
                  <a:srgbClr val="C00000"/>
                </a:solidFill>
                <a:latin typeface="Calibri Light" panose="020F0302020204030204" pitchFamily="34" charset="0"/>
              </a:rPr>
              <a:t>СУТЬ ПРОЕКТА</a:t>
            </a:r>
          </a:p>
        </p:txBody>
      </p:sp>
      <p:sp>
        <p:nvSpPr>
          <p:cNvPr id="3" name="Подзаголовок 2"/>
          <p:cNvSpPr>
            <a:spLocks noGrp="1"/>
          </p:cNvSpPr>
          <p:nvPr>
            <p:ph type="subTitle" idx="1"/>
          </p:nvPr>
        </p:nvSpPr>
        <p:spPr>
          <a:xfrm>
            <a:off x="323528" y="699542"/>
            <a:ext cx="8568952" cy="4248472"/>
          </a:xfrm>
        </p:spPr>
        <p:txBody>
          <a:bodyPr>
            <a:normAutofit/>
          </a:bodyPr>
          <a:lstStyle/>
          <a:p>
            <a:pPr algn="l"/>
            <a:endParaRPr lang="ru-RU" sz="1200" u="sng" dirty="0">
              <a:solidFill>
                <a:schemeClr val="tx1"/>
              </a:solidFill>
            </a:endParaRPr>
          </a:p>
          <a:p>
            <a:pPr algn="l"/>
            <a:r>
              <a:rPr lang="ru-RU" sz="2000" u="sng" dirty="0">
                <a:solidFill>
                  <a:schemeClr val="tx1">
                    <a:lumMod val="65000"/>
                    <a:lumOff val="35000"/>
                  </a:schemeClr>
                </a:solidFill>
              </a:rPr>
              <a:t>Б.   Монетизация.</a:t>
            </a:r>
          </a:p>
          <a:p>
            <a:pPr algn="l"/>
            <a:endParaRPr lang="ru-RU" sz="2000" u="sng" dirty="0">
              <a:solidFill>
                <a:schemeClr val="tx1">
                  <a:lumMod val="65000"/>
                  <a:lumOff val="35000"/>
                </a:schemeClr>
              </a:solidFill>
            </a:endParaRPr>
          </a:p>
          <a:p>
            <a:pPr marL="457200" indent="-457200" algn="l">
              <a:buAutoNum type="arabicPeriod"/>
            </a:pPr>
            <a:r>
              <a:rPr lang="ru-RU" sz="2000" dirty="0">
                <a:solidFill>
                  <a:schemeClr val="tx1">
                    <a:lumMod val="65000"/>
                    <a:lumOff val="35000"/>
                  </a:schemeClr>
                </a:solidFill>
              </a:rPr>
              <a:t>Комиссия от  успешно проведенных торгов (сразу после запуска ЭТП).</a:t>
            </a:r>
            <a:r>
              <a:rPr lang="ru-RU" sz="2000" dirty="0">
                <a:solidFill>
                  <a:schemeClr val="tx1"/>
                </a:solidFill>
              </a:rPr>
              <a:t> </a:t>
            </a:r>
          </a:p>
          <a:p>
            <a:pPr marL="342900" indent="-342900" algn="l">
              <a:buFont typeface="Wingdings" panose="05000000000000000000" pitchFamily="2" charset="2"/>
              <a:buChar char="§"/>
            </a:pPr>
            <a:r>
              <a:rPr lang="ru-RU" sz="1400" dirty="0">
                <a:solidFill>
                  <a:schemeClr val="tx1"/>
                </a:solidFill>
              </a:rPr>
              <a:t>200 успешных торгов в день по РФ;  6000 торгов в месяц по РФ. </a:t>
            </a:r>
          </a:p>
          <a:p>
            <a:pPr marL="342900" indent="-342900" algn="l">
              <a:buFont typeface="Wingdings" panose="05000000000000000000" pitchFamily="2" charset="2"/>
              <a:buChar char="§"/>
            </a:pPr>
            <a:r>
              <a:rPr lang="ru-RU" sz="1400" dirty="0">
                <a:solidFill>
                  <a:schemeClr val="tx1"/>
                </a:solidFill>
              </a:rPr>
              <a:t>6000 торгов x 60 000 ₽ = 360 000 000  ₽ в мес.</a:t>
            </a:r>
          </a:p>
          <a:p>
            <a:pPr marL="342900" indent="-342900" algn="l">
              <a:buFont typeface="Wingdings" panose="05000000000000000000" pitchFamily="2" charset="2"/>
              <a:buChar char="§"/>
            </a:pPr>
            <a:r>
              <a:rPr lang="ru-RU" sz="1400" dirty="0">
                <a:solidFill>
                  <a:schemeClr val="tx1"/>
                </a:solidFill>
              </a:rPr>
              <a:t>По зоне .com на порядок больше.</a:t>
            </a:r>
          </a:p>
          <a:p>
            <a:pPr algn="l"/>
            <a:endParaRPr lang="ru-RU" sz="2000" dirty="0">
              <a:solidFill>
                <a:schemeClr val="tx1">
                  <a:lumMod val="65000"/>
                  <a:lumOff val="35000"/>
                </a:schemeClr>
              </a:solidFill>
            </a:endParaRPr>
          </a:p>
          <a:p>
            <a:pPr algn="just"/>
            <a:r>
              <a:rPr lang="ru-RU" sz="2000" dirty="0">
                <a:solidFill>
                  <a:schemeClr val="tx1">
                    <a:lumMod val="65000"/>
                    <a:lumOff val="35000"/>
                  </a:schemeClr>
                </a:solidFill>
              </a:rPr>
              <a:t>2. Продажа риэлторских заявок с торгов (через 1-2 года после  запуска ЭТП). </a:t>
            </a:r>
          </a:p>
          <a:p>
            <a:pPr algn="just"/>
            <a:endParaRPr lang="ru-RU" sz="1200" dirty="0">
              <a:solidFill>
                <a:schemeClr val="tx1">
                  <a:lumMod val="65000"/>
                  <a:lumOff val="35000"/>
                </a:schemeClr>
              </a:solidFill>
            </a:endParaRPr>
          </a:p>
          <a:p>
            <a:pPr algn="just"/>
            <a:r>
              <a:rPr lang="ru-RU" sz="2000" dirty="0">
                <a:solidFill>
                  <a:schemeClr val="tx1">
                    <a:lumMod val="65000"/>
                    <a:lumOff val="35000"/>
                  </a:schemeClr>
                </a:solidFill>
              </a:rPr>
              <a:t>3. Оказание клиентам ЭТП риэлторских услуг (через 0,5-1,0 год после запуска ЭТП).</a:t>
            </a:r>
          </a:p>
          <a:p>
            <a:pPr algn="just"/>
            <a:endParaRPr lang="ru-RU" sz="2000" dirty="0">
              <a:solidFill>
                <a:schemeClr val="tx1">
                  <a:lumMod val="65000"/>
                  <a:lumOff val="35000"/>
                </a:schemeClr>
              </a:solidFill>
            </a:endParaRPr>
          </a:p>
          <a:p>
            <a:pPr algn="l"/>
            <a:endParaRPr lang="ru-RU" sz="2000" u="sng" dirty="0">
              <a:solidFill>
                <a:schemeClr val="tx1">
                  <a:lumMod val="65000"/>
                  <a:lumOff val="35000"/>
                </a:schemeClr>
              </a:solidFill>
            </a:endParaRPr>
          </a:p>
          <a:p>
            <a:pPr algn="l"/>
            <a:endParaRPr lang="ru-RU" sz="1200" dirty="0">
              <a:solidFill>
                <a:schemeClr val="tx1"/>
              </a:solidFill>
            </a:endParaRPr>
          </a:p>
        </p:txBody>
      </p:sp>
    </p:spTree>
    <p:extLst>
      <p:ext uri="{BB962C8B-B14F-4D97-AF65-F5344CB8AC3E}">
        <p14:creationId xmlns:p14="http://schemas.microsoft.com/office/powerpoint/2010/main" val="361411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2376264" cy="432047"/>
          </a:xfrm>
        </p:spPr>
        <p:txBody>
          <a:bodyPr>
            <a:noAutofit/>
          </a:bodyPr>
          <a:lstStyle/>
          <a:p>
            <a:pPr algn="l"/>
            <a:r>
              <a:rPr lang="ru-RU" sz="2800" u="sng" dirty="0">
                <a:solidFill>
                  <a:srgbClr val="FF0000"/>
                </a:solidFill>
                <a:latin typeface="Calibri Light" panose="020F0302020204030204" pitchFamily="34" charset="0"/>
              </a:rPr>
              <a:t>КОНКУРЕНТЫ</a:t>
            </a:r>
          </a:p>
        </p:txBody>
      </p:sp>
      <p:sp>
        <p:nvSpPr>
          <p:cNvPr id="3" name="Подзаголовок 2"/>
          <p:cNvSpPr>
            <a:spLocks noGrp="1"/>
          </p:cNvSpPr>
          <p:nvPr>
            <p:ph type="subTitle" idx="1"/>
          </p:nvPr>
        </p:nvSpPr>
        <p:spPr>
          <a:xfrm>
            <a:off x="395536" y="699542"/>
            <a:ext cx="8352928" cy="4104456"/>
          </a:xfrm>
        </p:spPr>
        <p:txBody>
          <a:bodyPr>
            <a:normAutofit fontScale="92500" lnSpcReduction="20000"/>
          </a:bodyPr>
          <a:lstStyle/>
          <a:p>
            <a:endParaRPr lang="ru-RU" sz="1200" dirty="0"/>
          </a:p>
          <a:p>
            <a:pPr algn="just"/>
            <a:r>
              <a:rPr lang="ru-RU" sz="2200" dirty="0">
                <a:solidFill>
                  <a:schemeClr val="tx1">
                    <a:lumMod val="65000"/>
                    <a:lumOff val="35000"/>
                  </a:schemeClr>
                </a:solidFill>
              </a:rPr>
              <a:t>Явных, прямых конкурентов, которые делают то же самое на данный момент нет. К неявным конкурентам можно отнести: </a:t>
            </a:r>
          </a:p>
          <a:p>
            <a:pPr algn="just"/>
            <a:endParaRPr lang="ru-RU" sz="1100" dirty="0">
              <a:solidFill>
                <a:schemeClr val="tx1">
                  <a:lumMod val="65000"/>
                  <a:lumOff val="35000"/>
                </a:schemeClr>
              </a:solidFill>
            </a:endParaRPr>
          </a:p>
          <a:p>
            <a:pPr algn="just"/>
            <a:r>
              <a:rPr lang="ru-RU" sz="2200" dirty="0">
                <a:solidFill>
                  <a:schemeClr val="tx1">
                    <a:lumMod val="65000"/>
                    <a:lumOff val="35000"/>
                  </a:schemeClr>
                </a:solidFill>
              </a:rPr>
              <a:t>1.</a:t>
            </a:r>
            <a:r>
              <a:rPr lang="ru-RU" sz="1200" dirty="0">
                <a:solidFill>
                  <a:schemeClr val="tx1">
                    <a:lumMod val="65000"/>
                    <a:lumOff val="35000"/>
                  </a:schemeClr>
                </a:solidFill>
              </a:rPr>
              <a:t> </a:t>
            </a:r>
            <a:r>
              <a:rPr lang="ru-RU" sz="2000" dirty="0">
                <a:solidFill>
                  <a:schemeClr val="tx1">
                    <a:lumMod val="65000"/>
                    <a:lumOff val="35000"/>
                  </a:schemeClr>
                </a:solidFill>
              </a:rPr>
              <a:t>ЭТП (Электронные Торговые Площадки) которые также проводят торги (аукционы) в режиме </a:t>
            </a:r>
            <a:r>
              <a:rPr lang="en-US" sz="2000" dirty="0">
                <a:solidFill>
                  <a:schemeClr val="tx1">
                    <a:lumMod val="65000"/>
                    <a:lumOff val="35000"/>
                  </a:schemeClr>
                </a:solidFill>
              </a:rPr>
              <a:t>on</a:t>
            </a:r>
            <a:r>
              <a:rPr lang="ru-RU" sz="2000" dirty="0">
                <a:solidFill>
                  <a:schemeClr val="tx1">
                    <a:lumMod val="65000"/>
                    <a:lumOff val="35000"/>
                  </a:schemeClr>
                </a:solidFill>
              </a:rPr>
              <a:t>-</a:t>
            </a:r>
            <a:r>
              <a:rPr lang="en-US" sz="2000" dirty="0">
                <a:solidFill>
                  <a:schemeClr val="tx1">
                    <a:lumMod val="65000"/>
                    <a:lumOff val="35000"/>
                  </a:schemeClr>
                </a:solidFill>
              </a:rPr>
              <a:t>line</a:t>
            </a:r>
            <a:r>
              <a:rPr lang="ru-RU" sz="2000" dirty="0">
                <a:solidFill>
                  <a:schemeClr val="tx1">
                    <a:lumMod val="65000"/>
                    <a:lumOff val="35000"/>
                  </a:schemeClr>
                </a:solidFill>
              </a:rPr>
              <a:t>. </a:t>
            </a:r>
            <a:r>
              <a:rPr lang="ru-RU" sz="1300" dirty="0">
                <a:solidFill>
                  <a:schemeClr val="tx1">
                    <a:lumMod val="65000"/>
                    <a:lumOff val="35000"/>
                  </a:schemeClr>
                </a:solidFill>
              </a:rPr>
              <a:t>Но  недвижимость на них выставляется только государственная, муниципальная или залоговая, по исполнению решений судов или по процедуре банкротства. Это объясняется неудобством аукционной схемы, которая используется при проведении таких аукционов, это или Английская схема или Голландская. Они, эти схемы, и та и другая имеют ряд существенных неудобств, что не позволяет их использовать на массовом свободном рынке. </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2. Риелторы</a:t>
            </a:r>
            <a:r>
              <a:rPr lang="ru-RU" sz="1200" dirty="0">
                <a:solidFill>
                  <a:schemeClr val="tx1">
                    <a:lumMod val="65000"/>
                    <a:lumOff val="35000"/>
                  </a:schemeClr>
                </a:solidFill>
              </a:rPr>
              <a:t>, </a:t>
            </a:r>
            <a:r>
              <a:rPr lang="ru-RU" sz="1300" dirty="0">
                <a:solidFill>
                  <a:schemeClr val="tx1">
                    <a:lumMod val="65000"/>
                    <a:lumOff val="35000"/>
                  </a:schemeClr>
                </a:solidFill>
              </a:rPr>
              <a:t>потому что сейчас они получают деньги от продавцов и покупателей, которые могли бы получать мы. Но они также не предлагают возможности </a:t>
            </a:r>
            <a:r>
              <a:rPr lang="en-US" sz="1300" dirty="0">
                <a:solidFill>
                  <a:schemeClr val="tx1">
                    <a:lumMod val="65000"/>
                    <a:lumOff val="35000"/>
                  </a:schemeClr>
                </a:solidFill>
              </a:rPr>
              <a:t>on</a:t>
            </a:r>
            <a:r>
              <a:rPr lang="ru-RU" sz="1300" dirty="0">
                <a:solidFill>
                  <a:schemeClr val="tx1">
                    <a:lumMod val="65000"/>
                    <a:lumOff val="35000"/>
                  </a:schemeClr>
                </a:solidFill>
              </a:rPr>
              <a:t>-</a:t>
            </a:r>
            <a:r>
              <a:rPr lang="en-US" sz="1300" dirty="0">
                <a:solidFill>
                  <a:schemeClr val="tx1">
                    <a:lumMod val="65000"/>
                    <a:lumOff val="35000"/>
                  </a:schemeClr>
                </a:solidFill>
              </a:rPr>
              <a:t>line </a:t>
            </a:r>
            <a:r>
              <a:rPr lang="ru-RU" sz="1300" dirty="0">
                <a:solidFill>
                  <a:schemeClr val="tx1">
                    <a:lumMod val="65000"/>
                    <a:lumOff val="35000"/>
                  </a:schemeClr>
                </a:solidFill>
              </a:rPr>
              <a:t>торгов со всеми теми удобствами и преимуществами, которые  предлагаем  мы.</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3. Специализированные рекламные площадки</a:t>
            </a:r>
            <a:r>
              <a:rPr lang="ru-RU" sz="1200" dirty="0">
                <a:solidFill>
                  <a:schemeClr val="tx1">
                    <a:lumMod val="65000"/>
                    <a:lumOff val="35000"/>
                  </a:schemeClr>
                </a:solidFill>
              </a:rPr>
              <a:t>, </a:t>
            </a:r>
            <a:r>
              <a:rPr lang="ru-RU" sz="1400" dirty="0">
                <a:solidFill>
                  <a:schemeClr val="tx1">
                    <a:lumMod val="65000"/>
                    <a:lumOff val="35000"/>
                  </a:schemeClr>
                </a:solidFill>
              </a:rPr>
              <a:t>которые размещают  рекламные объявления по недвижимости </a:t>
            </a:r>
            <a:r>
              <a:rPr lang="en-US" sz="1400" dirty="0">
                <a:solidFill>
                  <a:schemeClr val="tx1">
                    <a:lumMod val="65000"/>
                    <a:lumOff val="35000"/>
                  </a:schemeClr>
                </a:solidFill>
              </a:rPr>
              <a:t>Classified. </a:t>
            </a:r>
            <a:endParaRPr lang="ru-RU" sz="1400" dirty="0">
              <a:solidFill>
                <a:schemeClr val="tx1">
                  <a:lumMod val="65000"/>
                  <a:lumOff val="35000"/>
                </a:schemeClr>
              </a:solidFill>
            </a:endParaRPr>
          </a:p>
          <a:p>
            <a:pPr algn="just"/>
            <a:endParaRPr lang="ru-RU" sz="1200" dirty="0">
              <a:solidFill>
                <a:schemeClr val="tx1">
                  <a:lumMod val="65000"/>
                  <a:lumOff val="35000"/>
                </a:schemeClr>
              </a:solidFill>
            </a:endParaRPr>
          </a:p>
          <a:p>
            <a:pPr algn="just"/>
            <a:r>
              <a:rPr lang="ru-RU" sz="1400" dirty="0">
                <a:solidFill>
                  <a:schemeClr val="tx1">
                    <a:lumMod val="65000"/>
                    <a:lumOff val="35000"/>
                  </a:schemeClr>
                </a:solidFill>
              </a:rPr>
              <a:t>Конкурентов  «2»  и  «3» необходимо сделать союзниками, партнерами , интегрируясь с ними по привлечению  клиентов  и выплачивая часть комиссии после успешных торгов  за  привлеченного  клиента.</a:t>
            </a:r>
          </a:p>
          <a:p>
            <a:pPr marL="228600" indent="-228600" algn="just">
              <a:buAutoNum type="arabicPeriod" startAt="3"/>
            </a:pPr>
            <a:endParaRPr lang="ru-RU" sz="1400" dirty="0">
              <a:solidFill>
                <a:schemeClr val="tx1"/>
              </a:solidFill>
            </a:endParaRPr>
          </a:p>
          <a:p>
            <a:pPr marL="228600" indent="-228600" algn="just">
              <a:buAutoNum type="arabicPeriod" startAt="2"/>
            </a:pPr>
            <a:endParaRPr lang="ru-RU" sz="1200" dirty="0">
              <a:solidFill>
                <a:schemeClr val="tx1"/>
              </a:solidFill>
            </a:endParaRPr>
          </a:p>
          <a:p>
            <a:pPr marL="228600" indent="-228600" algn="just">
              <a:buAutoNum type="arabicPeriod" startAt="2"/>
            </a:pPr>
            <a:endParaRPr lang="ru-RU" sz="1200" dirty="0">
              <a:solidFill>
                <a:schemeClr val="tx1"/>
              </a:solidFill>
            </a:endParaRPr>
          </a:p>
          <a:p>
            <a:pPr algn="just"/>
            <a:endParaRPr lang="ru-RU" sz="1200" dirty="0"/>
          </a:p>
        </p:txBody>
      </p:sp>
    </p:spTree>
    <p:extLst>
      <p:ext uri="{BB962C8B-B14F-4D97-AF65-F5344CB8AC3E}">
        <p14:creationId xmlns:p14="http://schemas.microsoft.com/office/powerpoint/2010/main" val="339953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4752528" cy="432047"/>
          </a:xfrm>
        </p:spPr>
        <p:txBody>
          <a:bodyPr>
            <a:noAutofit/>
          </a:bodyPr>
          <a:lstStyle/>
          <a:p>
            <a:pPr algn="l"/>
            <a:r>
              <a:rPr lang="ru-RU" sz="2800" u="sng" dirty="0">
                <a:solidFill>
                  <a:srgbClr val="C00000"/>
                </a:solidFill>
                <a:latin typeface="Calibri Light" panose="020F0302020204030204" pitchFamily="34" charset="0"/>
              </a:rPr>
              <a:t>ОСНОВНЫЕ ПРЕИМУЩЕСТВА</a:t>
            </a:r>
          </a:p>
        </p:txBody>
      </p:sp>
      <p:sp>
        <p:nvSpPr>
          <p:cNvPr id="3" name="Подзаголовок 2"/>
          <p:cNvSpPr>
            <a:spLocks noGrp="1"/>
          </p:cNvSpPr>
          <p:nvPr>
            <p:ph type="subTitle" idx="1"/>
          </p:nvPr>
        </p:nvSpPr>
        <p:spPr>
          <a:xfrm>
            <a:off x="251520" y="771550"/>
            <a:ext cx="8352928" cy="4032448"/>
          </a:xfrm>
        </p:spPr>
        <p:txBody>
          <a:bodyPr>
            <a:normAutofit fontScale="92500" lnSpcReduction="10000"/>
          </a:bodyPr>
          <a:lstStyle/>
          <a:p>
            <a:pPr algn="just"/>
            <a:endParaRPr lang="ru-RU" sz="1200" dirty="0"/>
          </a:p>
          <a:p>
            <a:pPr algn="just"/>
            <a:r>
              <a:rPr lang="ru-RU" sz="2000" dirty="0">
                <a:solidFill>
                  <a:schemeClr val="tx1">
                    <a:lumMod val="65000"/>
                    <a:lumOff val="35000"/>
                  </a:schemeClr>
                </a:solidFill>
              </a:rPr>
              <a:t>1. Участие в торгах не требует ни каких финансовых затрат (денежных перечислений) </a:t>
            </a:r>
            <a:r>
              <a:rPr lang="ru-RU" sz="1200" dirty="0">
                <a:solidFill>
                  <a:schemeClr val="tx1">
                    <a:lumMod val="65000"/>
                    <a:lumOff val="35000"/>
                  </a:schemeClr>
                </a:solidFill>
              </a:rPr>
              <a:t>ни со стороны Заказчика торгов, ни со стороны Участника. Участник торгов холдирует необходимую сумму у себя же на карте, что обеспечивает ответственное поведение Участника в торгах;</a:t>
            </a:r>
          </a:p>
          <a:p>
            <a:pPr marL="457200" indent="-457200" algn="just">
              <a:buAutoNum type="arabicPeriod"/>
            </a:pPr>
            <a:endParaRPr lang="ru-RU" sz="1200" dirty="0">
              <a:solidFill>
                <a:schemeClr val="tx1">
                  <a:lumMod val="65000"/>
                  <a:lumOff val="35000"/>
                </a:schemeClr>
              </a:solidFill>
            </a:endParaRPr>
          </a:p>
          <a:p>
            <a:pPr algn="just"/>
            <a:r>
              <a:rPr lang="ru-RU" sz="2000" dirty="0">
                <a:solidFill>
                  <a:schemeClr val="tx1">
                    <a:lumMod val="65000"/>
                    <a:lumOff val="35000"/>
                  </a:schemeClr>
                </a:solidFill>
              </a:rPr>
              <a:t>2. Все действия на ЭТП нотаризируются с помощью технологии </a:t>
            </a:r>
            <a:r>
              <a:rPr lang="en-US" sz="2000" dirty="0">
                <a:solidFill>
                  <a:schemeClr val="tx1">
                    <a:lumMod val="65000"/>
                    <a:lumOff val="35000"/>
                  </a:schemeClr>
                </a:solidFill>
              </a:rPr>
              <a:t>Blockchain</a:t>
            </a:r>
            <a:r>
              <a:rPr lang="ru-RU" sz="2000" dirty="0">
                <a:solidFill>
                  <a:schemeClr val="tx1">
                    <a:lumMod val="65000"/>
                    <a:lumOff val="35000"/>
                  </a:schemeClr>
                </a:solidFill>
              </a:rPr>
              <a:t>.</a:t>
            </a:r>
            <a:r>
              <a:rPr lang="ru-RU" sz="1200" dirty="0">
                <a:solidFill>
                  <a:schemeClr val="tx1">
                    <a:lumMod val="65000"/>
                    <a:lumOff val="35000"/>
                  </a:schemeClr>
                </a:solidFill>
              </a:rPr>
              <a:t> То есть исключаются спорные моменты между Участниками, Заказчиками торгов;</a:t>
            </a:r>
          </a:p>
          <a:p>
            <a:pPr algn="just"/>
            <a:endParaRPr lang="ru-RU" sz="1200" dirty="0">
              <a:solidFill>
                <a:schemeClr val="tx1">
                  <a:lumMod val="65000"/>
                  <a:lumOff val="35000"/>
                </a:schemeClr>
              </a:solidFill>
            </a:endParaRPr>
          </a:p>
          <a:p>
            <a:pPr algn="just"/>
            <a:r>
              <a:rPr lang="ru-RU" sz="2000" dirty="0">
                <a:solidFill>
                  <a:schemeClr val="tx1">
                    <a:lumMod val="65000"/>
                    <a:lumOff val="35000"/>
                  </a:schemeClr>
                </a:solidFill>
              </a:rPr>
              <a:t>3.  ЭТП интегрируется с соцсетями и агрегаторами</a:t>
            </a:r>
            <a:r>
              <a:rPr lang="ru-RU" sz="1200" dirty="0">
                <a:solidFill>
                  <a:schemeClr val="tx1">
                    <a:lumMod val="65000"/>
                    <a:lumOff val="35000"/>
                  </a:schemeClr>
                </a:solidFill>
              </a:rPr>
              <a:t>, согласившимися участвовать в проекте. Это поможет не только в рекламе и продвижении конкретного объекта, но, в том числе, и в продвижении всего проекта;</a:t>
            </a:r>
          </a:p>
          <a:p>
            <a:pPr algn="just"/>
            <a:endParaRPr lang="ru-RU" sz="1200" dirty="0">
              <a:solidFill>
                <a:schemeClr val="tx1">
                  <a:lumMod val="65000"/>
                  <a:lumOff val="35000"/>
                </a:schemeClr>
              </a:solidFill>
            </a:endParaRPr>
          </a:p>
          <a:p>
            <a:pPr algn="just"/>
            <a:r>
              <a:rPr lang="ru-RU" sz="2000" dirty="0">
                <a:solidFill>
                  <a:schemeClr val="tx1">
                    <a:lumMod val="65000"/>
                    <a:lumOff val="35000"/>
                  </a:schemeClr>
                </a:solidFill>
              </a:rPr>
              <a:t>4. Сами торги проходят по многовариантной схеме </a:t>
            </a:r>
            <a:r>
              <a:rPr lang="ru-RU" sz="1200" dirty="0">
                <a:solidFill>
                  <a:schemeClr val="tx1">
                    <a:lumMod val="65000"/>
                    <a:lumOff val="35000"/>
                  </a:schemeClr>
                </a:solidFill>
              </a:rPr>
              <a:t>– комфортной как для Продавца, так и для Покупателя. (Нет необходимости ждать 2-ого покупателя, Участник может предлагать любую цену и она становится текущей, если будет не менее той которая ранее акцептована и не менее минимальной, Заказчик может изменять минимальную цену, но не выше текущей… и т.д.).</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5.</a:t>
            </a:r>
            <a:r>
              <a:rPr lang="ru-RU" sz="1200" dirty="0">
                <a:solidFill>
                  <a:schemeClr val="tx1">
                    <a:lumMod val="65000"/>
                    <a:lumOff val="35000"/>
                  </a:schemeClr>
                </a:solidFill>
              </a:rPr>
              <a:t> </a:t>
            </a:r>
            <a:r>
              <a:rPr lang="ru-RU" sz="2000" dirty="0">
                <a:solidFill>
                  <a:schemeClr val="tx1">
                    <a:lumMod val="65000"/>
                    <a:lumOff val="35000"/>
                  </a:schemeClr>
                </a:solidFill>
              </a:rPr>
              <a:t>Реализация проекта не зависит от крупных игроков</a:t>
            </a:r>
            <a:r>
              <a:rPr lang="ru-RU" sz="1200" dirty="0">
                <a:solidFill>
                  <a:schemeClr val="tx1">
                    <a:lumMod val="65000"/>
                    <a:lumOff val="35000"/>
                  </a:schemeClr>
                </a:solidFill>
              </a:rPr>
              <a:t> на рынке недвижимости, риэлторов, Застройщиков, СМИ, включая агрегаторов – крупных специализированных СМИ.  </a:t>
            </a:r>
          </a:p>
          <a:p>
            <a:pPr algn="just"/>
            <a:endParaRPr lang="ru-RU" sz="1200" dirty="0"/>
          </a:p>
        </p:txBody>
      </p:sp>
    </p:spTree>
    <p:extLst>
      <p:ext uri="{BB962C8B-B14F-4D97-AF65-F5344CB8AC3E}">
        <p14:creationId xmlns:p14="http://schemas.microsoft.com/office/powerpoint/2010/main" val="39033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A64836D-8393-4E2D-88D8-02294077BA89}" type="slidenum">
              <a:rPr lang="ru-RU" smtClean="0"/>
              <a:t>13</a:t>
            </a:fld>
            <a:endParaRPr lang="ru-RU"/>
          </a:p>
        </p:txBody>
      </p:sp>
      <p:sp>
        <p:nvSpPr>
          <p:cNvPr id="5" name="Заголовок 1"/>
          <p:cNvSpPr>
            <a:spLocks noGrp="1"/>
          </p:cNvSpPr>
          <p:nvPr>
            <p:ph type="title"/>
          </p:nvPr>
        </p:nvSpPr>
        <p:spPr>
          <a:xfrm>
            <a:off x="35496" y="51470"/>
            <a:ext cx="1872208" cy="421555"/>
          </a:xfrm>
        </p:spPr>
        <p:txBody>
          <a:bodyPr>
            <a:noAutofit/>
          </a:bodyPr>
          <a:lstStyle/>
          <a:p>
            <a:pPr algn="l"/>
            <a:r>
              <a:rPr lang="ru-RU" sz="2800" u="sng" dirty="0">
                <a:solidFill>
                  <a:srgbClr val="C00000"/>
                </a:solidFill>
                <a:latin typeface="Calibri Light" panose="020F0302020204030204" pitchFamily="34" charset="0"/>
              </a:rPr>
              <a:t>КОМАНДА</a:t>
            </a:r>
          </a:p>
        </p:txBody>
      </p:sp>
      <p:graphicFrame>
        <p:nvGraphicFramePr>
          <p:cNvPr id="2" name="Таблица 1"/>
          <p:cNvGraphicFramePr>
            <a:graphicFrameLocks noGrp="1"/>
          </p:cNvGraphicFramePr>
          <p:nvPr>
            <p:extLst>
              <p:ext uri="{D42A27DB-BD31-4B8C-83A1-F6EECF244321}">
                <p14:modId xmlns:p14="http://schemas.microsoft.com/office/powerpoint/2010/main" val="3134176666"/>
              </p:ext>
            </p:extLst>
          </p:nvPr>
        </p:nvGraphicFramePr>
        <p:xfrm>
          <a:off x="107504" y="499281"/>
          <a:ext cx="8921248" cy="4232708"/>
        </p:xfrm>
        <a:graphic>
          <a:graphicData uri="http://schemas.openxmlformats.org/drawingml/2006/table">
            <a:tbl>
              <a:tblPr firstRow="1" bandRow="1">
                <a:tableStyleId>{5C22544A-7EE6-4342-B048-85BDC9FD1C3A}</a:tableStyleId>
              </a:tblPr>
              <a:tblGrid>
                <a:gridCol w="1435494">
                  <a:extLst>
                    <a:ext uri="{9D8B030D-6E8A-4147-A177-3AD203B41FA5}">
                      <a16:colId xmlns:a16="http://schemas.microsoft.com/office/drawing/2014/main" val="20000"/>
                    </a:ext>
                  </a:extLst>
                </a:gridCol>
                <a:gridCol w="235596">
                  <a:extLst>
                    <a:ext uri="{9D8B030D-6E8A-4147-A177-3AD203B41FA5}">
                      <a16:colId xmlns:a16="http://schemas.microsoft.com/office/drawing/2014/main" val="20001"/>
                    </a:ext>
                  </a:extLst>
                </a:gridCol>
                <a:gridCol w="2168282">
                  <a:extLst>
                    <a:ext uri="{9D8B030D-6E8A-4147-A177-3AD203B41FA5}">
                      <a16:colId xmlns:a16="http://schemas.microsoft.com/office/drawing/2014/main" val="20002"/>
                    </a:ext>
                  </a:extLst>
                </a:gridCol>
                <a:gridCol w="5081876">
                  <a:extLst>
                    <a:ext uri="{9D8B030D-6E8A-4147-A177-3AD203B41FA5}">
                      <a16:colId xmlns:a16="http://schemas.microsoft.com/office/drawing/2014/main" val="20003"/>
                    </a:ext>
                  </a:extLst>
                </a:gridCol>
              </a:tblGrid>
              <a:tr h="324126">
                <a:tc gridSpan="4">
                  <a:txBody>
                    <a:bodyPr/>
                    <a:lstStyle/>
                    <a:p>
                      <a:r>
                        <a:rPr lang="ru-RU" sz="1200" b="0" dirty="0">
                          <a:solidFill>
                            <a:srgbClr val="C00000"/>
                          </a:solidFill>
                          <a:latin typeface="Calibri Light" panose="020F0302020204030204" pitchFamily="34" charset="0"/>
                        </a:rPr>
                        <a:t>Основатели проекта</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100" b="0" dirty="0">
                        <a:solidFill>
                          <a:schemeClr val="tx1"/>
                        </a:solidFill>
                        <a:latin typeface="Calibri Light" panose="020F030202020403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792228">
                <a:tc>
                  <a:txBody>
                    <a:bodyPr/>
                    <a:lstStyle/>
                    <a:p>
                      <a:pPr algn="ctr"/>
                      <a:endParaRPr lang="ru-RU" sz="800" b="1" dirty="0">
                        <a:solidFill>
                          <a:schemeClr val="tx1"/>
                        </a:solidFill>
                        <a:latin typeface="Calibri Light" panose="020F030202020403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100" b="0" dirty="0">
                        <a:solidFill>
                          <a:schemeClr val="tx1"/>
                        </a:solidFill>
                        <a:latin typeface="Calibri Light" panose="020F030202020403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latin typeface="Calibri Light" panose="020F0302020204030204" pitchFamily="34" charset="0"/>
                        </a:rPr>
                        <a:t>Рейнфельд Сергей Николаевич</a:t>
                      </a:r>
                    </a:p>
                    <a:p>
                      <a:pPr algn="ctr"/>
                      <a:r>
                        <a:rPr lang="ru-RU" sz="1200" b="0" dirty="0">
                          <a:solidFill>
                            <a:schemeClr val="tx1"/>
                          </a:solidFill>
                          <a:latin typeface="Calibri Light" panose="020F0302020204030204" pitchFamily="34" charset="0"/>
                        </a:rPr>
                        <a:t>Инициатор, автор  и разработчик идеи,</a:t>
                      </a:r>
                      <a:r>
                        <a:rPr lang="ru-RU" sz="1200" b="0" baseline="0" dirty="0">
                          <a:solidFill>
                            <a:schemeClr val="tx1"/>
                          </a:solidFill>
                          <a:latin typeface="Calibri Light" panose="020F0302020204030204" pitchFamily="34" charset="0"/>
                        </a:rPr>
                        <a:t> заявитель патента на изобретение</a:t>
                      </a:r>
                    </a:p>
                    <a:p>
                      <a:pPr algn="ctr"/>
                      <a:r>
                        <a:rPr lang="ru-RU" sz="1200" b="0" baseline="0" dirty="0">
                          <a:solidFill>
                            <a:schemeClr val="tx1"/>
                          </a:solidFill>
                          <a:latin typeface="Calibri Light" panose="020F0302020204030204" pitchFamily="34" charset="0"/>
                        </a:rPr>
                        <a:t>г. Москва</a:t>
                      </a:r>
                      <a:endParaRPr lang="ru-RU" sz="1200" b="0" dirty="0">
                        <a:solidFill>
                          <a:schemeClr val="tx1"/>
                        </a:solidFill>
                        <a:latin typeface="Calibri Light" panose="020F030202020403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200" b="1" dirty="0">
                          <a:solidFill>
                            <a:schemeClr val="tx1"/>
                          </a:solidFill>
                          <a:latin typeface="Calibri Light" panose="020F0302020204030204" pitchFamily="34" charset="0"/>
                        </a:rPr>
                        <a:t>Краткое резюме</a:t>
                      </a:r>
                    </a:p>
                    <a:p>
                      <a:r>
                        <a:rPr lang="ru-RU" sz="1200" b="0" dirty="0">
                          <a:solidFill>
                            <a:schemeClr val="tx1"/>
                          </a:solidFill>
                          <a:latin typeface="Calibri Light" panose="020F0302020204030204" pitchFamily="34" charset="0"/>
                        </a:rPr>
                        <a:t>Роль в проекте – Создание и разработка идеи, общее руководство. </a:t>
                      </a:r>
                    </a:p>
                    <a:p>
                      <a:r>
                        <a:rPr lang="ru-RU" sz="1200" b="0" dirty="0">
                          <a:solidFill>
                            <a:schemeClr val="tx1"/>
                          </a:solidFill>
                          <a:latin typeface="Calibri Light" panose="020F0302020204030204" pitchFamily="34" charset="0"/>
                        </a:rPr>
                        <a:t>Образование – высшее техническое (ЛКИ г. Ленинград 1985 г.), Дополнительное образование – Менеджмент (МГИМО г. Москва 2000 г.), ПГС, Психология. </a:t>
                      </a:r>
                    </a:p>
                    <a:p>
                      <a:r>
                        <a:rPr lang="ru-RU" sz="1200" b="0" dirty="0">
                          <a:solidFill>
                            <a:schemeClr val="tx1"/>
                          </a:solidFill>
                          <a:latin typeface="Calibri Light" panose="020F0302020204030204" pitchFamily="34" charset="0"/>
                        </a:rPr>
                        <a:t>С 1993 г. занимается риэлторским бизнесом,</a:t>
                      </a:r>
                      <a:r>
                        <a:rPr lang="ru-RU" sz="1200" b="0" baseline="0" dirty="0">
                          <a:solidFill>
                            <a:schemeClr val="tx1"/>
                          </a:solidFill>
                          <a:latin typeface="Calibri Light" panose="020F0302020204030204" pitchFamily="34" charset="0"/>
                        </a:rPr>
                        <a:t> начиная с руководства компанией Рент-Сервис (110 чел.), с 1998 г. специализируется на проведении торгов по недвижимости.</a:t>
                      </a:r>
                      <a:endParaRPr lang="ru-RU" sz="1200" b="0" dirty="0">
                        <a:solidFill>
                          <a:schemeClr val="tx1"/>
                        </a:solidFill>
                        <a:latin typeface="Calibri Light" panose="020F0302020204030204" pitchFamily="34" charset="0"/>
                      </a:endParaRPr>
                    </a:p>
                    <a:p>
                      <a:r>
                        <a:rPr lang="ru-RU" sz="1200" b="0" dirty="0">
                          <a:solidFill>
                            <a:schemeClr val="tx1"/>
                          </a:solidFill>
                          <a:latin typeface="Calibri Light" panose="020F0302020204030204" pitchFamily="34" charset="0"/>
                        </a:rPr>
                        <a:t>Возраст 58 лет.</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92228">
                <a:tc>
                  <a:txBody>
                    <a:bodyPr/>
                    <a:lstStyle/>
                    <a:p>
                      <a:pPr algn="ctr"/>
                      <a:r>
                        <a:rPr lang="ru-RU" sz="1100" b="1" dirty="0">
                          <a:solidFill>
                            <a:schemeClr val="tx1"/>
                          </a:solidFill>
                          <a:latin typeface="Calibri Light" panose="020F0302020204030204" pitchFamily="34" charset="0"/>
                        </a:rPr>
                        <a:t>Партнер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100" b="0" dirty="0">
                        <a:solidFill>
                          <a:schemeClr val="tx1"/>
                        </a:solidFill>
                        <a:latin typeface="Calibri Light" panose="020F030202020403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latin typeface="Calibri Light" panose="020F0302020204030204" pitchFamily="34" charset="0"/>
                        </a:rPr>
                        <a:t>Кошелев Федор Алексеевич</a:t>
                      </a:r>
                    </a:p>
                    <a:p>
                      <a:pPr algn="ctr"/>
                      <a:r>
                        <a:rPr lang="ru-RU" sz="1200" b="0" dirty="0">
                          <a:solidFill>
                            <a:schemeClr val="tx1"/>
                          </a:solidFill>
                          <a:latin typeface="Calibri Light" panose="020F0302020204030204" pitchFamily="34" charset="0"/>
                        </a:rPr>
                        <a:t>Программист </a:t>
                      </a:r>
                    </a:p>
                    <a:p>
                      <a:pPr algn="ctr"/>
                      <a:r>
                        <a:rPr lang="ru-RU" sz="1200" b="0" dirty="0">
                          <a:solidFill>
                            <a:schemeClr val="tx1"/>
                          </a:solidFill>
                          <a:latin typeface="Calibri Light" panose="020F0302020204030204" pitchFamily="34" charset="0"/>
                        </a:rPr>
                        <a:t>г. Ярославль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200" b="1" dirty="0">
                          <a:solidFill>
                            <a:schemeClr val="tx1"/>
                          </a:solidFill>
                          <a:latin typeface="Calibri Light" panose="020F0302020204030204" pitchFamily="34" charset="0"/>
                        </a:rPr>
                        <a:t>Краткое резюме</a:t>
                      </a:r>
                    </a:p>
                    <a:p>
                      <a:r>
                        <a:rPr lang="ru-RU" sz="1200" b="0" dirty="0">
                          <a:solidFill>
                            <a:schemeClr val="tx1"/>
                          </a:solidFill>
                          <a:latin typeface="Calibri Light" panose="020F0302020204030204" pitchFamily="34" charset="0"/>
                        </a:rPr>
                        <a:t>Роль в проекте –</a:t>
                      </a:r>
                      <a:r>
                        <a:rPr lang="ru-RU" sz="1200" b="0" baseline="0" dirty="0">
                          <a:solidFill>
                            <a:schemeClr val="tx1"/>
                          </a:solidFill>
                          <a:latin typeface="Calibri Light" panose="020F0302020204030204" pitchFamily="34" charset="0"/>
                        </a:rPr>
                        <a:t>– Создание ЭТП (</a:t>
                      </a:r>
                      <a:r>
                        <a:rPr lang="en-US" sz="1200" b="0" baseline="0" dirty="0">
                          <a:solidFill>
                            <a:schemeClr val="tx1"/>
                          </a:solidFill>
                          <a:latin typeface="Calibri Light" panose="020F0302020204030204" pitchFamily="34" charset="0"/>
                          <a:hlinkClick r:id="rId3"/>
                        </a:rPr>
                        <a:t>www.locatorcost.com</a:t>
                      </a:r>
                      <a:r>
                        <a:rPr lang="en-US" sz="1200" b="0" baseline="0" dirty="0">
                          <a:solidFill>
                            <a:schemeClr val="tx1"/>
                          </a:solidFill>
                          <a:latin typeface="Calibri Light" panose="020F0302020204030204" pitchFamily="34" charset="0"/>
                        </a:rPr>
                        <a:t>)</a:t>
                      </a:r>
                      <a:r>
                        <a:rPr lang="ru-RU" sz="1200" b="0" baseline="0" dirty="0">
                          <a:solidFill>
                            <a:schemeClr val="tx1"/>
                          </a:solidFill>
                          <a:latin typeface="Calibri Light" panose="020F0302020204030204" pitchFamily="34" charset="0"/>
                        </a:rPr>
                        <a:t>. Интеграция ЭТП с агрегаторами. Интеграция ЭТП с Яндекс.Кассой</a:t>
                      </a:r>
                      <a:endParaRPr lang="ru-RU" sz="1200" b="0" dirty="0">
                        <a:solidFill>
                          <a:schemeClr val="tx1"/>
                        </a:solidFill>
                        <a:latin typeface="Calibri Light" panose="020F030202020403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126">
                <a:tc gridSpan="4">
                  <a:txBody>
                    <a:bodyPr/>
                    <a:lstStyle/>
                    <a:p>
                      <a:endParaRPr lang="ru-RU" sz="1100" b="0" dirty="0">
                        <a:solidFill>
                          <a:srgbClr val="C00000"/>
                        </a:solidFill>
                        <a:latin typeface="Calibri Light" panose="020F030202020403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100" b="0" dirty="0">
                        <a:solidFill>
                          <a:schemeClr val="tx1"/>
                        </a:solidFill>
                        <a:latin typeface="Calibri Light" panose="020F030202020403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bl>
          </a:graphicData>
        </a:graphic>
      </p:graphicFrame>
      <p:pic>
        <p:nvPicPr>
          <p:cNvPr id="1026" name="Picture 2" descr="C:\Users\1\Desktop\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18" y="843558"/>
            <a:ext cx="1409339"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19" y="2643759"/>
            <a:ext cx="1409338" cy="1656184"/>
          </a:xfrm>
          <a:prstGeom prst="rect">
            <a:avLst/>
          </a:prstGeom>
        </p:spPr>
      </p:pic>
    </p:spTree>
    <p:extLst>
      <p:ext uri="{BB962C8B-B14F-4D97-AF65-F5344CB8AC3E}">
        <p14:creationId xmlns:p14="http://schemas.microsoft.com/office/powerpoint/2010/main" val="218107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51470"/>
            <a:ext cx="5976664" cy="421555"/>
          </a:xfrm>
        </p:spPr>
        <p:txBody>
          <a:bodyPr>
            <a:noAutofit/>
          </a:bodyPr>
          <a:lstStyle/>
          <a:p>
            <a:pPr algn="l"/>
            <a:r>
              <a:rPr lang="ru-RU" sz="2800" u="sng" dirty="0">
                <a:solidFill>
                  <a:srgbClr val="C00000"/>
                </a:solidFill>
                <a:latin typeface="Calibri Light" panose="020F0302020204030204" pitchFamily="34" charset="0"/>
              </a:rPr>
              <a:t>КОМАНДА</a:t>
            </a:r>
          </a:p>
        </p:txBody>
      </p:sp>
      <p:sp>
        <p:nvSpPr>
          <p:cNvPr id="4" name="Номер слайда 3"/>
          <p:cNvSpPr>
            <a:spLocks noGrp="1"/>
          </p:cNvSpPr>
          <p:nvPr>
            <p:ph type="sldNum" sz="quarter" idx="12"/>
          </p:nvPr>
        </p:nvSpPr>
        <p:spPr/>
        <p:txBody>
          <a:bodyPr/>
          <a:lstStyle/>
          <a:p>
            <a:fld id="{BA64836D-8393-4E2D-88D8-02294077BA89}" type="slidenum">
              <a:rPr lang="ru-RU" smtClean="0"/>
              <a:t>14</a:t>
            </a:fld>
            <a:endParaRPr lang="ru-RU"/>
          </a:p>
        </p:txBody>
      </p:sp>
      <p:sp>
        <p:nvSpPr>
          <p:cNvPr id="3" name="Прямоугольник 2"/>
          <p:cNvSpPr/>
          <p:nvPr/>
        </p:nvSpPr>
        <p:spPr>
          <a:xfrm>
            <a:off x="251520" y="843558"/>
            <a:ext cx="8712968" cy="1815882"/>
          </a:xfrm>
          <a:prstGeom prst="rect">
            <a:avLst/>
          </a:prstGeom>
        </p:spPr>
        <p:txBody>
          <a:bodyPr wrap="square">
            <a:spAutoFit/>
          </a:bodyPr>
          <a:lstStyle/>
          <a:p>
            <a:pPr lvl="0"/>
            <a:r>
              <a:rPr lang="ru-RU" sz="800" dirty="0">
                <a:solidFill>
                  <a:prstClr val="black"/>
                </a:solidFill>
                <a:latin typeface="Calibri Light" panose="020F0302020204030204" pitchFamily="34" charset="0"/>
              </a:rPr>
              <a:t> </a:t>
            </a:r>
            <a:r>
              <a:rPr lang="ru-RU" sz="1200" dirty="0">
                <a:solidFill>
                  <a:srgbClr val="FF0000"/>
                </a:solidFill>
              </a:rPr>
              <a:t>Участники проекта </a:t>
            </a:r>
          </a:p>
          <a:p>
            <a:pPr lvl="0"/>
            <a:endParaRPr lang="ru-RU" sz="1200" dirty="0"/>
          </a:p>
          <a:p>
            <a:r>
              <a:rPr lang="ru-RU" sz="2000" dirty="0">
                <a:solidFill>
                  <a:schemeClr val="tx1">
                    <a:lumMod val="65000"/>
                    <a:lumOff val="35000"/>
                  </a:schemeClr>
                </a:solidFill>
              </a:rPr>
              <a:t>1.</a:t>
            </a:r>
            <a:r>
              <a:rPr lang="en-US" sz="2000" dirty="0">
                <a:solidFill>
                  <a:schemeClr val="tx1">
                    <a:lumMod val="65000"/>
                    <a:lumOff val="35000"/>
                  </a:schemeClr>
                </a:solidFill>
              </a:rPr>
              <a:t> </a:t>
            </a:r>
            <a:r>
              <a:rPr lang="ru-RU" sz="2000" dirty="0">
                <a:solidFill>
                  <a:schemeClr val="tx1">
                    <a:lumMod val="65000"/>
                    <a:lumOff val="35000"/>
                  </a:schemeClr>
                </a:solidFill>
              </a:rPr>
              <a:t>Кошелев Федор Алексеевич партнер – создатель разрабатываемой ЭТП </a:t>
            </a:r>
            <a:r>
              <a:rPr lang="en-US" sz="2000" dirty="0">
                <a:solidFill>
                  <a:schemeClr val="tx1">
                    <a:lumMod val="65000"/>
                    <a:lumOff val="35000"/>
                  </a:schemeClr>
                </a:solidFill>
                <a:hlinkClick r:id="rId3"/>
              </a:rPr>
              <a:t>www.locatorcost.com</a:t>
            </a:r>
            <a:r>
              <a:rPr lang="ru-RU" sz="2000" dirty="0">
                <a:solidFill>
                  <a:schemeClr val="tx1">
                    <a:lumMod val="65000"/>
                    <a:lumOff val="35000"/>
                  </a:schemeClr>
                </a:solidFill>
              </a:rPr>
              <a:t>;</a:t>
            </a:r>
            <a:endParaRPr lang="en-US" sz="2000" u="sng" dirty="0">
              <a:solidFill>
                <a:schemeClr val="tx1">
                  <a:lumMod val="65000"/>
                  <a:lumOff val="35000"/>
                </a:schemeClr>
              </a:solidFill>
            </a:endParaRPr>
          </a:p>
          <a:p>
            <a:r>
              <a:rPr lang="ru-RU" sz="2000" dirty="0">
                <a:solidFill>
                  <a:schemeClr val="tx1">
                    <a:lumMod val="65000"/>
                    <a:lumOff val="35000"/>
                  </a:schemeClr>
                </a:solidFill>
              </a:rPr>
              <a:t>2</a:t>
            </a:r>
            <a:r>
              <a:rPr lang="en-US" sz="2000" dirty="0">
                <a:solidFill>
                  <a:schemeClr val="tx1">
                    <a:lumMod val="65000"/>
                    <a:lumOff val="35000"/>
                  </a:schemeClr>
                </a:solidFill>
              </a:rPr>
              <a:t>. Credits – </a:t>
            </a:r>
            <a:r>
              <a:rPr lang="ru-RU" sz="2000" dirty="0">
                <a:solidFill>
                  <a:schemeClr val="tx1">
                    <a:lumMod val="65000"/>
                    <a:lumOff val="35000"/>
                  </a:schemeClr>
                </a:solidFill>
              </a:rPr>
              <a:t>Платформа блокчейн </a:t>
            </a:r>
            <a:r>
              <a:rPr lang="en-US" sz="2000" dirty="0">
                <a:solidFill>
                  <a:schemeClr val="tx1">
                    <a:lumMod val="65000"/>
                    <a:lumOff val="35000"/>
                  </a:schemeClr>
                </a:solidFill>
                <a:hlinkClick r:id="rId4"/>
              </a:rPr>
              <a:t>www.credits.com</a:t>
            </a:r>
            <a:endParaRPr lang="en-US" sz="2000" dirty="0">
              <a:solidFill>
                <a:schemeClr val="tx1">
                  <a:lumMod val="65000"/>
                  <a:lumOff val="35000"/>
                </a:schemeClr>
              </a:solidFill>
            </a:endParaRPr>
          </a:p>
          <a:p>
            <a:endParaRPr lang="ru-RU" sz="1200" dirty="0">
              <a:solidFill>
                <a:schemeClr val="tx1">
                  <a:lumMod val="65000"/>
                  <a:lumOff val="35000"/>
                </a:schemeClr>
              </a:solidFill>
            </a:endParaRPr>
          </a:p>
          <a:p>
            <a:pPr lvl="0" algn="ctr"/>
            <a:endParaRPr lang="ru-RU" sz="800" dirty="0">
              <a:solidFill>
                <a:prstClr val="black"/>
              </a:solidFill>
              <a:latin typeface="Calibri Light" panose="020F0302020204030204" pitchFamily="34" charset="0"/>
            </a:endParaRPr>
          </a:p>
          <a:p>
            <a:pPr lvl="0" algn="ctr"/>
            <a:r>
              <a:rPr lang="en-US" sz="800" dirty="0">
                <a:solidFill>
                  <a:prstClr val="black"/>
                </a:solidFill>
                <a:latin typeface="Calibri Light" panose="020F0302020204030204" pitchFamily="34" charset="0"/>
              </a:rPr>
              <a:t> </a:t>
            </a:r>
            <a:endParaRPr lang="ru-RU" sz="800"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53175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528392" cy="288031"/>
          </a:xfrm>
        </p:spPr>
        <p:txBody>
          <a:bodyPr>
            <a:noAutofit/>
          </a:bodyPr>
          <a:lstStyle/>
          <a:p>
            <a:pPr algn="l"/>
            <a:r>
              <a:rPr lang="ru-RU" sz="2800" u="sng" dirty="0">
                <a:solidFill>
                  <a:srgbClr val="C00000"/>
                </a:solidFill>
                <a:latin typeface="Calibri Light" panose="020F0302020204030204" pitchFamily="34" charset="0"/>
              </a:rPr>
              <a:t>РИСКИ ПРОЕКТА</a:t>
            </a:r>
          </a:p>
        </p:txBody>
      </p:sp>
      <p:sp>
        <p:nvSpPr>
          <p:cNvPr id="3" name="Подзаголовок 2"/>
          <p:cNvSpPr>
            <a:spLocks noGrp="1"/>
          </p:cNvSpPr>
          <p:nvPr>
            <p:ph type="subTitle" idx="1"/>
          </p:nvPr>
        </p:nvSpPr>
        <p:spPr>
          <a:xfrm>
            <a:off x="179512" y="627534"/>
            <a:ext cx="8784976" cy="4515966"/>
          </a:xfrm>
        </p:spPr>
        <p:txBody>
          <a:bodyPr>
            <a:normAutofit fontScale="85000" lnSpcReduction="10000"/>
          </a:bodyPr>
          <a:lstStyle/>
          <a:p>
            <a:pPr marL="228600" indent="-228600" algn="l">
              <a:buAutoNum type="arabicPeriod"/>
            </a:pPr>
            <a:r>
              <a:rPr lang="ru-RU" sz="2200" dirty="0">
                <a:solidFill>
                  <a:schemeClr val="tx1">
                    <a:lumMod val="65000"/>
                    <a:lumOff val="35000"/>
                  </a:schemeClr>
                </a:solidFill>
              </a:rPr>
              <a:t>Не будут собственники и риэлторы размещать объекты.             </a:t>
            </a:r>
          </a:p>
          <a:p>
            <a:pPr algn="just"/>
            <a:r>
              <a:rPr lang="ru-RU" sz="1200" dirty="0">
                <a:solidFill>
                  <a:schemeClr val="tx1">
                    <a:lumMod val="65000"/>
                    <a:lumOff val="35000"/>
                  </a:schemeClr>
                </a:solidFill>
              </a:rPr>
              <a:t>Это маловероятно. Потому что такая торговая площадка не будет вступать в противоречие с интересами ни риэлтора, ни собственника. Не будет конфликта интересов, а даже наоборот, потому что это будет лишь помогать реализовывать объекты и при этом не предполагается брать на этапе размещения объекта какую-то оплату ни с собственника, ни с риэлтора, это активизирует продажи и увеличивает количество возможных покупателей неограниченно.</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2. Покупатели не будут участвовать в торгах</a:t>
            </a:r>
            <a:r>
              <a:rPr lang="ru-RU" sz="1200" b="1" dirty="0">
                <a:solidFill>
                  <a:schemeClr val="tx1">
                    <a:lumMod val="65000"/>
                    <a:lumOff val="35000"/>
                  </a:schemeClr>
                </a:solidFill>
              </a:rPr>
              <a:t> (будут заходить, смотреть, а после созваниваться с Собственниками, чтобы предложить им свою цену).                                                                    </a:t>
            </a:r>
          </a:p>
          <a:p>
            <a:pPr algn="just"/>
            <a:r>
              <a:rPr lang="ru-RU" sz="1200" dirty="0">
                <a:solidFill>
                  <a:schemeClr val="tx1">
                    <a:lumMod val="65000"/>
                    <a:lumOff val="35000"/>
                  </a:schemeClr>
                </a:solidFill>
              </a:rPr>
              <a:t>Чтобы минимизировать этот риск надо: 1)Сделать возможность для участников подавать ценовые предложения по бесплатному телефону. Сделать красивый бесплатный  (8-800-..)телефон для приема ценовых предложений от Покупателя по телефону; 2)сделать оплату только в случае выигрыша Участника в размере 1/10 части этого выигрыша, а если Участник выиграл торги по цене, которая выше стартовой, то он вообще ничего не платит, платит в этом случае Продавец; 3)Дополнительно ограничить функционал ЭТП для Неучастников (например, не показывать результаты окончания торгов и сам ход торгов). 4) Риск устраняется также усилением рекламы и объяснениями для потенциальных участников, что они реально могут  сэкономить, участвуя в торгах, а для Заказчиков торгов – Собственников объяснением того, что они сейчас продают не по рыночной цене, т.е. «недополучают» часть стоимости объекта, так как рынок не видит последней цены.</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3. "Партнер" не сможет создать ЭТП, удобную для участников</a:t>
            </a:r>
            <a:r>
              <a:rPr lang="ru-RU" sz="1200" dirty="0">
                <a:solidFill>
                  <a:schemeClr val="tx1">
                    <a:lumMod val="65000"/>
                    <a:lumOff val="35000"/>
                  </a:schemeClr>
                </a:solidFill>
              </a:rPr>
              <a:t>.                                                                         </a:t>
            </a:r>
          </a:p>
          <a:p>
            <a:pPr algn="just"/>
            <a:r>
              <a:rPr lang="ru-RU" sz="1200" dirty="0">
                <a:solidFill>
                  <a:schemeClr val="tx1">
                    <a:lumMod val="65000"/>
                    <a:lumOff val="35000"/>
                  </a:schemeClr>
                </a:solidFill>
              </a:rPr>
              <a:t>Этот риск совсем представляется маловероятным, так как  компания - "Партнер" – Фогсофт с 10-летним стажем по созданию ЭТП. За эти 10 лет для различных заказчиков были созданы множество ЭТП, включая ЭТП для госнужд и по заказу областных и краевых администраций. Второй партнер проекта - Рейнфельд Сергей Николаевич имеет более чем 20-летний опыт работы с недвижимостью и проведения аукционов, знает этот рынок и психологию его участников;</a:t>
            </a:r>
          </a:p>
          <a:p>
            <a:pPr algn="just"/>
            <a:endParaRPr lang="ru-RU" sz="1200" dirty="0">
              <a:solidFill>
                <a:schemeClr val="tx1">
                  <a:lumMod val="65000"/>
                  <a:lumOff val="35000"/>
                </a:schemeClr>
              </a:solidFill>
            </a:endParaRPr>
          </a:p>
          <a:p>
            <a:pPr algn="just"/>
            <a:r>
              <a:rPr lang="ru-RU" sz="2200" dirty="0">
                <a:solidFill>
                  <a:schemeClr val="tx1">
                    <a:lumMod val="65000"/>
                    <a:lumOff val="35000"/>
                  </a:schemeClr>
                </a:solidFill>
              </a:rPr>
              <a:t>4. На рынок выйдет очень мощный игрок</a:t>
            </a:r>
            <a:r>
              <a:rPr lang="ru-RU" sz="1200" b="1" dirty="0">
                <a:solidFill>
                  <a:schemeClr val="tx1">
                    <a:lumMod val="65000"/>
                    <a:lumOff val="35000"/>
                  </a:schemeClr>
                </a:solidFill>
              </a:rPr>
              <a:t>, например ЦИАН или Авито и предложит то же самое (похожее).                                                    </a:t>
            </a:r>
          </a:p>
          <a:p>
            <a:pPr algn="just"/>
            <a:r>
              <a:rPr lang="ru-RU" sz="1200" dirty="0">
                <a:solidFill>
                  <a:schemeClr val="tx1">
                    <a:lumMod val="65000"/>
                    <a:lumOff val="35000"/>
                  </a:schemeClr>
                </a:solidFill>
              </a:rPr>
              <a:t>Риск вероятен. Рано или поздно кто-то из таких крупных игроков может захотеть подключить дополнительную возможность извлечения дохода за счет аукционного бизнеса. Здесь надо быть первым и делать лучше за счет использования многовариантной аукционной системы. А также использовать смежные виды бизнеса, например риэлторский. Кроме того, емкость рынка - огромна &gt;1500000 объектов только по РФ, - хватит всем.</a:t>
            </a:r>
          </a:p>
          <a:p>
            <a:pPr algn="l"/>
            <a:endParaRPr lang="ru-RU" sz="1200" dirty="0"/>
          </a:p>
        </p:txBody>
      </p:sp>
    </p:spTree>
    <p:extLst>
      <p:ext uri="{BB962C8B-B14F-4D97-AF65-F5344CB8AC3E}">
        <p14:creationId xmlns:p14="http://schemas.microsoft.com/office/powerpoint/2010/main" val="196802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8208912" cy="288031"/>
          </a:xfrm>
        </p:spPr>
        <p:txBody>
          <a:bodyPr>
            <a:noAutofit/>
          </a:bodyPr>
          <a:lstStyle/>
          <a:p>
            <a:pPr algn="l"/>
            <a:r>
              <a:rPr lang="ru-RU" sz="2800" u="sng" dirty="0">
                <a:solidFill>
                  <a:srgbClr val="C00000"/>
                </a:solidFill>
                <a:latin typeface="Calibri Light" panose="020F0302020204030204" pitchFamily="34" charset="0"/>
              </a:rPr>
              <a:t>ИСТОРИЯ ПРОЕКТА</a:t>
            </a:r>
            <a:endParaRPr lang="ru-RU" sz="2800" dirty="0"/>
          </a:p>
        </p:txBody>
      </p:sp>
      <p:sp>
        <p:nvSpPr>
          <p:cNvPr id="3" name="Подзаголовок 2"/>
          <p:cNvSpPr>
            <a:spLocks noGrp="1"/>
          </p:cNvSpPr>
          <p:nvPr>
            <p:ph type="subTitle" idx="1"/>
          </p:nvPr>
        </p:nvSpPr>
        <p:spPr>
          <a:xfrm>
            <a:off x="179512" y="627534"/>
            <a:ext cx="8856984" cy="4320480"/>
          </a:xfrm>
        </p:spPr>
        <p:txBody>
          <a:bodyPr>
            <a:normAutofit fontScale="92500" lnSpcReduction="20000"/>
          </a:bodyPr>
          <a:lstStyle/>
          <a:p>
            <a:pPr marL="171450" indent="-171450" algn="l">
              <a:buFont typeface="Wingdings" panose="05000000000000000000" pitchFamily="2" charset="2"/>
              <a:buChar char="Ø"/>
            </a:pPr>
            <a:r>
              <a:rPr lang="ru-RU" sz="2000" dirty="0">
                <a:solidFill>
                  <a:schemeClr val="tx1">
                    <a:lumMod val="65000"/>
                    <a:lumOff val="35000"/>
                  </a:schemeClr>
                </a:solidFill>
              </a:rPr>
              <a:t>1998 – начало торгов по недвижимости. Первые торги АО«МММ</a:t>
            </a:r>
            <a:r>
              <a:rPr lang="ru-RU" sz="1200" dirty="0">
                <a:solidFill>
                  <a:schemeClr val="tx1">
                    <a:lumMod val="65000"/>
                    <a:lumOff val="35000"/>
                  </a:schemeClr>
                </a:solidFill>
              </a:rPr>
              <a:t>»;</a:t>
            </a:r>
          </a:p>
          <a:p>
            <a:pPr algn="l"/>
            <a:r>
              <a:rPr lang="ru-RU" sz="1200" dirty="0">
                <a:solidFill>
                  <a:schemeClr val="tx1">
                    <a:lumMod val="65000"/>
                    <a:lumOff val="35000"/>
                  </a:schemeClr>
                </a:solidFill>
              </a:rPr>
              <a:t>Понимание того, что Торги по недвижимости проводятся только в случаях когда этого требует закон, например при приватизации.  Арестованное имущество или имущество при проведении процедуры банкротства продаётся с торгов поскольку так прописано в законе, но предусмотренные при проведении таких торгов механизмы неудобны, не комфортны для сторон сделки на свободном рынке. Удобного, комфортного механизма торгов для обеих сторон и для покупателя и для продавца на свободном рынке нет;</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Разработана концепция нового бизнеса с использованием способа проведения торгов по многовариантной схеме;</a:t>
            </a:r>
          </a:p>
          <a:p>
            <a:pPr algn="l"/>
            <a:endParaRPr lang="ru-RU" sz="1000" dirty="0">
              <a:solidFill>
                <a:schemeClr val="tx1">
                  <a:lumMod val="65000"/>
                  <a:lumOff val="35000"/>
                </a:schemeClr>
              </a:solidFill>
            </a:endParaRPr>
          </a:p>
          <a:p>
            <a:pPr marL="342900" indent="-342900" algn="just">
              <a:buFont typeface="Wingdings" panose="05000000000000000000" pitchFamily="2" charset="2"/>
              <a:buChar char="Ø"/>
            </a:pPr>
            <a:r>
              <a:rPr lang="ru-RU" sz="2000" dirty="0">
                <a:solidFill>
                  <a:schemeClr val="tx1">
                    <a:lumMod val="65000"/>
                    <a:lumOff val="35000"/>
                  </a:schemeClr>
                </a:solidFill>
              </a:rPr>
              <a:t>2003 – запатентовал идею многовариантного способа проведения аукциона – Патент на изобретение: «Способ проведения аукционов по многовариантной схеме» №2229743</a:t>
            </a:r>
            <a:r>
              <a:rPr lang="ru-RU" sz="1200" dirty="0">
                <a:solidFill>
                  <a:schemeClr val="tx1">
                    <a:lumMod val="65000"/>
                    <a:lumOff val="35000"/>
                  </a:schemeClr>
                </a:solidFill>
              </a:rPr>
              <a:t>, т.е. когда в одном аукционе (торгах) цена может идти и вниз и вверх - на повышение и понижение в зависимости от спроса;</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en-US" sz="2200" dirty="0">
                <a:solidFill>
                  <a:schemeClr val="tx1">
                    <a:lumMod val="65000"/>
                    <a:lumOff val="35000"/>
                  </a:schemeClr>
                </a:solidFill>
              </a:rPr>
              <a:t> </a:t>
            </a:r>
            <a:r>
              <a:rPr lang="ru-RU" sz="2200" dirty="0">
                <a:solidFill>
                  <a:schemeClr val="tx1">
                    <a:lumMod val="65000"/>
                    <a:lumOff val="35000"/>
                  </a:schemeClr>
                </a:solidFill>
              </a:rPr>
              <a:t>2004-2010 г.г. Тестирование на реальных объектах в офлайне</a:t>
            </a:r>
            <a:r>
              <a:rPr lang="ru-RU" sz="1200" dirty="0">
                <a:solidFill>
                  <a:schemeClr val="tx1">
                    <a:lumMod val="65000"/>
                    <a:lumOff val="35000"/>
                  </a:schemeClr>
                </a:solidFill>
              </a:rPr>
              <a:t>, бизнес требовал постоянного порою многократного объяснения и консультирования собственника  о способе проведения торгов,  о преимуществах многовариантной схемы и т.д. Было сложно постоянно объяснять алгоритм в ручном режиме. Не получалось масштабировать бизнес;</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ru-RU" sz="2200" dirty="0">
                <a:solidFill>
                  <a:schemeClr val="tx1">
                    <a:lumMod val="65000"/>
                    <a:lumOff val="35000"/>
                  </a:schemeClr>
                </a:solidFill>
              </a:rPr>
              <a:t> Осознание необходимости переноса бизнеса в онлайн;</a:t>
            </a:r>
          </a:p>
          <a:p>
            <a:pPr marL="171450" indent="-171450" algn="l">
              <a:buFont typeface="Wingdings" panose="05000000000000000000" pitchFamily="2" charset="2"/>
              <a:buChar char="Ø"/>
            </a:pPr>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en-US" sz="2200" dirty="0">
                <a:solidFill>
                  <a:schemeClr val="tx1">
                    <a:lumMod val="65000"/>
                    <a:lumOff val="35000"/>
                  </a:schemeClr>
                </a:solidFill>
              </a:rPr>
              <a:t> 20</a:t>
            </a:r>
            <a:r>
              <a:rPr lang="ru-RU" sz="2200" dirty="0">
                <a:solidFill>
                  <a:schemeClr val="tx1">
                    <a:lumMod val="65000"/>
                    <a:lumOff val="35000"/>
                  </a:schemeClr>
                </a:solidFill>
              </a:rPr>
              <a:t>20г. </a:t>
            </a:r>
            <a:r>
              <a:rPr lang="en-US" sz="2200" dirty="0">
                <a:solidFill>
                  <a:schemeClr val="tx1">
                    <a:lumMod val="65000"/>
                    <a:lumOff val="35000"/>
                  </a:schemeClr>
                </a:solidFill>
              </a:rPr>
              <a:t> </a:t>
            </a:r>
            <a:r>
              <a:rPr lang="ru-RU" sz="2200" dirty="0">
                <a:solidFill>
                  <a:schemeClr val="tx1">
                    <a:lumMod val="65000"/>
                    <a:lumOff val="35000"/>
                  </a:schemeClr>
                </a:solidFill>
              </a:rPr>
              <a:t>Создан проект </a:t>
            </a:r>
            <a:r>
              <a:rPr lang="en-US" sz="2200" dirty="0">
                <a:solidFill>
                  <a:schemeClr val="tx1">
                    <a:lumMod val="65000"/>
                    <a:lumOff val="35000"/>
                  </a:schemeClr>
                </a:solidFill>
              </a:rPr>
              <a:t>LocatorCost</a:t>
            </a:r>
            <a:r>
              <a:rPr lang="en-US" sz="1200" dirty="0">
                <a:solidFill>
                  <a:schemeClr val="tx1">
                    <a:lumMod val="65000"/>
                    <a:lumOff val="35000"/>
                  </a:schemeClr>
                </a:solidFill>
              </a:rPr>
              <a:t>.</a:t>
            </a:r>
            <a:endParaRPr lang="ru-RU" sz="1200" dirty="0">
              <a:solidFill>
                <a:schemeClr val="tx1">
                  <a:lumMod val="65000"/>
                  <a:lumOff val="35000"/>
                </a:schemeClr>
              </a:solidFill>
            </a:endParaRPr>
          </a:p>
          <a:p>
            <a:pPr algn="l"/>
            <a:endParaRPr lang="ru-RU" sz="1200" dirty="0">
              <a:solidFill>
                <a:schemeClr val="tx1"/>
              </a:solidFill>
            </a:endParaRPr>
          </a:p>
        </p:txBody>
      </p:sp>
    </p:spTree>
    <p:extLst>
      <p:ext uri="{BB962C8B-B14F-4D97-AF65-F5344CB8AC3E}">
        <p14:creationId xmlns:p14="http://schemas.microsoft.com/office/powerpoint/2010/main" val="2239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23479"/>
            <a:ext cx="4392488" cy="288031"/>
          </a:xfrm>
        </p:spPr>
        <p:txBody>
          <a:bodyPr>
            <a:noAutofit/>
          </a:bodyPr>
          <a:lstStyle/>
          <a:p>
            <a:pPr algn="l"/>
            <a:r>
              <a:rPr lang="ru-RU" sz="2800" u="sng" dirty="0">
                <a:solidFill>
                  <a:srgbClr val="FF0000"/>
                </a:solidFill>
                <a:latin typeface="Calibri Light" panose="020F0302020204030204" pitchFamily="34" charset="0"/>
              </a:rPr>
              <a:t>ТЕКУЩИЙ СТАТУС ПРОЕКТА</a:t>
            </a:r>
          </a:p>
        </p:txBody>
      </p:sp>
      <p:sp>
        <p:nvSpPr>
          <p:cNvPr id="3" name="Подзаголовок 2"/>
          <p:cNvSpPr>
            <a:spLocks noGrp="1"/>
          </p:cNvSpPr>
          <p:nvPr>
            <p:ph type="subTitle" idx="1"/>
          </p:nvPr>
        </p:nvSpPr>
        <p:spPr>
          <a:xfrm>
            <a:off x="323528" y="699542"/>
            <a:ext cx="8496944" cy="4104456"/>
          </a:xfrm>
        </p:spPr>
        <p:txBody>
          <a:bodyPr>
            <a:normAutofit/>
          </a:bodyPr>
          <a:lstStyle/>
          <a:p>
            <a:pPr algn="l"/>
            <a:endParaRPr lang="ru-RU" sz="1300" dirty="0">
              <a:solidFill>
                <a:schemeClr val="tx1">
                  <a:lumMod val="65000"/>
                  <a:lumOff val="35000"/>
                </a:schemeClr>
              </a:solidFill>
            </a:endParaRPr>
          </a:p>
          <a:p>
            <a:pPr marL="171450" indent="-171450" algn="l">
              <a:buFont typeface="Wingdings" panose="05000000000000000000" pitchFamily="2" charset="2"/>
              <a:buChar char="Ø"/>
            </a:pPr>
            <a:r>
              <a:rPr lang="ru-RU" sz="2400" dirty="0">
                <a:solidFill>
                  <a:schemeClr val="tx1">
                    <a:lumMod val="65000"/>
                    <a:lumOff val="35000"/>
                  </a:schemeClr>
                </a:solidFill>
              </a:rPr>
              <a:t> </a:t>
            </a:r>
            <a:r>
              <a:rPr lang="ru-RU" sz="1900" dirty="0">
                <a:solidFill>
                  <a:schemeClr val="tx1">
                    <a:lumMod val="65000"/>
                    <a:lumOff val="35000"/>
                  </a:schemeClr>
                </a:solidFill>
              </a:rPr>
              <a:t>Получен патент на изобретение РФ  №2680354. Подана международная заявка </a:t>
            </a:r>
            <a:r>
              <a:rPr lang="en-US" sz="1900" dirty="0">
                <a:solidFill>
                  <a:schemeClr val="tx1">
                    <a:lumMod val="65000"/>
                    <a:lumOff val="35000"/>
                  </a:schemeClr>
                </a:solidFill>
              </a:rPr>
              <a:t>PCT</a:t>
            </a:r>
            <a:r>
              <a:rPr lang="ru-RU" sz="1900" dirty="0">
                <a:solidFill>
                  <a:schemeClr val="tx1">
                    <a:lumMod val="65000"/>
                    <a:lumOff val="35000"/>
                  </a:schemeClr>
                </a:solidFill>
              </a:rPr>
              <a:t>.</a:t>
            </a:r>
          </a:p>
          <a:p>
            <a:pPr algn="l"/>
            <a:endParaRPr lang="ru-RU" sz="1900" dirty="0">
              <a:solidFill>
                <a:schemeClr val="tx1">
                  <a:lumMod val="65000"/>
                  <a:lumOff val="35000"/>
                </a:schemeClr>
              </a:solidFill>
            </a:endParaRPr>
          </a:p>
          <a:p>
            <a:pPr marL="171450" indent="-171450" algn="l">
              <a:buFont typeface="Wingdings" panose="05000000000000000000" pitchFamily="2" charset="2"/>
              <a:buChar char="Ø"/>
            </a:pPr>
            <a:r>
              <a:rPr lang="ru-RU" sz="1900" dirty="0">
                <a:solidFill>
                  <a:schemeClr val="tx1">
                    <a:lumMod val="65000"/>
                    <a:lumOff val="35000"/>
                  </a:schemeClr>
                </a:solidFill>
              </a:rPr>
              <a:t> Сделано полновесное ТЗ  Электронно-Торговой Площадки;</a:t>
            </a:r>
          </a:p>
          <a:p>
            <a:pPr algn="l"/>
            <a:endParaRPr lang="ru-RU" sz="1900" dirty="0">
              <a:solidFill>
                <a:schemeClr val="tx1">
                  <a:lumMod val="65000"/>
                  <a:lumOff val="35000"/>
                </a:schemeClr>
              </a:solidFill>
            </a:endParaRPr>
          </a:p>
          <a:p>
            <a:pPr marL="171450" indent="-171450" algn="l">
              <a:buFont typeface="Wingdings" panose="05000000000000000000" pitchFamily="2" charset="2"/>
              <a:buChar char="Ø"/>
            </a:pPr>
            <a:r>
              <a:rPr lang="en-US" sz="1900" dirty="0">
                <a:solidFill>
                  <a:schemeClr val="tx1">
                    <a:lumMod val="65000"/>
                    <a:lumOff val="35000"/>
                  </a:schemeClr>
                </a:solidFill>
              </a:rPr>
              <a:t> </a:t>
            </a:r>
            <a:r>
              <a:rPr lang="ru-RU" sz="1900" dirty="0">
                <a:solidFill>
                  <a:schemeClr val="tx1">
                    <a:lumMod val="65000"/>
                    <a:lumOff val="35000"/>
                  </a:schemeClr>
                </a:solidFill>
              </a:rPr>
              <a:t>Создана альфа версия ЭТП </a:t>
            </a:r>
            <a:r>
              <a:rPr lang="en-US" sz="1900" dirty="0">
                <a:solidFill>
                  <a:schemeClr val="tx1">
                    <a:lumMod val="65000"/>
                    <a:lumOff val="35000"/>
                  </a:schemeClr>
                </a:solidFill>
                <a:hlinkClick r:id="rId2"/>
              </a:rPr>
              <a:t>www.locatorcost.com</a:t>
            </a:r>
            <a:r>
              <a:rPr lang="ru-RU" sz="1900" dirty="0">
                <a:solidFill>
                  <a:schemeClr val="tx1">
                    <a:lumMod val="65000"/>
                    <a:lumOff val="35000"/>
                  </a:schemeClr>
                </a:solidFill>
              </a:rPr>
              <a:t>;</a:t>
            </a:r>
          </a:p>
          <a:p>
            <a:pPr algn="l"/>
            <a:endParaRPr lang="ru-RU" sz="1900" dirty="0">
              <a:solidFill>
                <a:schemeClr val="tx1">
                  <a:lumMod val="65000"/>
                  <a:lumOff val="35000"/>
                </a:schemeClr>
              </a:solidFill>
            </a:endParaRPr>
          </a:p>
          <a:p>
            <a:pPr marL="171450" indent="-171450" algn="l">
              <a:buFont typeface="Wingdings" panose="05000000000000000000" pitchFamily="2" charset="2"/>
              <a:buChar char="Ø"/>
            </a:pPr>
            <a:r>
              <a:rPr lang="ru-RU" sz="1900" dirty="0">
                <a:solidFill>
                  <a:schemeClr val="tx1">
                    <a:lumMod val="65000"/>
                    <a:lumOff val="35000"/>
                  </a:schemeClr>
                </a:solidFill>
              </a:rPr>
              <a:t> Найден подрядчик по блокчейну. </a:t>
            </a:r>
            <a:r>
              <a:rPr lang="en-US" sz="1900" dirty="0">
                <a:solidFill>
                  <a:schemeClr val="tx1">
                    <a:lumMod val="65000"/>
                    <a:lumOff val="35000"/>
                  </a:schemeClr>
                </a:solidFill>
              </a:rPr>
              <a:t>Credits</a:t>
            </a:r>
            <a:r>
              <a:rPr lang="ru-RU" sz="1900" dirty="0">
                <a:solidFill>
                  <a:schemeClr val="tx1">
                    <a:lumMod val="65000"/>
                    <a:lumOff val="35000"/>
                  </a:schemeClr>
                </a:solidFill>
              </a:rPr>
              <a:t>;</a:t>
            </a:r>
          </a:p>
          <a:p>
            <a:pPr algn="l"/>
            <a:endParaRPr lang="ru-RU" sz="1900" dirty="0">
              <a:solidFill>
                <a:schemeClr val="tx1">
                  <a:lumMod val="65000"/>
                  <a:lumOff val="35000"/>
                </a:schemeClr>
              </a:solidFill>
            </a:endParaRPr>
          </a:p>
          <a:p>
            <a:pPr marL="171450" indent="-171450" algn="l">
              <a:buFont typeface="Wingdings" panose="05000000000000000000" pitchFamily="2" charset="2"/>
              <a:buChar char="Ø"/>
            </a:pPr>
            <a:r>
              <a:rPr lang="ru-RU" sz="1900" dirty="0">
                <a:solidFill>
                  <a:schemeClr val="tx1">
                    <a:lumMod val="65000"/>
                    <a:lumOff val="35000"/>
                  </a:schemeClr>
                </a:solidFill>
              </a:rPr>
              <a:t> Идет стадия запуска и поиска финансирования.</a:t>
            </a:r>
          </a:p>
          <a:p>
            <a:endParaRPr lang="ru-RU" dirty="0"/>
          </a:p>
        </p:txBody>
      </p:sp>
    </p:spTree>
    <p:extLst>
      <p:ext uri="{BB962C8B-B14F-4D97-AF65-F5344CB8AC3E}">
        <p14:creationId xmlns:p14="http://schemas.microsoft.com/office/powerpoint/2010/main" val="156972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23479"/>
            <a:ext cx="5040560" cy="432048"/>
          </a:xfrm>
        </p:spPr>
        <p:txBody>
          <a:bodyPr>
            <a:noAutofit/>
          </a:bodyPr>
          <a:lstStyle/>
          <a:p>
            <a:pPr algn="l"/>
            <a:r>
              <a:rPr lang="ru-RU" sz="2800" b="0" u="sng" dirty="0">
                <a:solidFill>
                  <a:srgbClr val="FF0000"/>
                </a:solidFill>
                <a:latin typeface="Calibri Light" panose="020F0302020204030204" pitchFamily="34" charset="0"/>
              </a:rPr>
              <a:t>ПЛАНИРУЕМЫЕ ПОКАЗАТЕЛИ</a:t>
            </a:r>
          </a:p>
        </p:txBody>
      </p:sp>
      <p:sp>
        <p:nvSpPr>
          <p:cNvPr id="3" name="Подзаголовок 2"/>
          <p:cNvSpPr>
            <a:spLocks noGrp="1"/>
          </p:cNvSpPr>
          <p:nvPr>
            <p:ph idx="1"/>
          </p:nvPr>
        </p:nvSpPr>
        <p:spPr>
          <a:xfrm>
            <a:off x="179512" y="843559"/>
            <a:ext cx="4896544" cy="4176464"/>
          </a:xfrm>
        </p:spPr>
        <p:txBody>
          <a:bodyPr>
            <a:normAutofit fontScale="92500" lnSpcReduction="10000"/>
          </a:bodyPr>
          <a:lstStyle/>
          <a:p>
            <a:pPr algn="l"/>
            <a:endParaRPr lang="ru-RU" sz="1200" b="1" dirty="0"/>
          </a:p>
          <a:p>
            <a:pPr marL="171450" indent="-171450" algn="l">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Объём финансирования</a:t>
            </a:r>
          </a:p>
          <a:p>
            <a:pPr algn="l">
              <a:buFont typeface="Wingdings" panose="05000000000000000000" pitchFamily="2" charset="2"/>
              <a:buChar char="§"/>
            </a:pPr>
            <a:r>
              <a:rPr lang="ru-RU" sz="1200" dirty="0">
                <a:solidFill>
                  <a:schemeClr val="tx1">
                    <a:lumMod val="65000"/>
                    <a:lumOff val="35000"/>
                  </a:schemeClr>
                </a:solidFill>
              </a:rPr>
              <a:t>16 млн. руб.</a:t>
            </a:r>
          </a:p>
          <a:p>
            <a:pPr algn="l"/>
            <a:endParaRPr lang="ru-RU" sz="1200" b="1" dirty="0">
              <a:solidFill>
                <a:schemeClr val="tx1">
                  <a:lumMod val="65000"/>
                  <a:lumOff val="35000"/>
                </a:schemeClr>
              </a:solidFill>
            </a:endParaRPr>
          </a:p>
          <a:p>
            <a:pPr marL="171450" indent="-171450" algn="l">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Срок запуска</a:t>
            </a:r>
            <a:r>
              <a:rPr lang="ru-RU" sz="1200" b="1" dirty="0">
                <a:solidFill>
                  <a:schemeClr val="tx1">
                    <a:lumMod val="65000"/>
                    <a:lumOff val="35000"/>
                  </a:schemeClr>
                </a:solidFill>
              </a:rPr>
              <a:t> </a:t>
            </a:r>
            <a:r>
              <a:rPr lang="ru-RU" sz="1200" dirty="0">
                <a:solidFill>
                  <a:schemeClr val="tx1">
                    <a:lumMod val="65000"/>
                    <a:lumOff val="35000"/>
                  </a:schemeClr>
                </a:solidFill>
              </a:rPr>
              <a:t>(</a:t>
            </a:r>
            <a:r>
              <a:rPr lang="en-US" sz="1200" dirty="0">
                <a:solidFill>
                  <a:schemeClr val="tx1">
                    <a:lumMod val="65000"/>
                    <a:lumOff val="35000"/>
                  </a:schemeClr>
                </a:solidFill>
              </a:rPr>
              <a:t>c </a:t>
            </a:r>
            <a:r>
              <a:rPr lang="ru-RU" sz="1200" dirty="0">
                <a:solidFill>
                  <a:schemeClr val="tx1">
                    <a:lumMod val="65000"/>
                    <a:lumOff val="35000"/>
                  </a:schemeClr>
                </a:solidFill>
              </a:rPr>
              <a:t>начала финансирования до первых денег):</a:t>
            </a:r>
          </a:p>
          <a:p>
            <a:pPr algn="l">
              <a:buFont typeface="Wingdings" panose="05000000000000000000" pitchFamily="2" charset="2"/>
              <a:buChar char="§"/>
            </a:pPr>
            <a:r>
              <a:rPr lang="ru-RU" sz="1200" dirty="0">
                <a:solidFill>
                  <a:schemeClr val="tx1">
                    <a:lumMod val="65000"/>
                    <a:lumOff val="35000"/>
                  </a:schemeClr>
                </a:solidFill>
              </a:rPr>
              <a:t>12 месяцев.</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ru-RU" sz="2000" dirty="0">
                <a:solidFill>
                  <a:schemeClr val="tx1">
                    <a:lumMod val="65000"/>
                    <a:lumOff val="35000"/>
                  </a:schemeClr>
                </a:solidFill>
              </a:rPr>
              <a:t> Срок возврата </a:t>
            </a:r>
            <a:r>
              <a:rPr lang="ru-RU" sz="1200" dirty="0">
                <a:solidFill>
                  <a:schemeClr val="tx1">
                    <a:lumMod val="65000"/>
                    <a:lumOff val="35000"/>
                  </a:schemeClr>
                </a:solidFill>
              </a:rPr>
              <a:t>инвестиций в ноль от момента финансирования:</a:t>
            </a:r>
          </a:p>
          <a:p>
            <a:pPr algn="l">
              <a:buFont typeface="Wingdings" panose="05000000000000000000" pitchFamily="2" charset="2"/>
              <a:buChar char="§"/>
            </a:pPr>
            <a:r>
              <a:rPr lang="ru-RU" sz="1200" dirty="0">
                <a:solidFill>
                  <a:schemeClr val="tx1">
                    <a:lumMod val="65000"/>
                    <a:lumOff val="35000"/>
                  </a:schemeClr>
                </a:solidFill>
              </a:rPr>
              <a:t>14 месяцев.</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ru-RU" sz="2200" dirty="0">
                <a:solidFill>
                  <a:schemeClr val="tx1">
                    <a:lumMod val="65000"/>
                    <a:lumOff val="35000"/>
                  </a:schemeClr>
                </a:solidFill>
              </a:rPr>
              <a:t> Оборот планируемый</a:t>
            </a:r>
            <a:r>
              <a:rPr lang="ru-RU" sz="1200" b="1" dirty="0">
                <a:solidFill>
                  <a:schemeClr val="tx1">
                    <a:lumMod val="65000"/>
                    <a:lumOff val="35000"/>
                  </a:schemeClr>
                </a:solidFill>
              </a:rPr>
              <a:t>:</a:t>
            </a:r>
            <a:endParaRPr lang="ru-RU" sz="1200" dirty="0">
              <a:solidFill>
                <a:schemeClr val="tx1">
                  <a:lumMod val="65000"/>
                  <a:lumOff val="35000"/>
                </a:schemeClr>
              </a:solidFill>
            </a:endParaRPr>
          </a:p>
          <a:p>
            <a:pPr algn="l">
              <a:buFont typeface="Wingdings" panose="05000000000000000000" pitchFamily="2" charset="2"/>
              <a:buChar char="§"/>
            </a:pPr>
            <a:r>
              <a:rPr lang="ru-RU" sz="1200" dirty="0">
                <a:solidFill>
                  <a:schemeClr val="tx1">
                    <a:lumMod val="65000"/>
                    <a:lumOff val="35000"/>
                  </a:schemeClr>
                </a:solidFill>
              </a:rPr>
              <a:t>200 успешных торгов в день по РФ;  6000 торгов в месяц по РФ. </a:t>
            </a:r>
          </a:p>
          <a:p>
            <a:pPr algn="l">
              <a:buFont typeface="Wingdings" panose="05000000000000000000" pitchFamily="2" charset="2"/>
              <a:buChar char="§"/>
            </a:pPr>
            <a:r>
              <a:rPr lang="ru-RU" sz="1200" dirty="0">
                <a:solidFill>
                  <a:schemeClr val="tx1">
                    <a:lumMod val="65000"/>
                    <a:lumOff val="35000"/>
                  </a:schemeClr>
                </a:solidFill>
              </a:rPr>
              <a:t>6000 торгов x 60 000 ₽ = 360 000 000  ₽ в мес.</a:t>
            </a:r>
          </a:p>
          <a:p>
            <a:pPr algn="l">
              <a:buFont typeface="Wingdings" panose="05000000000000000000" pitchFamily="2" charset="2"/>
              <a:buChar char="§"/>
            </a:pPr>
            <a:r>
              <a:rPr lang="ru-RU" sz="1200" dirty="0">
                <a:solidFill>
                  <a:schemeClr val="tx1">
                    <a:lumMod val="65000"/>
                    <a:lumOff val="35000"/>
                  </a:schemeClr>
                </a:solidFill>
              </a:rPr>
              <a:t>По зоне .com на порядок больше.</a:t>
            </a: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ru-RU" sz="2200" dirty="0">
                <a:solidFill>
                  <a:schemeClr val="tx1">
                    <a:lumMod val="65000"/>
                    <a:lumOff val="35000"/>
                  </a:schemeClr>
                </a:solidFill>
              </a:rPr>
              <a:t> EBITDA планируемая:</a:t>
            </a:r>
          </a:p>
          <a:p>
            <a:pPr algn="l">
              <a:buFont typeface="Wingdings" panose="05000000000000000000" pitchFamily="2" charset="2"/>
              <a:buChar char="§"/>
            </a:pPr>
            <a:r>
              <a:rPr lang="ru-RU" sz="1200" dirty="0">
                <a:solidFill>
                  <a:schemeClr val="tx1">
                    <a:lumMod val="65000"/>
                    <a:lumOff val="35000"/>
                  </a:schemeClr>
                </a:solidFill>
              </a:rPr>
              <a:t>170 000 000 ₽ в мес. Только по зоне .ru  </a:t>
            </a:r>
          </a:p>
          <a:p>
            <a:pPr marL="0" indent="0" algn="l">
              <a:buNone/>
            </a:pPr>
            <a:r>
              <a:rPr lang="ru-RU" sz="1200" dirty="0"/>
              <a:t> </a:t>
            </a:r>
          </a:p>
          <a:p>
            <a:pPr algn="l"/>
            <a:endParaRPr lang="ru-RU" sz="1200" dirty="0"/>
          </a:p>
        </p:txBody>
      </p:sp>
      <p:sp>
        <p:nvSpPr>
          <p:cNvPr id="4" name="Текст 3"/>
          <p:cNvSpPr>
            <a:spLocks noGrp="1"/>
          </p:cNvSpPr>
          <p:nvPr>
            <p:ph type="body" sz="half" idx="2"/>
          </p:nvPr>
        </p:nvSpPr>
        <p:spPr>
          <a:xfrm>
            <a:off x="5580112" y="843558"/>
            <a:ext cx="3008313" cy="4176464"/>
          </a:xfrm>
        </p:spPr>
        <p:txBody>
          <a:bodyPr/>
          <a:lstStyle/>
          <a:p>
            <a:pPr algn="ctr"/>
            <a:endParaRPr lang="ru-RU" sz="1200" b="1" dirty="0"/>
          </a:p>
          <a:p>
            <a:pPr algn="ctr"/>
            <a:r>
              <a:rPr lang="ru-RU" sz="1200" b="1" dirty="0">
                <a:solidFill>
                  <a:schemeClr val="tx1">
                    <a:lumMod val="65000"/>
                    <a:lumOff val="35000"/>
                  </a:schemeClr>
                </a:solidFill>
              </a:rPr>
              <a:t>Показатели эффективности проекта:</a:t>
            </a:r>
          </a:p>
          <a:p>
            <a:endParaRPr lang="ru-RU" dirty="0"/>
          </a:p>
          <a:p>
            <a:endParaRPr lang="ru-RU" dirty="0"/>
          </a:p>
        </p:txBody>
      </p:sp>
      <p:cxnSp>
        <p:nvCxnSpPr>
          <p:cNvPr id="6" name="Прямая соединительная линия 5"/>
          <p:cNvCxnSpPr/>
          <p:nvPr/>
        </p:nvCxnSpPr>
        <p:spPr>
          <a:xfrm>
            <a:off x="5076056" y="843558"/>
            <a:ext cx="0" cy="410445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305621686"/>
              </p:ext>
            </p:extLst>
          </p:nvPr>
        </p:nvGraphicFramePr>
        <p:xfrm>
          <a:off x="5148064" y="1635647"/>
          <a:ext cx="3830464" cy="3247114"/>
        </p:xfrm>
        <a:graphic>
          <a:graphicData uri="http://schemas.openxmlformats.org/drawingml/2006/table">
            <a:tbl>
              <a:tblPr/>
              <a:tblGrid>
                <a:gridCol w="2275015">
                  <a:extLst>
                    <a:ext uri="{9D8B030D-6E8A-4147-A177-3AD203B41FA5}">
                      <a16:colId xmlns:a16="http://schemas.microsoft.com/office/drawing/2014/main" val="20000"/>
                    </a:ext>
                  </a:extLst>
                </a:gridCol>
                <a:gridCol w="660488">
                  <a:extLst>
                    <a:ext uri="{9D8B030D-6E8A-4147-A177-3AD203B41FA5}">
                      <a16:colId xmlns:a16="http://schemas.microsoft.com/office/drawing/2014/main" val="20001"/>
                    </a:ext>
                  </a:extLst>
                </a:gridCol>
                <a:gridCol w="25887">
                  <a:extLst>
                    <a:ext uri="{9D8B030D-6E8A-4147-A177-3AD203B41FA5}">
                      <a16:colId xmlns:a16="http://schemas.microsoft.com/office/drawing/2014/main" val="20002"/>
                    </a:ext>
                  </a:extLst>
                </a:gridCol>
                <a:gridCol w="869074">
                  <a:extLst>
                    <a:ext uri="{9D8B030D-6E8A-4147-A177-3AD203B41FA5}">
                      <a16:colId xmlns:a16="http://schemas.microsoft.com/office/drawing/2014/main" val="20003"/>
                    </a:ext>
                  </a:extLst>
                </a:gridCol>
              </a:tblGrid>
              <a:tr h="637891">
                <a:tc>
                  <a:txBody>
                    <a:bodyPr/>
                    <a:lstStyle/>
                    <a:p>
                      <a:pPr algn="l" fontAlgn="b"/>
                      <a:endParaRPr lang="ru-RU" sz="1000" b="0" i="0" u="none" strike="noStrike" dirty="0">
                        <a:solidFill>
                          <a:srgbClr val="000000"/>
                        </a:solidFill>
                        <a:effectLst/>
                        <a:latin typeface="Arial Narrow"/>
                      </a:endParaRPr>
                    </a:p>
                    <a:p>
                      <a:pPr algn="l" fontAlgn="b"/>
                      <a:r>
                        <a:rPr lang="ru-RU" sz="1000" b="0" i="0" u="none" strike="noStrike" dirty="0">
                          <a:solidFill>
                            <a:srgbClr val="000000"/>
                          </a:solidFill>
                          <a:effectLst/>
                          <a:latin typeface="Arial Narrow"/>
                        </a:rPr>
                        <a:t>Чистая приведенная стоимость (</a:t>
                      </a:r>
                      <a:r>
                        <a:rPr lang="en-US" sz="1000" b="0" i="0" u="none" strike="noStrike" dirty="0">
                          <a:solidFill>
                            <a:srgbClr val="000000"/>
                          </a:solidFill>
                          <a:effectLst/>
                          <a:latin typeface="Arial Narrow"/>
                        </a:rPr>
                        <a:t>NPV)</a:t>
                      </a:r>
                      <a:endParaRPr lang="ru-RU" sz="1000" b="0" i="0" u="none" strike="noStrike" dirty="0">
                        <a:solidFill>
                          <a:srgbClr val="000000"/>
                        </a:solidFill>
                        <a:effectLst/>
                        <a:latin typeface="Arial Narrow"/>
                      </a:endParaRPr>
                    </a:p>
                    <a:p>
                      <a:pPr algn="l" fontAlgn="b"/>
                      <a:endParaRPr lang="en-US" sz="1000" b="0" i="0" u="none" strike="noStrike" dirty="0">
                        <a:solidFill>
                          <a:srgbClr val="000000"/>
                        </a:solidFill>
                        <a:effectLst/>
                        <a:latin typeface="Arial Narrow"/>
                      </a:endParaRPr>
                    </a:p>
                  </a:txBody>
                  <a:tcPr marL="2286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руб.</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939 807 608</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478418">
                <a:tc>
                  <a:txBody>
                    <a:bodyPr/>
                    <a:lstStyle/>
                    <a:p>
                      <a:pPr algn="l" fontAlgn="b"/>
                      <a:endParaRPr lang="ru-RU" sz="1000" b="0" i="0" u="none" strike="noStrike" dirty="0">
                        <a:solidFill>
                          <a:srgbClr val="000000"/>
                        </a:solidFill>
                        <a:effectLst/>
                        <a:latin typeface="Arial Narrow"/>
                      </a:endParaRPr>
                    </a:p>
                    <a:p>
                      <a:pPr algn="l" fontAlgn="b"/>
                      <a:r>
                        <a:rPr lang="ru-RU" sz="1000" b="0" i="0" u="none" strike="noStrike" dirty="0">
                          <a:solidFill>
                            <a:srgbClr val="000000"/>
                          </a:solidFill>
                          <a:effectLst/>
                          <a:latin typeface="Arial Narrow"/>
                        </a:rPr>
                        <a:t>Индекс доходности (</a:t>
                      </a:r>
                      <a:r>
                        <a:rPr lang="en-US" sz="1000" b="0" i="0" u="none" strike="noStrike" dirty="0">
                          <a:solidFill>
                            <a:srgbClr val="000000"/>
                          </a:solidFill>
                          <a:effectLst/>
                          <a:latin typeface="Arial Narrow"/>
                        </a:rPr>
                        <a:t>PI)</a:t>
                      </a:r>
                      <a:endParaRPr lang="ru-RU" sz="1000" b="0" i="0" u="none" strike="noStrike" dirty="0">
                        <a:solidFill>
                          <a:srgbClr val="000000"/>
                        </a:solidFill>
                        <a:effectLst/>
                        <a:latin typeface="Arial Narrow"/>
                      </a:endParaRPr>
                    </a:p>
                    <a:p>
                      <a:pPr algn="l" fontAlgn="b"/>
                      <a:endParaRPr lang="en-US" sz="1000" b="0" i="0" u="none" strike="noStrike" dirty="0">
                        <a:solidFill>
                          <a:srgbClr val="000000"/>
                        </a:solidFill>
                        <a:effectLst/>
                        <a:latin typeface="Arial Narrow"/>
                      </a:endParaRPr>
                    </a:p>
                  </a:txBody>
                  <a:tcPr marL="2286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коэф.</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65,67</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433119">
                <a:tc>
                  <a:txBody>
                    <a:bodyPr/>
                    <a:lstStyle/>
                    <a:p>
                      <a:pPr algn="l" fontAlgn="b"/>
                      <a:r>
                        <a:rPr lang="ru-RU" sz="1000" b="0" i="0" u="none" strike="noStrike" dirty="0">
                          <a:solidFill>
                            <a:srgbClr val="000000"/>
                          </a:solidFill>
                          <a:effectLst/>
                          <a:latin typeface="Arial Narrow"/>
                        </a:rPr>
                        <a:t>Внутренняя норма доходности (</a:t>
                      </a:r>
                      <a:r>
                        <a:rPr lang="en-US" sz="1000" b="0" i="0" u="none" strike="noStrike" dirty="0">
                          <a:solidFill>
                            <a:srgbClr val="000000"/>
                          </a:solidFill>
                          <a:effectLst/>
                          <a:latin typeface="Arial Narrow"/>
                        </a:rPr>
                        <a:t>IRR)</a:t>
                      </a:r>
                    </a:p>
                  </a:txBody>
                  <a:tcPr marL="2286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Arial Narrow"/>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498,2%</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554346">
                <a:tc>
                  <a:txBody>
                    <a:bodyPr/>
                    <a:lstStyle/>
                    <a:p>
                      <a:pPr algn="l" fontAlgn="b"/>
                      <a:r>
                        <a:rPr lang="ru-RU" sz="1000" b="0" i="0" u="none" strike="noStrike" dirty="0">
                          <a:solidFill>
                            <a:srgbClr val="000000"/>
                          </a:solidFill>
                          <a:effectLst/>
                          <a:latin typeface="Arial Narrow"/>
                        </a:rPr>
                        <a:t>Срок окупаемости проекта обычный (PBP)</a:t>
                      </a:r>
                    </a:p>
                    <a:p>
                      <a:pPr algn="l" fontAlgn="b"/>
                      <a:endParaRPr lang="ru-RU" sz="1000" b="0" i="0" u="none" strike="noStrike" dirty="0">
                        <a:solidFill>
                          <a:srgbClr val="000000"/>
                        </a:solidFill>
                        <a:effectLst/>
                        <a:latin typeface="Arial Narrow"/>
                      </a:endParaRPr>
                    </a:p>
                  </a:txBody>
                  <a:tcPr marL="2286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Лет</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1,16</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554346">
                <a:tc>
                  <a:txBody>
                    <a:bodyPr/>
                    <a:lstStyle/>
                    <a:p>
                      <a:pPr algn="l" fontAlgn="b"/>
                      <a:r>
                        <a:rPr lang="ru-RU" sz="1000" b="0" i="0" u="none" strike="noStrike" dirty="0">
                          <a:solidFill>
                            <a:srgbClr val="000000"/>
                          </a:solidFill>
                          <a:effectLst/>
                          <a:latin typeface="Arial Narrow"/>
                        </a:rPr>
                        <a:t>Срок окупаемости проекта дисконтированный (DPBP)</a:t>
                      </a:r>
                    </a:p>
                    <a:p>
                      <a:pPr algn="l" fontAlgn="b"/>
                      <a:endParaRPr lang="ru-RU" sz="1000" b="0" i="0" u="none" strike="noStrike" dirty="0">
                        <a:solidFill>
                          <a:srgbClr val="000000"/>
                        </a:solidFill>
                        <a:effectLst/>
                        <a:latin typeface="Arial Narrow"/>
                      </a:endParaRPr>
                    </a:p>
                  </a:txBody>
                  <a:tcPr marL="2286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Лет</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Arial Narrow"/>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Arial Narrow"/>
                        </a:rPr>
                        <a:t>1,18</a:t>
                      </a:r>
                    </a:p>
                    <a:p>
                      <a:pPr algn="ctr" fontAlgn="b"/>
                      <a:endParaRPr lang="ru-RU" sz="1000" b="0" i="0" u="none" strike="noStrike" dirty="0">
                        <a:solidFill>
                          <a:srgbClr val="000000"/>
                        </a:solidFill>
                        <a:effectLst/>
                        <a:latin typeface="Arial Narrow"/>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94497">
                <a:tc>
                  <a:txBody>
                    <a:bodyPr/>
                    <a:lstStyle/>
                    <a:p>
                      <a:pPr algn="l" fontAlgn="b"/>
                      <a:endParaRPr lang="ru-RU" sz="1000" b="0" i="0" u="none" strike="noStrike">
                        <a:solidFill>
                          <a:srgbClr val="000000"/>
                        </a:solidFill>
                        <a:effectLst/>
                        <a:latin typeface="Arial Narrow"/>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b"/>
                      <a:endParaRPr lang="ru-RU" sz="1000" b="0" i="0" u="none" strike="noStrike">
                        <a:solidFill>
                          <a:srgbClr val="000000"/>
                        </a:solidFill>
                        <a:effectLst/>
                        <a:latin typeface="Arial Narrow"/>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b"/>
                      <a:endParaRPr lang="ru-RU" sz="1000" b="0" i="0" u="none" strike="noStrike">
                        <a:solidFill>
                          <a:srgbClr val="000000"/>
                        </a:solidFill>
                        <a:effectLst/>
                        <a:latin typeface="Arial Narrow"/>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b"/>
                      <a:endParaRPr lang="ru-RU" sz="1000" b="0" i="0" u="none" strike="noStrike">
                        <a:solidFill>
                          <a:srgbClr val="000000"/>
                        </a:solidFill>
                        <a:effectLst/>
                        <a:latin typeface="Arial Narrow"/>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5"/>
                  </a:ext>
                </a:extLst>
              </a:tr>
              <a:tr h="294497">
                <a:tc>
                  <a:txBody>
                    <a:bodyPr/>
                    <a:lstStyle/>
                    <a:p>
                      <a:pPr algn="l" fontAlgn="b"/>
                      <a:endParaRPr lang="ru-RU"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ru-RU" sz="1000" b="0" i="0" u="none" strike="noStrike">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ru-RU" sz="1000" b="0" i="0" u="none" strike="noStrike">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ru-RU" sz="1000" b="0" i="0" u="none" strike="noStrike" dirty="0">
                        <a:solidFill>
                          <a:srgbClr val="000000"/>
                        </a:solidFill>
                        <a:effectLst/>
                        <a:latin typeface="Arial Narrow"/>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826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5256584" cy="288031"/>
          </a:xfrm>
        </p:spPr>
        <p:txBody>
          <a:bodyPr>
            <a:noAutofit/>
          </a:bodyPr>
          <a:lstStyle/>
          <a:p>
            <a:pPr algn="l"/>
            <a:r>
              <a:rPr lang="ru-RU" sz="2800" u="sng" dirty="0">
                <a:solidFill>
                  <a:srgbClr val="FF0000"/>
                </a:solidFill>
                <a:latin typeface="Calibri Light" panose="020F0302020204030204" pitchFamily="34" charset="0"/>
              </a:rPr>
              <a:t>ПРЕДЛОЖЕНИЕ ДЛЯ ИНВЕСТОРА</a:t>
            </a:r>
          </a:p>
        </p:txBody>
      </p:sp>
      <p:sp>
        <p:nvSpPr>
          <p:cNvPr id="3" name="Подзаголовок 2"/>
          <p:cNvSpPr>
            <a:spLocks noGrp="1"/>
          </p:cNvSpPr>
          <p:nvPr>
            <p:ph type="subTitle" idx="1"/>
          </p:nvPr>
        </p:nvSpPr>
        <p:spPr>
          <a:xfrm>
            <a:off x="179512" y="1082288"/>
            <a:ext cx="3816424" cy="3865726"/>
          </a:xfrm>
        </p:spPr>
        <p:txBody>
          <a:bodyPr>
            <a:normAutofit fontScale="92500" lnSpcReduction="10000"/>
          </a:bodyPr>
          <a:lstStyle/>
          <a:p>
            <a:pPr marL="171450" indent="-171450" algn="l">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Объём финансирования:</a:t>
            </a:r>
          </a:p>
          <a:p>
            <a:pPr algn="l"/>
            <a:endParaRPr lang="ru-RU" sz="1200" b="1" dirty="0">
              <a:solidFill>
                <a:schemeClr val="tx1">
                  <a:lumMod val="65000"/>
                  <a:lumOff val="35000"/>
                </a:schemeClr>
              </a:solidFill>
            </a:endParaRPr>
          </a:p>
          <a:p>
            <a:pPr marL="171450" indent="-171450" algn="l">
              <a:buFontTx/>
              <a:buChar char="-"/>
            </a:pPr>
            <a:r>
              <a:rPr lang="ru-RU" sz="1400" dirty="0">
                <a:solidFill>
                  <a:schemeClr val="tx1">
                    <a:lumMod val="65000"/>
                    <a:lumOff val="35000"/>
                  </a:schemeClr>
                </a:solidFill>
              </a:rPr>
              <a:t>Полный объём финансирования – 16 млн. руб. (поэтапно);</a:t>
            </a:r>
          </a:p>
          <a:p>
            <a:pPr marL="171450" indent="-171450" algn="l">
              <a:buFontTx/>
              <a:buChar char="-"/>
            </a:pPr>
            <a:r>
              <a:rPr lang="ru-RU" sz="1400" dirty="0">
                <a:solidFill>
                  <a:schemeClr val="tx1">
                    <a:lumMod val="65000"/>
                    <a:lumOff val="35000"/>
                  </a:schemeClr>
                </a:solidFill>
              </a:rPr>
              <a:t>Частичный (минимально допустимый) – 2 млн. руб. (единовременно).</a:t>
            </a:r>
          </a:p>
          <a:p>
            <a:pPr algn="l"/>
            <a:endParaRPr lang="ru-RU" sz="1200" dirty="0">
              <a:solidFill>
                <a:schemeClr val="tx1">
                  <a:lumMod val="65000"/>
                  <a:lumOff val="35000"/>
                </a:schemeClr>
              </a:solidFill>
            </a:endParaRPr>
          </a:p>
          <a:p>
            <a:pPr algn="l"/>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Размер доли предлагаемый инвестору в проекте</a:t>
            </a:r>
            <a:r>
              <a:rPr lang="ru-RU" sz="1200" b="1" dirty="0">
                <a:solidFill>
                  <a:schemeClr val="tx1">
                    <a:lumMod val="65000"/>
                    <a:lumOff val="35000"/>
                  </a:schemeClr>
                </a:solidFill>
              </a:rPr>
              <a:t>:</a:t>
            </a:r>
          </a:p>
          <a:p>
            <a:pPr algn="l"/>
            <a:endParaRPr lang="ru-RU" sz="1200" b="1" dirty="0">
              <a:solidFill>
                <a:schemeClr val="tx1">
                  <a:lumMod val="65000"/>
                  <a:lumOff val="35000"/>
                </a:schemeClr>
              </a:solidFill>
            </a:endParaRPr>
          </a:p>
          <a:p>
            <a:pPr marL="171450" indent="-171450" algn="l">
              <a:buFontTx/>
              <a:buChar char="-"/>
            </a:pPr>
            <a:r>
              <a:rPr lang="ru-RU" sz="1400" dirty="0">
                <a:solidFill>
                  <a:schemeClr val="tx1">
                    <a:lumMod val="65000"/>
                    <a:lumOff val="35000"/>
                  </a:schemeClr>
                </a:solidFill>
              </a:rPr>
              <a:t>При полном объёме финансирования  – 51.0 %;</a:t>
            </a:r>
          </a:p>
          <a:p>
            <a:pPr marL="171450" indent="-171450" algn="l">
              <a:buFontTx/>
              <a:buChar char="-"/>
            </a:pPr>
            <a:r>
              <a:rPr lang="ru-RU" sz="1400" dirty="0">
                <a:solidFill>
                  <a:schemeClr val="tx1">
                    <a:lumMod val="65000"/>
                    <a:lumOff val="35000"/>
                  </a:schemeClr>
                </a:solidFill>
              </a:rPr>
              <a:t>При минимальном объёме (2,0 млн. руб.) – 5,0%.</a:t>
            </a:r>
          </a:p>
          <a:p>
            <a:pPr algn="just"/>
            <a:r>
              <a:rPr lang="ru-RU" sz="1400" dirty="0">
                <a:solidFill>
                  <a:schemeClr val="tx1">
                    <a:lumMod val="65000"/>
                    <a:lumOff val="35000"/>
                  </a:schemeClr>
                </a:solidFill>
              </a:rPr>
              <a:t>- После полного возврата инвестору суммы инвестиций + 500,0%, инвестор передаёт 20,0%  от  имеющихся у него акций (доли компании) инициатору проекта.</a:t>
            </a:r>
          </a:p>
        </p:txBody>
      </p:sp>
      <p:pic>
        <p:nvPicPr>
          <p:cNvPr id="3074" name="Picture 2" descr="C:\Users\1\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954" y="1419622"/>
            <a:ext cx="4999303" cy="32754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30954" y="998577"/>
            <a:ext cx="2491482" cy="400110"/>
          </a:xfrm>
          <a:prstGeom prst="rect">
            <a:avLst/>
          </a:prstGeom>
        </p:spPr>
        <p:txBody>
          <a:bodyPr wrap="square">
            <a:spAutoFit/>
          </a:bodyPr>
          <a:lstStyle/>
          <a:p>
            <a:pPr marL="171450" lvl="0" indent="-171450">
              <a:spcBef>
                <a:spcPct val="20000"/>
              </a:spcBef>
              <a:buFont typeface="Wingdings" panose="05000000000000000000" pitchFamily="2" charset="2"/>
              <a:buChar char="Ø"/>
            </a:pPr>
            <a:r>
              <a:rPr lang="en-US" sz="2000" dirty="0">
                <a:solidFill>
                  <a:schemeClr val="tx1">
                    <a:lumMod val="65000"/>
                    <a:lumOff val="35000"/>
                  </a:schemeClr>
                </a:solidFill>
              </a:rPr>
              <a:t> </a:t>
            </a:r>
            <a:r>
              <a:rPr lang="ru-RU" sz="2000" dirty="0">
                <a:solidFill>
                  <a:schemeClr val="tx1">
                    <a:lumMod val="65000"/>
                    <a:lumOff val="35000"/>
                  </a:schemeClr>
                </a:solidFill>
              </a:rPr>
              <a:t>Доходность:</a:t>
            </a:r>
          </a:p>
        </p:txBody>
      </p:sp>
    </p:spTree>
    <p:extLst>
      <p:ext uri="{BB962C8B-B14F-4D97-AF65-F5344CB8AC3E}">
        <p14:creationId xmlns:p14="http://schemas.microsoft.com/office/powerpoint/2010/main" val="327944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3479"/>
            <a:ext cx="3816424" cy="432047"/>
          </a:xfrm>
        </p:spPr>
        <p:txBody>
          <a:bodyPr>
            <a:noAutofit/>
          </a:bodyPr>
          <a:lstStyle/>
          <a:p>
            <a:pPr algn="l"/>
            <a:r>
              <a:rPr lang="ru-RU" sz="2800" u="sng" dirty="0">
                <a:solidFill>
                  <a:srgbClr val="FF0000"/>
                </a:solidFill>
                <a:latin typeface="Calibri Light" panose="020F0302020204030204" pitchFamily="34" charset="0"/>
              </a:rPr>
              <a:t>ЦЕЛЕВОЙ РЫНОК</a:t>
            </a:r>
          </a:p>
        </p:txBody>
      </p:sp>
      <p:sp>
        <p:nvSpPr>
          <p:cNvPr id="3" name="Объект 2"/>
          <p:cNvSpPr>
            <a:spLocks noGrp="1"/>
          </p:cNvSpPr>
          <p:nvPr>
            <p:ph idx="1"/>
          </p:nvPr>
        </p:nvSpPr>
        <p:spPr>
          <a:xfrm>
            <a:off x="457200" y="915566"/>
            <a:ext cx="8363272" cy="3888432"/>
          </a:xfrm>
        </p:spPr>
        <p:txBody>
          <a:bodyPr>
            <a:noAutofit/>
          </a:bodyPr>
          <a:lstStyle/>
          <a:p>
            <a:pPr marL="0" indent="0">
              <a:buNone/>
            </a:pPr>
            <a:r>
              <a:rPr lang="ru-RU" sz="2000" u="sng" dirty="0">
                <a:solidFill>
                  <a:schemeClr val="tx1">
                    <a:lumMod val="65000"/>
                    <a:lumOff val="35000"/>
                  </a:schemeClr>
                </a:solidFill>
              </a:rPr>
              <a:t>А.     Основные потребители услуги</a:t>
            </a:r>
            <a:r>
              <a:rPr lang="ru-RU" sz="2000" dirty="0">
                <a:solidFill>
                  <a:schemeClr val="tx1">
                    <a:lumMod val="65000"/>
                    <a:lumOff val="35000"/>
                  </a:schemeClr>
                </a:solidFill>
              </a:rPr>
              <a:t>. </a:t>
            </a:r>
          </a:p>
          <a:p>
            <a:pPr marL="0" indent="0">
              <a:buNone/>
            </a:pPr>
            <a:endParaRPr lang="ru-RU" sz="2000" dirty="0">
              <a:solidFill>
                <a:schemeClr val="tx1">
                  <a:lumMod val="65000"/>
                  <a:lumOff val="35000"/>
                </a:schemeClr>
              </a:solidFill>
            </a:endParaRPr>
          </a:p>
          <a:p>
            <a:pPr algn="just">
              <a:buFont typeface="Wingdings" panose="05000000000000000000" pitchFamily="2" charset="2"/>
              <a:buChar char="Ø"/>
            </a:pPr>
            <a:r>
              <a:rPr lang="ru-RU" sz="2000" dirty="0">
                <a:solidFill>
                  <a:schemeClr val="tx1">
                    <a:lumMod val="65000"/>
                    <a:lumOff val="35000"/>
                  </a:schemeClr>
                </a:solidFill>
              </a:rPr>
              <a:t>Частные (негосударственные) Продавцы недвижимости; </a:t>
            </a:r>
          </a:p>
          <a:p>
            <a:pPr algn="just">
              <a:buFont typeface="Wingdings" panose="05000000000000000000" pitchFamily="2" charset="2"/>
              <a:buChar char="Ø"/>
            </a:pPr>
            <a:r>
              <a:rPr lang="ru-RU" sz="2000" dirty="0">
                <a:solidFill>
                  <a:schemeClr val="tx1">
                    <a:lumMod val="65000"/>
                    <a:lumOff val="35000"/>
                  </a:schemeClr>
                </a:solidFill>
              </a:rPr>
              <a:t>Риелторы; </a:t>
            </a:r>
          </a:p>
          <a:p>
            <a:pPr algn="just">
              <a:buFont typeface="Wingdings" panose="05000000000000000000" pitchFamily="2" charset="2"/>
              <a:buChar char="Ø"/>
            </a:pPr>
            <a:r>
              <a:rPr lang="ru-RU" sz="2000" dirty="0">
                <a:solidFill>
                  <a:schemeClr val="tx1">
                    <a:lumMod val="65000"/>
                    <a:lumOff val="35000"/>
                  </a:schemeClr>
                </a:solidFill>
              </a:rPr>
              <a:t>Покупатели недвижимости; </a:t>
            </a:r>
          </a:p>
          <a:p>
            <a:pPr algn="just">
              <a:buFont typeface="Wingdings" panose="05000000000000000000" pitchFamily="2" charset="2"/>
              <a:buChar char="Ø"/>
            </a:pPr>
            <a:r>
              <a:rPr lang="ru-RU" sz="2000" dirty="0">
                <a:solidFill>
                  <a:schemeClr val="tx1">
                    <a:lumMod val="65000"/>
                    <a:lumOff val="35000"/>
                  </a:schemeClr>
                </a:solidFill>
              </a:rPr>
              <a:t>Частные (негосударственные) арендодатели недвижимости;</a:t>
            </a:r>
          </a:p>
          <a:p>
            <a:pPr algn="just">
              <a:buFont typeface="Wingdings" panose="05000000000000000000" pitchFamily="2" charset="2"/>
              <a:buChar char="Ø"/>
            </a:pPr>
            <a:r>
              <a:rPr lang="ru-RU" sz="2000" dirty="0">
                <a:solidFill>
                  <a:schemeClr val="tx1">
                    <a:lumMod val="65000"/>
                    <a:lumOff val="35000"/>
                  </a:schemeClr>
                </a:solidFill>
              </a:rPr>
              <a:t>Арендаторы недвижимости; </a:t>
            </a:r>
          </a:p>
          <a:p>
            <a:pPr algn="just">
              <a:buFont typeface="Wingdings" panose="05000000000000000000" pitchFamily="2" charset="2"/>
              <a:buChar char="Ø"/>
            </a:pPr>
            <a:r>
              <a:rPr lang="ru-RU" sz="2000" dirty="0">
                <a:solidFill>
                  <a:schemeClr val="tx1">
                    <a:lumMod val="65000"/>
                    <a:lumOff val="35000"/>
                  </a:schemeClr>
                </a:solidFill>
              </a:rPr>
              <a:t>Застройщики недвижимости;</a:t>
            </a:r>
          </a:p>
          <a:p>
            <a:pPr algn="just">
              <a:buFont typeface="Wingdings" panose="05000000000000000000" pitchFamily="2" charset="2"/>
              <a:buChar char="Ø"/>
            </a:pPr>
            <a:r>
              <a:rPr lang="ru-RU" sz="2000" dirty="0">
                <a:solidFill>
                  <a:schemeClr val="tx1">
                    <a:lumMod val="65000"/>
                    <a:lumOff val="35000"/>
                  </a:schemeClr>
                </a:solidFill>
              </a:rPr>
              <a:t>Специализированные агрегаторы рекламных объявлений по недвижимости.</a:t>
            </a:r>
          </a:p>
          <a:p>
            <a:pPr marL="0" indent="0" algn="just">
              <a:buNone/>
            </a:pPr>
            <a:endParaRPr lang="ru-RU" sz="1200" u="sng" dirty="0"/>
          </a:p>
          <a:p>
            <a:pPr marL="0" indent="0" algn="just">
              <a:buNone/>
            </a:pPr>
            <a:endParaRPr lang="ru-RU" sz="1200" dirty="0"/>
          </a:p>
          <a:p>
            <a:pPr algn="just">
              <a:buFont typeface="Wingdings" panose="05000000000000000000" pitchFamily="2" charset="2"/>
              <a:buChar char="Ø"/>
            </a:pPr>
            <a:endParaRPr lang="ru-RU" sz="1200" dirty="0"/>
          </a:p>
          <a:p>
            <a:pPr marL="0" indent="0" algn="just">
              <a:buNone/>
            </a:pPr>
            <a:endParaRPr lang="ru-RU" sz="1200" dirty="0"/>
          </a:p>
          <a:p>
            <a:pPr algn="just">
              <a:buFont typeface="Wingdings" panose="05000000000000000000" pitchFamily="2" charset="2"/>
              <a:buChar char="Ø"/>
            </a:pPr>
            <a:endParaRPr lang="ru-RU" sz="1200" dirty="0"/>
          </a:p>
          <a:p>
            <a:pPr marL="0" indent="0" algn="just">
              <a:buNone/>
            </a:pPr>
            <a:endParaRPr lang="ru-RU" sz="1200" dirty="0"/>
          </a:p>
          <a:p>
            <a:pPr marL="0" indent="0">
              <a:buNone/>
            </a:pPr>
            <a:endParaRPr lang="ru-RU" sz="1200" dirty="0"/>
          </a:p>
          <a:p>
            <a:endParaRPr lang="ru-RU" sz="1200" dirty="0"/>
          </a:p>
        </p:txBody>
      </p:sp>
      <p:sp>
        <p:nvSpPr>
          <p:cNvPr id="4" name="Номер слайда 3"/>
          <p:cNvSpPr>
            <a:spLocks noGrp="1"/>
          </p:cNvSpPr>
          <p:nvPr>
            <p:ph type="sldNum" sz="quarter" idx="12"/>
          </p:nvPr>
        </p:nvSpPr>
        <p:spPr/>
        <p:txBody>
          <a:bodyPr/>
          <a:lstStyle/>
          <a:p>
            <a:fld id="{BA64836D-8393-4E2D-88D8-02294077BA89}" type="slidenum">
              <a:rPr lang="ru-RU" smtClean="0"/>
              <a:t>2</a:t>
            </a:fld>
            <a:endParaRPr lang="ru-RU"/>
          </a:p>
        </p:txBody>
      </p:sp>
    </p:spTree>
    <p:extLst>
      <p:ext uri="{BB962C8B-B14F-4D97-AF65-F5344CB8AC3E}">
        <p14:creationId xmlns:p14="http://schemas.microsoft.com/office/powerpoint/2010/main" val="58396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312368" cy="288031"/>
          </a:xfrm>
        </p:spPr>
        <p:txBody>
          <a:bodyPr>
            <a:noAutofit/>
          </a:bodyPr>
          <a:lstStyle/>
          <a:p>
            <a:pPr algn="l"/>
            <a:r>
              <a:rPr lang="ru-RU" sz="2800" u="sng" dirty="0">
                <a:solidFill>
                  <a:srgbClr val="FF0000"/>
                </a:solidFill>
                <a:latin typeface="Calibri Light" panose="020F0302020204030204" pitchFamily="34" charset="0"/>
              </a:rPr>
              <a:t>КОНТАКТЫ</a:t>
            </a:r>
          </a:p>
        </p:txBody>
      </p:sp>
      <p:sp>
        <p:nvSpPr>
          <p:cNvPr id="3" name="Подзаголовок 2"/>
          <p:cNvSpPr>
            <a:spLocks noGrp="1"/>
          </p:cNvSpPr>
          <p:nvPr>
            <p:ph type="subTitle" idx="1"/>
          </p:nvPr>
        </p:nvSpPr>
        <p:spPr>
          <a:xfrm>
            <a:off x="107504" y="627534"/>
            <a:ext cx="8784976" cy="4392488"/>
          </a:xfrm>
        </p:spPr>
        <p:txBody>
          <a:bodyPr>
            <a:normAutofit/>
          </a:bodyPr>
          <a:lstStyle/>
          <a:p>
            <a:pPr algn="l"/>
            <a:r>
              <a:rPr lang="ru-RU" sz="2000" dirty="0">
                <a:solidFill>
                  <a:schemeClr val="tx1">
                    <a:lumMod val="65000"/>
                    <a:lumOff val="35000"/>
                  </a:schemeClr>
                </a:solidFill>
              </a:rPr>
              <a:t>Инициатор проекта </a:t>
            </a:r>
            <a:r>
              <a:rPr lang="en-US" sz="2000" dirty="0">
                <a:solidFill>
                  <a:schemeClr val="tx1">
                    <a:lumMod val="65000"/>
                    <a:lumOff val="35000"/>
                  </a:schemeClr>
                </a:solidFill>
              </a:rPr>
              <a:t>LocatorCost </a:t>
            </a:r>
            <a:r>
              <a:rPr lang="ru-RU" sz="2000" dirty="0">
                <a:solidFill>
                  <a:schemeClr val="tx1">
                    <a:lumMod val="65000"/>
                    <a:lumOff val="35000"/>
                  </a:schemeClr>
                </a:solidFill>
              </a:rPr>
              <a:t> - Рейнфельд Сергей Николаевич</a:t>
            </a:r>
          </a:p>
          <a:p>
            <a:pPr algn="l"/>
            <a:endParaRPr lang="ru-RU" sz="2000" dirty="0">
              <a:solidFill>
                <a:schemeClr val="tx1">
                  <a:lumMod val="65000"/>
                  <a:lumOff val="35000"/>
                </a:schemeClr>
              </a:solidFill>
            </a:endParaRPr>
          </a:p>
          <a:p>
            <a:pPr algn="l"/>
            <a:r>
              <a:rPr lang="ru-RU" sz="2000" dirty="0">
                <a:solidFill>
                  <a:schemeClr val="tx1">
                    <a:lumMod val="65000"/>
                    <a:lumOff val="35000"/>
                  </a:schemeClr>
                </a:solidFill>
              </a:rPr>
              <a:t>Тел.: +</a:t>
            </a:r>
            <a:r>
              <a:rPr lang="en-US" sz="2000" dirty="0">
                <a:solidFill>
                  <a:schemeClr val="tx1">
                    <a:lumMod val="65000"/>
                    <a:lumOff val="35000"/>
                  </a:schemeClr>
                </a:solidFill>
              </a:rPr>
              <a:t>7</a:t>
            </a:r>
            <a:r>
              <a:rPr lang="ru-RU" sz="2000" dirty="0">
                <a:solidFill>
                  <a:schemeClr val="tx1">
                    <a:lumMod val="65000"/>
                    <a:lumOff val="35000"/>
                  </a:schemeClr>
                </a:solidFill>
              </a:rPr>
              <a:t>(929)919-7216</a:t>
            </a:r>
            <a:r>
              <a:rPr lang="en-US" sz="2000" dirty="0">
                <a:solidFill>
                  <a:schemeClr val="tx1">
                    <a:lumMod val="65000"/>
                    <a:lumOff val="35000"/>
                  </a:schemeClr>
                </a:solidFill>
              </a:rPr>
              <a:t>; </a:t>
            </a:r>
            <a:r>
              <a:rPr lang="ru-RU" sz="2000" dirty="0">
                <a:solidFill>
                  <a:schemeClr val="tx1">
                    <a:lumMod val="65000"/>
                    <a:lumOff val="35000"/>
                  </a:schemeClr>
                </a:solidFill>
              </a:rPr>
              <a:t> </a:t>
            </a:r>
          </a:p>
          <a:p>
            <a:pPr algn="l"/>
            <a:r>
              <a:rPr lang="en-US" sz="2000" dirty="0">
                <a:solidFill>
                  <a:schemeClr val="tx1">
                    <a:lumMod val="65000"/>
                    <a:lumOff val="35000"/>
                  </a:schemeClr>
                </a:solidFill>
              </a:rPr>
              <a:t>E-mail</a:t>
            </a:r>
            <a:r>
              <a:rPr lang="ru-RU" sz="2000" dirty="0">
                <a:solidFill>
                  <a:schemeClr val="tx1">
                    <a:lumMod val="65000"/>
                    <a:lumOff val="35000"/>
                  </a:schemeClr>
                </a:solidFill>
              </a:rPr>
              <a:t>: </a:t>
            </a:r>
            <a:r>
              <a:rPr lang="en-US" sz="2000" dirty="0">
                <a:solidFill>
                  <a:schemeClr val="tx1">
                    <a:lumMod val="65000"/>
                    <a:lumOff val="35000"/>
                  </a:schemeClr>
                </a:solidFill>
                <a:hlinkClick r:id="rId2"/>
              </a:rPr>
              <a:t>reinfld@gmail.com</a:t>
            </a:r>
            <a:endParaRPr lang="en-US" sz="2000" dirty="0">
              <a:solidFill>
                <a:schemeClr val="tx1">
                  <a:lumMod val="65000"/>
                  <a:lumOff val="35000"/>
                </a:schemeClr>
              </a:solidFill>
            </a:endParaRPr>
          </a:p>
          <a:p>
            <a:pPr algn="l"/>
            <a:r>
              <a:rPr lang="ru-RU" sz="2000" dirty="0">
                <a:solidFill>
                  <a:schemeClr val="tx1">
                    <a:lumMod val="65000"/>
                    <a:lumOff val="35000"/>
                  </a:schemeClr>
                </a:solidFill>
              </a:rPr>
              <a:t>Скайп</a:t>
            </a:r>
            <a:r>
              <a:rPr lang="en-US" sz="2000" dirty="0">
                <a:solidFill>
                  <a:schemeClr val="tx1">
                    <a:lumMod val="65000"/>
                    <a:lumOff val="35000"/>
                  </a:schemeClr>
                </a:solidFill>
              </a:rPr>
              <a:t>: ilgaks</a:t>
            </a:r>
          </a:p>
          <a:p>
            <a:pPr algn="l"/>
            <a:endParaRPr lang="ru-RU" sz="1200" dirty="0"/>
          </a:p>
          <a:p>
            <a:pPr algn="l"/>
            <a:r>
              <a:rPr lang="en-US" sz="1200" i="1" dirty="0">
                <a:solidFill>
                  <a:schemeClr val="accent1">
                    <a:lumMod val="50000"/>
                  </a:schemeClr>
                </a:solidFill>
                <a:latin typeface="Calibri"/>
                <a:ea typeface="MS Mincho"/>
                <a:cs typeface="Times New Roman"/>
                <a:hlinkClick r:id="rId3"/>
              </a:rPr>
              <a:t>http://</a:t>
            </a:r>
            <a:r>
              <a:rPr lang="ru-RU" sz="1200" i="1" u="sng" kern="1800" dirty="0">
                <a:solidFill>
                  <a:schemeClr val="accent1">
                    <a:lumMod val="50000"/>
                  </a:schemeClr>
                </a:solidFill>
                <a:latin typeface="Calibri"/>
                <a:ea typeface="Times New Roman"/>
                <a:cs typeface="Times New Roman"/>
                <a:hlinkClick r:id="rId3"/>
              </a:rPr>
              <a:t>locatorcost.lp.1va.vc</a:t>
            </a:r>
            <a:endParaRPr lang="en-US" sz="1200" i="1" u="sng" kern="1800" dirty="0">
              <a:solidFill>
                <a:schemeClr val="accent1">
                  <a:lumMod val="50000"/>
                </a:schemeClr>
              </a:solidFill>
              <a:latin typeface="Calibri"/>
              <a:ea typeface="Times New Roman"/>
              <a:cs typeface="Times New Roman"/>
            </a:endParaRPr>
          </a:p>
          <a:p>
            <a:pPr algn="l"/>
            <a:r>
              <a:rPr lang="en-US" sz="1200" i="1" u="sng" kern="1800">
                <a:solidFill>
                  <a:schemeClr val="accent1">
                    <a:lumMod val="50000"/>
                  </a:schemeClr>
                </a:solidFill>
                <a:latin typeface="Calibri"/>
                <a:cs typeface="Times New Roman"/>
                <a:hlinkClick r:id="rId4"/>
              </a:rPr>
              <a:t>https://locatorcost.com</a:t>
            </a:r>
            <a:endParaRPr lang="en-US" sz="1200" i="1" u="sng" kern="1800">
              <a:solidFill>
                <a:schemeClr val="accent1">
                  <a:lumMod val="50000"/>
                </a:schemeClr>
              </a:solidFill>
              <a:latin typeface="Calibri"/>
              <a:cs typeface="Times New Roman"/>
            </a:endParaRPr>
          </a:p>
          <a:p>
            <a:pPr algn="l"/>
            <a:endParaRPr lang="ru-RU" sz="1200" dirty="0"/>
          </a:p>
        </p:txBody>
      </p:sp>
      <p:pic>
        <p:nvPicPr>
          <p:cNvPr id="4" name="Picture 4" descr="C:\Users\1\Desktop\mast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3867894"/>
            <a:ext cx="4466134" cy="114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4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312368" cy="432047"/>
          </a:xfrm>
        </p:spPr>
        <p:txBody>
          <a:bodyPr>
            <a:noAutofit/>
          </a:bodyPr>
          <a:lstStyle/>
          <a:p>
            <a:pPr algn="l"/>
            <a:r>
              <a:rPr lang="ru-RU" sz="2800" u="sng" dirty="0">
                <a:solidFill>
                  <a:srgbClr val="C00000"/>
                </a:solidFill>
                <a:latin typeface="Calibri Light" panose="020F0302020204030204" pitchFamily="34" charset="0"/>
              </a:rPr>
              <a:t>ЦЕЛЕВОЙ РЫНОК</a:t>
            </a:r>
          </a:p>
        </p:txBody>
      </p:sp>
      <p:sp>
        <p:nvSpPr>
          <p:cNvPr id="3" name="Подзаголовок 2"/>
          <p:cNvSpPr>
            <a:spLocks noGrp="1"/>
          </p:cNvSpPr>
          <p:nvPr>
            <p:ph type="subTitle" idx="1"/>
          </p:nvPr>
        </p:nvSpPr>
        <p:spPr>
          <a:xfrm>
            <a:off x="467544" y="771550"/>
            <a:ext cx="8352928" cy="4248472"/>
          </a:xfrm>
        </p:spPr>
        <p:txBody>
          <a:bodyPr>
            <a:normAutofit fontScale="47500" lnSpcReduction="20000"/>
          </a:bodyPr>
          <a:lstStyle/>
          <a:p>
            <a:pPr algn="just"/>
            <a:r>
              <a:rPr lang="ru-RU" sz="5000" u="sng" dirty="0">
                <a:solidFill>
                  <a:schemeClr val="tx1">
                    <a:lumMod val="65000"/>
                    <a:lumOff val="35000"/>
                  </a:schemeClr>
                </a:solidFill>
              </a:rPr>
              <a:t>Б.     Проблемы потребителей</a:t>
            </a:r>
            <a:r>
              <a:rPr lang="ru-RU" sz="5000" dirty="0">
                <a:solidFill>
                  <a:schemeClr val="tx1">
                    <a:lumMod val="65000"/>
                    <a:lumOff val="35000"/>
                  </a:schemeClr>
                </a:solidFill>
              </a:rPr>
              <a:t>.</a:t>
            </a:r>
          </a:p>
          <a:p>
            <a:pPr algn="just"/>
            <a:endParaRPr lang="ru-RU" dirty="0">
              <a:solidFill>
                <a:schemeClr val="tx1">
                  <a:lumMod val="65000"/>
                  <a:lumOff val="35000"/>
                </a:schemeClr>
              </a:solidFill>
            </a:endParaRPr>
          </a:p>
          <a:p>
            <a:pPr lvl="0" algn="just">
              <a:buFont typeface="Wingdings" panose="05000000000000000000" pitchFamily="2" charset="2"/>
              <a:buChar char="Ø"/>
            </a:pPr>
            <a:r>
              <a:rPr lang="ru-RU" dirty="0">
                <a:solidFill>
                  <a:schemeClr val="tx1">
                    <a:lumMod val="65000"/>
                    <a:lumOff val="35000"/>
                  </a:schemeClr>
                </a:solidFill>
              </a:rPr>
              <a:t>        </a:t>
            </a:r>
            <a:r>
              <a:rPr lang="ru-RU" sz="4200" b="1" dirty="0">
                <a:solidFill>
                  <a:schemeClr val="tx1">
                    <a:lumMod val="65000"/>
                    <a:lumOff val="35000"/>
                  </a:schemeClr>
                </a:solidFill>
              </a:rPr>
              <a:t>Низкая ликвидность рынка недвижимости.</a:t>
            </a:r>
            <a:r>
              <a:rPr lang="ru-RU" sz="4200" dirty="0">
                <a:solidFill>
                  <a:schemeClr val="tx1">
                    <a:lumMod val="65000"/>
                    <a:lumOff val="35000"/>
                  </a:schemeClr>
                </a:solidFill>
              </a:rPr>
              <a:t> </a:t>
            </a:r>
          </a:p>
          <a:p>
            <a:pPr lvl="0" algn="just"/>
            <a:r>
              <a:rPr lang="ru-RU" sz="4200" dirty="0">
                <a:solidFill>
                  <a:schemeClr val="tx1">
                    <a:lumMod val="65000"/>
                    <a:lumOff val="35000"/>
                  </a:schemeClr>
                </a:solidFill>
              </a:rPr>
              <a:t>        Объекты стоят в продаже по много месяцев. Чтобы продать объект срочно риэлторы  предлагают снизить цену на 15 – 20 % и более;</a:t>
            </a:r>
          </a:p>
          <a:p>
            <a:pPr lvl="0" algn="just"/>
            <a:endParaRPr lang="ru-RU" sz="4200" dirty="0">
              <a:solidFill>
                <a:schemeClr val="tx1">
                  <a:lumMod val="65000"/>
                  <a:lumOff val="35000"/>
                </a:schemeClr>
              </a:solidFill>
            </a:endParaRPr>
          </a:p>
          <a:p>
            <a:pPr algn="just">
              <a:buFont typeface="Wingdings" panose="05000000000000000000" pitchFamily="2" charset="2"/>
              <a:buChar char="Ø"/>
            </a:pPr>
            <a:r>
              <a:rPr lang="ru-RU" sz="4200" dirty="0">
                <a:solidFill>
                  <a:schemeClr val="tx1">
                    <a:lumMod val="65000"/>
                    <a:lumOff val="35000"/>
                  </a:schemeClr>
                </a:solidFill>
              </a:rPr>
              <a:t>     </a:t>
            </a:r>
            <a:r>
              <a:rPr lang="ru-RU" sz="4200" b="1" dirty="0">
                <a:solidFill>
                  <a:schemeClr val="tx1">
                    <a:lumMod val="65000"/>
                    <a:lumOff val="35000"/>
                  </a:schemeClr>
                </a:solidFill>
              </a:rPr>
              <a:t>Сделки заключаются не совсем по рыночной цене.</a:t>
            </a:r>
          </a:p>
          <a:p>
            <a:pPr algn="just"/>
            <a:r>
              <a:rPr lang="ru-RU" sz="4200" dirty="0">
                <a:solidFill>
                  <a:schemeClr val="tx1">
                    <a:lumMod val="65000"/>
                    <a:lumOff val="35000"/>
                  </a:schemeClr>
                </a:solidFill>
              </a:rPr>
              <a:t>        Так как последнюю цену сделки рынок не видит, это значит, что собственник (продавец/арендодатель) недополучают  какую-то стоимость объекта.  По оценкам эта недополученная стоимость  для           собственника составляет  1,4 –1,8   %  от цены объекта;</a:t>
            </a:r>
          </a:p>
          <a:p>
            <a:pPr algn="just"/>
            <a:endParaRPr lang="ru-RU" sz="4200" dirty="0">
              <a:solidFill>
                <a:schemeClr val="tx1">
                  <a:lumMod val="65000"/>
                  <a:lumOff val="35000"/>
                </a:schemeClr>
              </a:solidFill>
            </a:endParaRPr>
          </a:p>
          <a:p>
            <a:pPr algn="just">
              <a:buFont typeface="Wingdings" panose="05000000000000000000" pitchFamily="2" charset="2"/>
              <a:buChar char="Ø"/>
            </a:pPr>
            <a:r>
              <a:rPr lang="ru-RU" sz="4200" dirty="0">
                <a:solidFill>
                  <a:schemeClr val="tx1">
                    <a:lumMod val="65000"/>
                    <a:lumOff val="35000"/>
                  </a:schemeClr>
                </a:solidFill>
              </a:rPr>
              <a:t>      </a:t>
            </a:r>
            <a:r>
              <a:rPr lang="ru-RU" sz="4200" b="1" dirty="0">
                <a:solidFill>
                  <a:schemeClr val="tx1">
                    <a:lumMod val="65000"/>
                    <a:lumOff val="35000"/>
                  </a:schemeClr>
                </a:solidFill>
              </a:rPr>
              <a:t>Рынок  не имеет  унифицированного  комфортного  для сторон инструмента определения средневзвешенной -  рыночной цены сделки</a:t>
            </a:r>
            <a:r>
              <a:rPr lang="ru-RU" sz="4200" dirty="0">
                <a:solidFill>
                  <a:schemeClr val="tx1">
                    <a:lumMod val="65000"/>
                    <a:lumOff val="35000"/>
                  </a:schemeClr>
                </a:solidFill>
              </a:rPr>
              <a:t>.</a:t>
            </a:r>
          </a:p>
          <a:p>
            <a:endParaRPr lang="ru-RU" sz="1200" dirty="0">
              <a:solidFill>
                <a:schemeClr val="tx1"/>
              </a:solidFill>
            </a:endParaRPr>
          </a:p>
        </p:txBody>
      </p:sp>
    </p:spTree>
    <p:extLst>
      <p:ext uri="{BB962C8B-B14F-4D97-AF65-F5344CB8AC3E}">
        <p14:creationId xmlns:p14="http://schemas.microsoft.com/office/powerpoint/2010/main" val="340272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2952328" cy="432047"/>
          </a:xfrm>
        </p:spPr>
        <p:txBody>
          <a:bodyPr>
            <a:noAutofit/>
          </a:bodyPr>
          <a:lstStyle/>
          <a:p>
            <a:pPr algn="l"/>
            <a:r>
              <a:rPr lang="ru-RU" sz="2800" u="sng" dirty="0">
                <a:solidFill>
                  <a:srgbClr val="FF0000"/>
                </a:solidFill>
                <a:latin typeface="Calibri Light" panose="020F0302020204030204" pitchFamily="34" charset="0"/>
              </a:rPr>
              <a:t>ЦЕЛЕВОЙ РЫНОК</a:t>
            </a:r>
            <a:endParaRPr lang="ru-RU" sz="2800" u="sng" dirty="0">
              <a:latin typeface="Calibri Light" panose="020F0302020204030204" pitchFamily="34" charset="0"/>
            </a:endParaRPr>
          </a:p>
        </p:txBody>
      </p:sp>
      <p:sp>
        <p:nvSpPr>
          <p:cNvPr id="3" name="Подзаголовок 2"/>
          <p:cNvSpPr>
            <a:spLocks noGrp="1"/>
          </p:cNvSpPr>
          <p:nvPr>
            <p:ph type="subTitle" idx="1"/>
          </p:nvPr>
        </p:nvSpPr>
        <p:spPr>
          <a:xfrm>
            <a:off x="467544" y="699542"/>
            <a:ext cx="8352928" cy="4320480"/>
          </a:xfrm>
        </p:spPr>
        <p:txBody>
          <a:bodyPr>
            <a:normAutofit fontScale="92500" lnSpcReduction="10000"/>
          </a:bodyPr>
          <a:lstStyle/>
          <a:p>
            <a:pPr algn="l"/>
            <a:r>
              <a:rPr lang="ru-RU" sz="2200" u="sng" dirty="0">
                <a:solidFill>
                  <a:schemeClr val="tx1"/>
                </a:solidFill>
              </a:rPr>
              <a:t> В</a:t>
            </a:r>
            <a:r>
              <a:rPr lang="ru-RU" sz="2200" u="sng" dirty="0">
                <a:solidFill>
                  <a:schemeClr val="tx1">
                    <a:lumMod val="65000"/>
                    <a:lumOff val="35000"/>
                  </a:schemeClr>
                </a:solidFill>
              </a:rPr>
              <a:t>.     Тенденции.</a:t>
            </a:r>
          </a:p>
          <a:p>
            <a:pPr algn="l"/>
            <a:endParaRPr lang="ru-RU" sz="1200" u="sng" dirty="0">
              <a:solidFill>
                <a:schemeClr val="tx1">
                  <a:lumMod val="65000"/>
                  <a:lumOff val="35000"/>
                </a:schemeClr>
              </a:solidFill>
            </a:endParaRPr>
          </a:p>
          <a:p>
            <a:pPr marL="171450" indent="-171450" algn="just">
              <a:buFont typeface="Wingdings" panose="05000000000000000000" pitchFamily="2" charset="2"/>
              <a:buChar char="Ø"/>
            </a:pPr>
            <a:r>
              <a:rPr lang="ru-RU" sz="2000" dirty="0">
                <a:solidFill>
                  <a:schemeClr val="tx1">
                    <a:lumMod val="65000"/>
                    <a:lumOff val="35000"/>
                  </a:schemeClr>
                </a:solidFill>
              </a:rPr>
              <a:t> Всё больше действий по проведению сделки купли-продажи недвижимости переходит из </a:t>
            </a:r>
            <a:r>
              <a:rPr lang="en-US" sz="2000" dirty="0">
                <a:solidFill>
                  <a:schemeClr val="tx1">
                    <a:lumMod val="65000"/>
                    <a:lumOff val="35000"/>
                  </a:schemeClr>
                </a:solidFill>
              </a:rPr>
              <a:t>off-line </a:t>
            </a:r>
            <a:r>
              <a:rPr lang="ru-RU" sz="2000" dirty="0">
                <a:solidFill>
                  <a:schemeClr val="tx1">
                    <a:lumMod val="65000"/>
                    <a:lumOff val="35000"/>
                  </a:schemeClr>
                </a:solidFill>
              </a:rPr>
              <a:t>в </a:t>
            </a:r>
            <a:r>
              <a:rPr lang="en-US" sz="2000" dirty="0">
                <a:solidFill>
                  <a:schemeClr val="tx1">
                    <a:lumMod val="65000"/>
                    <a:lumOff val="35000"/>
                  </a:schemeClr>
                </a:solidFill>
              </a:rPr>
              <a:t>on-line</a:t>
            </a:r>
            <a:r>
              <a:rPr lang="ru-RU" sz="1200" dirty="0">
                <a:solidFill>
                  <a:schemeClr val="tx1">
                    <a:lumMod val="65000"/>
                    <a:lumOff val="35000"/>
                  </a:schemeClr>
                </a:solidFill>
              </a:rPr>
              <a:t>. </a:t>
            </a:r>
            <a:r>
              <a:rPr lang="ru-RU" sz="1500" dirty="0">
                <a:solidFill>
                  <a:schemeClr val="tx1">
                    <a:lumMod val="65000"/>
                    <a:lumOff val="35000"/>
                  </a:schemeClr>
                </a:solidFill>
              </a:rPr>
              <a:t>Сейчас уже и процедура регистрации возможна через </a:t>
            </a:r>
            <a:r>
              <a:rPr lang="en-US" sz="1500" dirty="0">
                <a:solidFill>
                  <a:schemeClr val="tx1">
                    <a:lumMod val="65000"/>
                    <a:lumOff val="35000"/>
                  </a:schemeClr>
                </a:solidFill>
              </a:rPr>
              <a:t>on-line</a:t>
            </a:r>
            <a:r>
              <a:rPr lang="ru-RU" sz="1500" dirty="0">
                <a:solidFill>
                  <a:schemeClr val="tx1">
                    <a:lumMod val="65000"/>
                    <a:lumOff val="35000"/>
                  </a:schemeClr>
                </a:solidFill>
              </a:rPr>
              <a:t>;</a:t>
            </a:r>
          </a:p>
          <a:p>
            <a:pPr algn="just"/>
            <a:endParaRPr lang="ru-RU" sz="1500" dirty="0">
              <a:solidFill>
                <a:schemeClr val="tx1">
                  <a:lumMod val="65000"/>
                  <a:lumOff val="35000"/>
                </a:schemeClr>
              </a:solidFill>
            </a:endParaRPr>
          </a:p>
          <a:p>
            <a:pPr marL="171450" indent="-171450" algn="just">
              <a:buFont typeface="Wingdings" panose="05000000000000000000" pitchFamily="2" charset="2"/>
              <a:buChar char="Ø"/>
            </a:pPr>
            <a:r>
              <a:rPr lang="ru-RU" sz="2000" dirty="0">
                <a:solidFill>
                  <a:schemeClr val="tx1">
                    <a:lumMod val="65000"/>
                    <a:lumOff val="35000"/>
                  </a:schemeClr>
                </a:solidFill>
              </a:rPr>
              <a:t> Торги в </a:t>
            </a:r>
            <a:r>
              <a:rPr lang="en-US" sz="2000" dirty="0">
                <a:solidFill>
                  <a:schemeClr val="tx1">
                    <a:lumMod val="65000"/>
                    <a:lumOff val="35000"/>
                  </a:schemeClr>
                </a:solidFill>
              </a:rPr>
              <a:t>on-line</a:t>
            </a:r>
            <a:r>
              <a:rPr lang="ru-RU" sz="2000" dirty="0">
                <a:solidFill>
                  <a:schemeClr val="tx1">
                    <a:lumMod val="65000"/>
                    <a:lumOff val="35000"/>
                  </a:schemeClr>
                </a:solidFill>
              </a:rPr>
              <a:t> становятся нормой </a:t>
            </a:r>
            <a:r>
              <a:rPr lang="ru-RU" sz="1500" dirty="0">
                <a:solidFill>
                  <a:schemeClr val="tx1">
                    <a:lumMod val="65000"/>
                    <a:lumOff val="35000"/>
                  </a:schemeClr>
                </a:solidFill>
              </a:rPr>
              <a:t>(по определенным процедурам уже стали: госзакупки, тендеры, реализация арестованного имущества и имущества в рамках процедуры банкротства, сделки по приватизации и т.д.).  Это в ближайшем времени приведет к созданию унифицированных удобных торговых </a:t>
            </a:r>
            <a:r>
              <a:rPr lang="en-US" sz="1500" dirty="0">
                <a:solidFill>
                  <a:schemeClr val="tx1">
                    <a:lumMod val="65000"/>
                    <a:lumOff val="35000"/>
                  </a:schemeClr>
                </a:solidFill>
              </a:rPr>
              <a:t>on-line </a:t>
            </a:r>
            <a:r>
              <a:rPr lang="ru-RU" sz="1500" dirty="0">
                <a:solidFill>
                  <a:schemeClr val="tx1">
                    <a:lumMod val="65000"/>
                    <a:lumOff val="35000"/>
                  </a:schemeClr>
                </a:solidFill>
              </a:rPr>
              <a:t>процедур в других  секторах</a:t>
            </a:r>
            <a:r>
              <a:rPr lang="ru-RU" sz="1200" dirty="0">
                <a:solidFill>
                  <a:schemeClr val="tx1">
                    <a:lumMod val="65000"/>
                    <a:lumOff val="35000"/>
                  </a:schemeClr>
                </a:solidFill>
              </a:rPr>
              <a:t>;</a:t>
            </a:r>
          </a:p>
          <a:p>
            <a:pPr algn="just"/>
            <a:endParaRPr lang="ru-RU" sz="1200" dirty="0">
              <a:solidFill>
                <a:schemeClr val="tx1">
                  <a:lumMod val="65000"/>
                  <a:lumOff val="35000"/>
                </a:schemeClr>
              </a:solidFill>
            </a:endParaRPr>
          </a:p>
          <a:p>
            <a:pPr marL="171450" indent="-171450" algn="just">
              <a:buFont typeface="Wingdings" panose="05000000000000000000" pitchFamily="2" charset="2"/>
              <a:buChar char="Ø"/>
            </a:pPr>
            <a:r>
              <a:rPr lang="ru-RU" sz="2000" dirty="0">
                <a:solidFill>
                  <a:schemeClr val="tx1">
                    <a:lumMod val="65000"/>
                    <a:lumOff val="35000"/>
                  </a:schemeClr>
                </a:solidFill>
              </a:rPr>
              <a:t> Электронно-цифровая подпись  постепенно  становится  массовым  явлением</a:t>
            </a:r>
            <a:r>
              <a:rPr lang="ru-RU" sz="1200" dirty="0">
                <a:solidFill>
                  <a:schemeClr val="tx1">
                    <a:lumMod val="65000"/>
                    <a:lumOff val="35000"/>
                  </a:schemeClr>
                </a:solidFill>
              </a:rPr>
              <a:t>. </a:t>
            </a:r>
            <a:r>
              <a:rPr lang="ru-RU" sz="1500" dirty="0">
                <a:solidFill>
                  <a:schemeClr val="tx1">
                    <a:lumMod val="65000"/>
                    <a:lumOff val="35000"/>
                  </a:schemeClr>
                </a:solidFill>
              </a:rPr>
              <a:t>Имеются в виду различные виды ЭЦП, включая «простую», при выполнении определенных условий, согласно федерального закона от 06.04.2011 N 63-ФЗ (ред. от 23.06.2016) "Об электронной подписи" (с изм. и доп., вступ. в силу с 31.12.2017</a:t>
            </a:r>
            <a:r>
              <a:rPr lang="ru-RU" sz="1200" dirty="0">
                <a:solidFill>
                  <a:schemeClr val="tx1">
                    <a:lumMod val="65000"/>
                    <a:lumOff val="35000"/>
                  </a:schemeClr>
                </a:solidFill>
              </a:rPr>
              <a:t>);</a:t>
            </a:r>
          </a:p>
          <a:p>
            <a:pPr algn="just"/>
            <a:endParaRPr lang="ru-RU" sz="1200" dirty="0">
              <a:solidFill>
                <a:schemeClr val="tx1">
                  <a:lumMod val="65000"/>
                  <a:lumOff val="35000"/>
                </a:schemeClr>
              </a:solidFill>
            </a:endParaRPr>
          </a:p>
          <a:p>
            <a:pPr marL="171450" indent="-171450" algn="just">
              <a:buFont typeface="Wingdings" panose="05000000000000000000" pitchFamily="2" charset="2"/>
              <a:buChar char="Ø"/>
            </a:pPr>
            <a:r>
              <a:rPr lang="ru-RU" sz="2200" dirty="0">
                <a:solidFill>
                  <a:schemeClr val="tx1">
                    <a:lumMod val="65000"/>
                    <a:lumOff val="35000"/>
                  </a:schemeClr>
                </a:solidFill>
              </a:rPr>
              <a:t> Технология блокчейн становится более распространенной </a:t>
            </a:r>
            <a:r>
              <a:rPr lang="ru-RU" sz="1500" dirty="0">
                <a:solidFill>
                  <a:schemeClr val="tx1">
                    <a:lumMod val="65000"/>
                    <a:lumOff val="35000"/>
                  </a:schemeClr>
                </a:solidFill>
              </a:rPr>
              <a:t>в части нотаризации и сохранения информации, данных, а также массовой и менее ресурсоёмкой.</a:t>
            </a:r>
          </a:p>
          <a:p>
            <a:pPr marL="171450" indent="-171450" algn="l">
              <a:buFont typeface="Wingdings" panose="05000000000000000000" pitchFamily="2" charset="2"/>
              <a:buChar char="Ø"/>
            </a:pPr>
            <a:endParaRPr lang="ru-RU" sz="1200" dirty="0">
              <a:solidFill>
                <a:schemeClr val="tx1"/>
              </a:solidFill>
            </a:endParaRPr>
          </a:p>
          <a:p>
            <a:pPr algn="l"/>
            <a:endParaRPr lang="ru-RU" sz="1200" u="sng" dirty="0">
              <a:solidFill>
                <a:schemeClr val="tx1"/>
              </a:solidFill>
            </a:endParaRPr>
          </a:p>
        </p:txBody>
      </p:sp>
    </p:spTree>
    <p:extLst>
      <p:ext uri="{BB962C8B-B14F-4D97-AF65-F5344CB8AC3E}">
        <p14:creationId xmlns:p14="http://schemas.microsoft.com/office/powerpoint/2010/main" val="255455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024336" cy="432047"/>
          </a:xfrm>
        </p:spPr>
        <p:txBody>
          <a:bodyPr>
            <a:noAutofit/>
          </a:bodyPr>
          <a:lstStyle/>
          <a:p>
            <a:pPr algn="l"/>
            <a:r>
              <a:rPr lang="ru-RU" sz="2800" u="sng" dirty="0">
                <a:solidFill>
                  <a:srgbClr val="C00000"/>
                </a:solidFill>
                <a:latin typeface="Calibri Light" panose="020F0302020204030204" pitchFamily="34" charset="0"/>
              </a:rPr>
              <a:t>ЦЕЛЕВОЙ РЫНОК</a:t>
            </a:r>
          </a:p>
        </p:txBody>
      </p:sp>
      <p:sp>
        <p:nvSpPr>
          <p:cNvPr id="3" name="Подзаголовок 2"/>
          <p:cNvSpPr>
            <a:spLocks noGrp="1"/>
          </p:cNvSpPr>
          <p:nvPr>
            <p:ph type="subTitle" idx="1"/>
          </p:nvPr>
        </p:nvSpPr>
        <p:spPr>
          <a:xfrm>
            <a:off x="251520" y="699542"/>
            <a:ext cx="8640960" cy="4443958"/>
          </a:xfrm>
        </p:spPr>
        <p:txBody>
          <a:bodyPr>
            <a:normAutofit fontScale="62500" lnSpcReduction="20000"/>
          </a:bodyPr>
          <a:lstStyle/>
          <a:p>
            <a:pPr algn="l"/>
            <a:r>
              <a:rPr lang="ru-RU" sz="2000" u="sng" dirty="0">
                <a:solidFill>
                  <a:schemeClr val="tx1"/>
                </a:solidFill>
              </a:rPr>
              <a:t>Г</a:t>
            </a:r>
            <a:r>
              <a:rPr lang="ru-RU" sz="2600" u="sng" dirty="0">
                <a:solidFill>
                  <a:schemeClr val="tx1">
                    <a:lumMod val="65000"/>
                    <a:lumOff val="35000"/>
                  </a:schemeClr>
                </a:solidFill>
              </a:rPr>
              <a:t>.     </a:t>
            </a:r>
            <a:r>
              <a:rPr lang="ru-RU" u="sng" dirty="0">
                <a:solidFill>
                  <a:schemeClr val="tx1">
                    <a:lumMod val="65000"/>
                    <a:lumOff val="35000"/>
                  </a:schemeClr>
                </a:solidFill>
              </a:rPr>
              <a:t>Объем рынка.</a:t>
            </a:r>
          </a:p>
          <a:p>
            <a:pPr algn="l"/>
            <a:endParaRPr lang="ru-RU" sz="1200" u="sng" dirty="0">
              <a:solidFill>
                <a:schemeClr val="tx1">
                  <a:lumMod val="65000"/>
                  <a:lumOff val="35000"/>
                </a:schemeClr>
              </a:solidFill>
            </a:endParaRPr>
          </a:p>
          <a:p>
            <a:pPr marL="171450" indent="-171450" algn="just">
              <a:buFont typeface="Wingdings" panose="05000000000000000000" pitchFamily="2" charset="2"/>
              <a:buChar char="Ø"/>
            </a:pPr>
            <a:r>
              <a:rPr lang="ru-RU" sz="2600" dirty="0">
                <a:solidFill>
                  <a:schemeClr val="tx1">
                    <a:lumMod val="65000"/>
                    <a:lumOff val="35000"/>
                  </a:schemeClr>
                </a:solidFill>
              </a:rPr>
              <a:t> Ежегодный объем вторичного рынка жилья в Российской Федерации оценивается в более чем 10 трлн. рублей</a:t>
            </a:r>
            <a:r>
              <a:rPr lang="ru-RU" sz="1200" dirty="0">
                <a:solidFill>
                  <a:schemeClr val="tx1">
                    <a:lumMod val="65000"/>
                    <a:lumOff val="35000"/>
                  </a:schemeClr>
                </a:solidFill>
              </a:rPr>
              <a:t>.  </a:t>
            </a:r>
            <a:r>
              <a:rPr lang="ru-RU" sz="1700" dirty="0">
                <a:solidFill>
                  <a:schemeClr val="tx1">
                    <a:lumMod val="65000"/>
                    <a:lumOff val="35000"/>
                  </a:schemeClr>
                </a:solidFill>
              </a:rPr>
              <a:t>По данным  Российской гильдии риэлторов (РГР),  которые привел президент агентства недвижимости "Савва" Константин Апрелев на конференции: «Рынок недвижимости: ситуация, тенденции, прогноз»; </a:t>
            </a:r>
          </a:p>
          <a:p>
            <a:pPr algn="just"/>
            <a:endParaRPr lang="ru-RU" sz="1200" dirty="0">
              <a:solidFill>
                <a:schemeClr val="tx1">
                  <a:lumMod val="65000"/>
                  <a:lumOff val="35000"/>
                </a:schemeClr>
              </a:solidFill>
            </a:endParaRPr>
          </a:p>
          <a:p>
            <a:pPr marL="171450" indent="-171450" algn="just">
              <a:buFont typeface="Wingdings" panose="05000000000000000000" pitchFamily="2" charset="2"/>
              <a:buChar char="Ø"/>
            </a:pPr>
            <a:r>
              <a:rPr lang="ru-RU" sz="2000" dirty="0">
                <a:solidFill>
                  <a:schemeClr val="tx1">
                    <a:lumMod val="65000"/>
                    <a:lumOff val="35000"/>
                  </a:schemeClr>
                </a:solidFill>
              </a:rPr>
              <a:t> </a:t>
            </a:r>
            <a:r>
              <a:rPr lang="ru-RU" sz="2600" dirty="0">
                <a:solidFill>
                  <a:schemeClr val="tx1">
                    <a:lumMod val="65000"/>
                    <a:lumOff val="35000"/>
                  </a:schemeClr>
                </a:solidFill>
              </a:rPr>
              <a:t>Ежегодный оборот на вторичном рынке жилья (только с учетом сделок купли-продажи) составляет </a:t>
            </a:r>
            <a:r>
              <a:rPr lang="ru-RU" sz="2600" b="1" dirty="0">
                <a:solidFill>
                  <a:schemeClr val="tx1">
                    <a:lumMod val="65000"/>
                    <a:lumOff val="35000"/>
                  </a:schemeClr>
                </a:solidFill>
              </a:rPr>
              <a:t>4 трлн. 604 млрд. рублей</a:t>
            </a:r>
            <a:r>
              <a:rPr lang="ru-RU" sz="2000" b="1" dirty="0">
                <a:solidFill>
                  <a:schemeClr val="tx1">
                    <a:lumMod val="65000"/>
                    <a:lumOff val="35000"/>
                  </a:schemeClr>
                </a:solidFill>
              </a:rPr>
              <a:t>. </a:t>
            </a:r>
            <a:r>
              <a:rPr lang="ru-RU" sz="1900" dirty="0">
                <a:solidFill>
                  <a:schemeClr val="tx1">
                    <a:lumMod val="65000"/>
                    <a:lumOff val="35000"/>
                  </a:schemeClr>
                </a:solidFill>
              </a:rPr>
              <a:t>По данным Росстата, средняя стоимость сделки составляет на сегодня 1 млн. 182 тыс. рублей.;</a:t>
            </a:r>
          </a:p>
          <a:p>
            <a:pPr algn="just"/>
            <a:endParaRPr lang="ru-RU" sz="1900" dirty="0">
              <a:solidFill>
                <a:schemeClr val="tx1">
                  <a:lumMod val="65000"/>
                  <a:lumOff val="35000"/>
                </a:schemeClr>
              </a:solidFill>
            </a:endParaRPr>
          </a:p>
          <a:p>
            <a:pPr marL="171450" indent="-171450" algn="just">
              <a:buFont typeface="Wingdings" panose="05000000000000000000" pitchFamily="2" charset="2"/>
              <a:buChar char="Ø"/>
            </a:pPr>
            <a:r>
              <a:rPr lang="ru-RU" sz="1900" dirty="0">
                <a:solidFill>
                  <a:schemeClr val="tx1">
                    <a:lumMod val="65000"/>
                    <a:lumOff val="35000"/>
                  </a:schemeClr>
                </a:solidFill>
              </a:rPr>
              <a:t>Все остальные сделки на вторичном рынке – приватизация, дарение, мена, наследование – приносят в 1,5 раза больше, то есть порядка 6 трлн. рублей. Таким образом, годовой оборот на вторичном рынке жилья России составляет более 10 трлн рублей;</a:t>
            </a:r>
          </a:p>
          <a:p>
            <a:pPr algn="just"/>
            <a:endParaRPr lang="ru-RU" sz="1200" dirty="0">
              <a:solidFill>
                <a:schemeClr val="tx1">
                  <a:lumMod val="65000"/>
                  <a:lumOff val="35000"/>
                </a:schemeClr>
              </a:solidFill>
            </a:endParaRPr>
          </a:p>
          <a:p>
            <a:pPr marL="171450" indent="-171450" algn="l">
              <a:buFont typeface="Wingdings" panose="05000000000000000000" pitchFamily="2" charset="2"/>
              <a:buChar char="Ø"/>
            </a:pPr>
            <a:r>
              <a:rPr lang="ru-RU" sz="2900" dirty="0">
                <a:solidFill>
                  <a:schemeClr val="tx1">
                    <a:lumMod val="65000"/>
                    <a:lumOff val="35000"/>
                  </a:schemeClr>
                </a:solidFill>
              </a:rPr>
              <a:t> По первичному рынку по итогам 2018 г. общая выручка всех застройщиков в Московском регионе составила 794 млрд. руб. (по расчётам аналитиков группы ЦИАН). По всему рынку РФ - почти в 10 раз больше – </a:t>
            </a:r>
            <a:r>
              <a:rPr lang="ru-RU" sz="2900" b="1" dirty="0">
                <a:solidFill>
                  <a:schemeClr val="tx1">
                    <a:lumMod val="65000"/>
                    <a:lumOff val="35000"/>
                  </a:schemeClr>
                </a:solidFill>
              </a:rPr>
              <a:t>7,2 трлн. руб.</a:t>
            </a:r>
          </a:p>
          <a:p>
            <a:pPr algn="l"/>
            <a:endParaRPr lang="ru-RU" sz="2200" dirty="0">
              <a:solidFill>
                <a:schemeClr val="tx1">
                  <a:lumMod val="65000"/>
                  <a:lumOff val="35000"/>
                </a:schemeClr>
              </a:solidFill>
            </a:endParaRPr>
          </a:p>
          <a:p>
            <a:pPr marL="171450" indent="-171450" algn="l">
              <a:buFont typeface="Wingdings" panose="05000000000000000000" pitchFamily="2" charset="2"/>
              <a:buChar char="Ø"/>
            </a:pPr>
            <a:r>
              <a:rPr lang="ru-RU" sz="2400" dirty="0">
                <a:solidFill>
                  <a:schemeClr val="tx1">
                    <a:lumMod val="65000"/>
                    <a:lumOff val="35000"/>
                  </a:schemeClr>
                </a:solidFill>
              </a:rPr>
              <a:t> </a:t>
            </a:r>
            <a:r>
              <a:rPr lang="ru-RU" sz="2900" dirty="0">
                <a:solidFill>
                  <a:schemeClr val="tx1">
                    <a:lumMod val="65000"/>
                    <a:lumOff val="35000"/>
                  </a:schemeClr>
                </a:solidFill>
              </a:rPr>
              <a:t>Итого интересующий нас ежегодный объём рынка недвижимости РФ без учета   приватизации, дарения, мены, наследования составит:  </a:t>
            </a:r>
            <a:r>
              <a:rPr lang="ru-RU" sz="2900" b="1" dirty="0">
                <a:solidFill>
                  <a:schemeClr val="tx1">
                    <a:lumMod val="65000"/>
                    <a:lumOff val="35000"/>
                  </a:schemeClr>
                </a:solidFill>
              </a:rPr>
              <a:t>11,8 трлн. руб.</a:t>
            </a:r>
          </a:p>
        </p:txBody>
      </p:sp>
    </p:spTree>
    <p:extLst>
      <p:ext uri="{BB962C8B-B14F-4D97-AF65-F5344CB8AC3E}">
        <p14:creationId xmlns:p14="http://schemas.microsoft.com/office/powerpoint/2010/main" val="37768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672408" cy="432047"/>
          </a:xfrm>
        </p:spPr>
        <p:txBody>
          <a:bodyPr>
            <a:noAutofit/>
          </a:bodyPr>
          <a:lstStyle/>
          <a:p>
            <a:pPr algn="l"/>
            <a:r>
              <a:rPr lang="ru-RU" sz="2800" u="sng" dirty="0">
                <a:solidFill>
                  <a:srgbClr val="C00000"/>
                </a:solidFill>
                <a:latin typeface="Calibri Light" panose="020F0302020204030204" pitchFamily="34" charset="0"/>
              </a:rPr>
              <a:t>СУТЬ ПРОЕКТА</a:t>
            </a:r>
          </a:p>
        </p:txBody>
      </p:sp>
      <p:sp>
        <p:nvSpPr>
          <p:cNvPr id="3" name="Подзаголовок 2"/>
          <p:cNvSpPr>
            <a:spLocks noGrp="1"/>
          </p:cNvSpPr>
          <p:nvPr>
            <p:ph type="subTitle" idx="1"/>
          </p:nvPr>
        </p:nvSpPr>
        <p:spPr>
          <a:xfrm>
            <a:off x="395536" y="751012"/>
            <a:ext cx="8496944" cy="4392488"/>
          </a:xfrm>
        </p:spPr>
        <p:txBody>
          <a:bodyPr>
            <a:noAutofit/>
          </a:bodyPr>
          <a:lstStyle/>
          <a:p>
            <a:pPr algn="l"/>
            <a:r>
              <a:rPr lang="ru-RU" sz="2000" u="sng" dirty="0">
                <a:solidFill>
                  <a:schemeClr val="tx1">
                    <a:lumMod val="65000"/>
                    <a:lumOff val="35000"/>
                  </a:schemeClr>
                </a:solidFill>
              </a:rPr>
              <a:t>А.    Бизнес-модель</a:t>
            </a:r>
          </a:p>
          <a:p>
            <a:pPr algn="l"/>
            <a:endParaRPr lang="ru-RU" sz="2000" u="sng" dirty="0">
              <a:solidFill>
                <a:schemeClr val="tx1">
                  <a:lumMod val="65000"/>
                  <a:lumOff val="35000"/>
                </a:schemeClr>
              </a:solidFill>
            </a:endParaRPr>
          </a:p>
          <a:p>
            <a:pPr lvl="0" algn="just">
              <a:spcAft>
                <a:spcPts val="0"/>
              </a:spcAft>
              <a:buSzPts val="1200"/>
              <a:tabLst>
                <a:tab pos="183515" algn="l"/>
              </a:tabLst>
            </a:pPr>
            <a:r>
              <a:rPr lang="ru-RU" sz="2000" dirty="0">
                <a:solidFill>
                  <a:schemeClr val="tx1">
                    <a:lumMod val="65000"/>
                    <a:lumOff val="35000"/>
                  </a:schemeClr>
                </a:solidFill>
                <a:ea typeface="Times New Roman"/>
              </a:rPr>
              <a:t>1.   Предлагаемый механизм определения цены объекта недвижимости является лишь частью всей риэлторской сделки. </a:t>
            </a:r>
            <a:r>
              <a:rPr lang="ru-RU" sz="1400" dirty="0">
                <a:solidFill>
                  <a:schemeClr val="tx1">
                    <a:lumMod val="65000"/>
                    <a:lumOff val="35000"/>
                  </a:schemeClr>
                </a:solidFill>
                <a:ea typeface="Times New Roman"/>
              </a:rPr>
              <a:t>Первоначально, вне нашей бизнес-модели происходит поиск объекта Покупателем, знакомство с ним и лишь после этого сам процесс торгов и определения цены, что и является нашим проектом. После этого стороны «выходят из проекта» опять переходят в off-line и действуют также как и сейчас</a:t>
            </a:r>
            <a:r>
              <a:rPr lang="ru-RU" sz="2000" dirty="0">
                <a:solidFill>
                  <a:schemeClr val="tx1">
                    <a:lumMod val="65000"/>
                    <a:lumOff val="35000"/>
                  </a:schemeClr>
                </a:solidFill>
                <a:ea typeface="Times New Roman"/>
              </a:rPr>
              <a:t>;</a:t>
            </a:r>
          </a:p>
          <a:p>
            <a:pPr lvl="0" algn="just">
              <a:spcAft>
                <a:spcPts val="0"/>
              </a:spcAft>
              <a:buSzPts val="1200"/>
              <a:tabLst>
                <a:tab pos="183515" algn="l"/>
              </a:tabLst>
            </a:pPr>
            <a:endParaRPr lang="ru-RU" sz="2000" dirty="0">
              <a:solidFill>
                <a:schemeClr val="tx1">
                  <a:lumMod val="65000"/>
                  <a:lumOff val="35000"/>
                </a:schemeClr>
              </a:solidFill>
              <a:latin typeface="Times New Roman"/>
              <a:ea typeface="Times New Roman"/>
            </a:endParaRPr>
          </a:p>
          <a:p>
            <a:pPr lvl="0" algn="just">
              <a:spcAft>
                <a:spcPts val="0"/>
              </a:spcAft>
              <a:buSzPts val="1200"/>
              <a:tabLst>
                <a:tab pos="183515" algn="l"/>
              </a:tabLst>
            </a:pPr>
            <a:r>
              <a:rPr lang="ru-RU" sz="2000" dirty="0">
                <a:solidFill>
                  <a:schemeClr val="tx1">
                    <a:lumMod val="65000"/>
                    <a:lumOff val="35000"/>
                  </a:schemeClr>
                </a:solidFill>
                <a:ea typeface="Times New Roman"/>
              </a:rPr>
              <a:t>2. Приток новых объектов на площадку происходит как от частного собственника, так и через риэлтора или с площадок специализированных электронных СМИ – агрегаторов рекламных объявлений по недвижимости;</a:t>
            </a:r>
          </a:p>
          <a:p>
            <a:pPr lvl="0" algn="just">
              <a:spcAft>
                <a:spcPts val="0"/>
              </a:spcAft>
              <a:buSzPts val="1200"/>
              <a:tabLst>
                <a:tab pos="183515" algn="l"/>
              </a:tabLst>
            </a:pPr>
            <a:endParaRPr lang="ru-RU" sz="2000" dirty="0">
              <a:solidFill>
                <a:schemeClr val="tx1"/>
              </a:solidFill>
              <a:latin typeface="Times New Roman"/>
              <a:ea typeface="Times New Roman"/>
            </a:endParaRPr>
          </a:p>
        </p:txBody>
      </p:sp>
    </p:spTree>
    <p:extLst>
      <p:ext uri="{BB962C8B-B14F-4D97-AF65-F5344CB8AC3E}">
        <p14:creationId xmlns:p14="http://schemas.microsoft.com/office/powerpoint/2010/main" val="75915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A64836D-8393-4E2D-88D8-02294077BA89}" type="slidenum">
              <a:rPr lang="ru-RU" smtClean="0"/>
              <a:t>7</a:t>
            </a:fld>
            <a:endParaRPr lang="ru-RU"/>
          </a:p>
        </p:txBody>
      </p:sp>
      <p:sp>
        <p:nvSpPr>
          <p:cNvPr id="3" name="Прямоугольник 2"/>
          <p:cNvSpPr/>
          <p:nvPr/>
        </p:nvSpPr>
        <p:spPr>
          <a:xfrm>
            <a:off x="395536" y="658664"/>
            <a:ext cx="8424936" cy="4462760"/>
          </a:xfrm>
          <a:prstGeom prst="rect">
            <a:avLst/>
          </a:prstGeom>
        </p:spPr>
        <p:txBody>
          <a:bodyPr wrap="square">
            <a:spAutoFit/>
          </a:bodyPr>
          <a:lstStyle/>
          <a:p>
            <a:pPr algn="just">
              <a:buSzPts val="1200"/>
              <a:tabLst>
                <a:tab pos="183515" algn="l"/>
              </a:tabLst>
            </a:pPr>
            <a:r>
              <a:rPr lang="ru-RU" u="sng" dirty="0">
                <a:solidFill>
                  <a:schemeClr val="tx1">
                    <a:lumMod val="65000"/>
                    <a:lumOff val="35000"/>
                  </a:schemeClr>
                </a:solidFill>
              </a:rPr>
              <a:t>А.    </a:t>
            </a:r>
            <a:r>
              <a:rPr lang="ru-RU" sz="2000" u="sng" dirty="0">
                <a:solidFill>
                  <a:schemeClr val="tx1">
                    <a:lumMod val="65000"/>
                    <a:lumOff val="35000"/>
                  </a:schemeClr>
                </a:solidFill>
              </a:rPr>
              <a:t>Бизнес-модель</a:t>
            </a:r>
          </a:p>
          <a:p>
            <a:pPr lvl="0" algn="just">
              <a:spcAft>
                <a:spcPts val="0"/>
              </a:spcAft>
              <a:buSzPts val="1200"/>
              <a:tabLst>
                <a:tab pos="183515" algn="l"/>
              </a:tabLst>
            </a:pPr>
            <a:endParaRPr lang="ru-RU" dirty="0">
              <a:solidFill>
                <a:schemeClr val="tx1">
                  <a:lumMod val="65000"/>
                  <a:lumOff val="35000"/>
                </a:schemeClr>
              </a:solidFill>
              <a:ea typeface="Times New Roman"/>
            </a:endParaRPr>
          </a:p>
          <a:p>
            <a:pPr lvl="0" algn="just">
              <a:spcAft>
                <a:spcPts val="0"/>
              </a:spcAft>
              <a:buSzPts val="1200"/>
              <a:tabLst>
                <a:tab pos="183515" algn="l"/>
              </a:tabLst>
            </a:pPr>
            <a:r>
              <a:rPr lang="ru-RU" dirty="0">
                <a:solidFill>
                  <a:schemeClr val="tx1">
                    <a:lumMod val="65000"/>
                    <a:lumOff val="35000"/>
                  </a:schemeClr>
                </a:solidFill>
                <a:ea typeface="Times New Roman"/>
              </a:rPr>
              <a:t>3. </a:t>
            </a:r>
            <a:r>
              <a:rPr lang="ru-RU" sz="2000" dirty="0">
                <a:solidFill>
                  <a:schemeClr val="tx1">
                    <a:lumMod val="65000"/>
                    <a:lumOff val="35000"/>
                  </a:schemeClr>
                </a:solidFill>
                <a:ea typeface="Times New Roman"/>
              </a:rPr>
              <a:t>Собственник или доверенное лицо самостоятельно выбирает вид торгов: Срочные (в течение 1 дня) или Стандартные (в течение 1 мес.). </a:t>
            </a:r>
            <a:r>
              <a:rPr lang="ru-RU" sz="1400" dirty="0">
                <a:solidFill>
                  <a:schemeClr val="tx1">
                    <a:lumMod val="65000"/>
                    <a:lumOff val="35000"/>
                  </a:schemeClr>
                </a:solidFill>
                <a:ea typeface="Times New Roman"/>
              </a:rPr>
              <a:t>Исходя из этого система торгов на ЭТП самостоятельно автоматически подстраивается при выборе интервала шага торгов;</a:t>
            </a:r>
          </a:p>
          <a:p>
            <a:pPr marL="342900" lvl="0" indent="-342900" algn="just">
              <a:spcAft>
                <a:spcPts val="0"/>
              </a:spcAft>
              <a:buSzPts val="1200"/>
              <a:buAutoNum type="arabicPeriod" startAt="4"/>
              <a:tabLst>
                <a:tab pos="183515" algn="l"/>
              </a:tabLst>
            </a:pPr>
            <a:endParaRPr lang="ru-RU" sz="1200" dirty="0">
              <a:solidFill>
                <a:schemeClr val="tx1">
                  <a:lumMod val="65000"/>
                  <a:lumOff val="35000"/>
                </a:schemeClr>
              </a:solidFill>
              <a:latin typeface="Times New Roman"/>
              <a:ea typeface="Times New Roman"/>
            </a:endParaRPr>
          </a:p>
          <a:p>
            <a:pPr lvl="0" algn="just">
              <a:spcAft>
                <a:spcPts val="0"/>
              </a:spcAft>
              <a:buSzPts val="1200"/>
              <a:tabLst>
                <a:tab pos="183515" algn="l"/>
              </a:tabLst>
            </a:pPr>
            <a:r>
              <a:rPr lang="ru-RU" dirty="0">
                <a:solidFill>
                  <a:schemeClr val="tx1">
                    <a:lumMod val="65000"/>
                    <a:lumOff val="35000"/>
                  </a:schemeClr>
                </a:solidFill>
                <a:ea typeface="Times New Roman"/>
              </a:rPr>
              <a:t>4. </a:t>
            </a:r>
            <a:r>
              <a:rPr lang="ru-RU" sz="2000" dirty="0">
                <a:solidFill>
                  <a:schemeClr val="tx1">
                    <a:lumMod val="65000"/>
                    <a:lumOff val="35000"/>
                  </a:schemeClr>
                </a:solidFill>
                <a:ea typeface="Times New Roman"/>
              </a:rPr>
              <a:t>Торги проходят по многовариантной схеме с созданием системы заинтересованности первому акцептовавшему.</a:t>
            </a:r>
            <a:endParaRPr lang="ru-RU" sz="2000" dirty="0">
              <a:solidFill>
                <a:schemeClr val="tx1">
                  <a:lumMod val="65000"/>
                  <a:lumOff val="35000"/>
                </a:schemeClr>
              </a:solidFill>
              <a:latin typeface="Times New Roman"/>
              <a:ea typeface="Times New Roman"/>
            </a:endParaRPr>
          </a:p>
          <a:p>
            <a:pPr algn="just">
              <a:spcBef>
                <a:spcPts val="290"/>
              </a:spcBef>
              <a:spcAft>
                <a:spcPts val="0"/>
              </a:spcAft>
            </a:pPr>
            <a:r>
              <a:rPr lang="ru-RU" sz="1400" dirty="0">
                <a:solidFill>
                  <a:schemeClr val="tx1">
                    <a:lumMod val="65000"/>
                    <a:lumOff val="35000"/>
                  </a:schemeClr>
                </a:solidFill>
                <a:ea typeface="Times New Roman"/>
                <a:cs typeface="Times New Roman"/>
              </a:rPr>
              <a:t>Особенностью торгов по многовариантной системе является то, что они могут проходить за одну торговую сессию как на понижение, так и на повышение, т.е. «в обе  стороны». Куда пойдет цена в ходе торгов зависит от рынка, состояния и характеристик объекта и от различных других факторов, включая  день торгов и пр.</a:t>
            </a:r>
            <a:r>
              <a:rPr lang="ru-RU" dirty="0">
                <a:solidFill>
                  <a:schemeClr val="tx1">
                    <a:lumMod val="65000"/>
                    <a:lumOff val="35000"/>
                  </a:schemeClr>
                </a:solidFill>
                <a:ea typeface="Times New Roman"/>
                <a:cs typeface="Times New Roman"/>
              </a:rPr>
              <a:t> </a:t>
            </a:r>
          </a:p>
          <a:p>
            <a:pPr algn="just">
              <a:spcBef>
                <a:spcPts val="290"/>
              </a:spcBef>
              <a:spcAft>
                <a:spcPts val="0"/>
              </a:spcAft>
            </a:pPr>
            <a:endParaRPr lang="ru-RU" sz="1200" dirty="0">
              <a:solidFill>
                <a:schemeClr val="tx1">
                  <a:lumMod val="65000"/>
                  <a:lumOff val="35000"/>
                </a:schemeClr>
              </a:solidFill>
              <a:ea typeface="Times New Roman"/>
              <a:cs typeface="Times New Roman"/>
            </a:endParaRPr>
          </a:p>
          <a:p>
            <a:pPr lvl="0" algn="just">
              <a:spcBef>
                <a:spcPts val="290"/>
              </a:spcBef>
            </a:pPr>
            <a:r>
              <a:rPr lang="ru-RU" dirty="0">
                <a:solidFill>
                  <a:schemeClr val="tx1">
                    <a:lumMod val="65000"/>
                    <a:lumOff val="35000"/>
                  </a:schemeClr>
                </a:solidFill>
              </a:rPr>
              <a:t>5. </a:t>
            </a:r>
            <a:r>
              <a:rPr lang="ru-RU" sz="2000" dirty="0">
                <a:solidFill>
                  <a:schemeClr val="tx1">
                    <a:lumMod val="65000"/>
                    <a:lumOff val="35000"/>
                  </a:schemeClr>
                </a:solidFill>
              </a:rPr>
              <a:t>Для участия в торгах Участник должен захолдировать сумму в размере 1,0% от стартовой цены объекта</a:t>
            </a:r>
            <a:r>
              <a:rPr lang="ru-RU" dirty="0">
                <a:solidFill>
                  <a:schemeClr val="tx1">
                    <a:lumMod val="65000"/>
                    <a:lumOff val="35000"/>
                  </a:schemeClr>
                </a:solidFill>
              </a:rPr>
              <a:t>;</a:t>
            </a:r>
            <a:endParaRPr lang="ru-RU" dirty="0">
              <a:solidFill>
                <a:schemeClr val="tx1">
                  <a:lumMod val="65000"/>
                  <a:lumOff val="35000"/>
                </a:schemeClr>
              </a:solidFill>
              <a:ea typeface="Times New Roman"/>
              <a:cs typeface="Times New Roman"/>
            </a:endParaRPr>
          </a:p>
          <a:p>
            <a:pPr algn="just">
              <a:spcBef>
                <a:spcPts val="290"/>
              </a:spcBef>
              <a:spcAft>
                <a:spcPts val="0"/>
              </a:spcAft>
            </a:pPr>
            <a:endParaRPr lang="ru-RU" dirty="0">
              <a:ea typeface="Times New Roman"/>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988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40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23479"/>
            <a:ext cx="3024336" cy="432047"/>
          </a:xfrm>
        </p:spPr>
        <p:txBody>
          <a:bodyPr>
            <a:noAutofit/>
          </a:bodyPr>
          <a:lstStyle/>
          <a:p>
            <a:pPr algn="l"/>
            <a:r>
              <a:rPr lang="ru-RU" sz="2800" u="sng" dirty="0">
                <a:solidFill>
                  <a:srgbClr val="C00000"/>
                </a:solidFill>
                <a:latin typeface="Calibri Light" panose="020F0302020204030204" pitchFamily="34" charset="0"/>
              </a:rPr>
              <a:t>СУТЬ ПРОЕКТА</a:t>
            </a:r>
          </a:p>
        </p:txBody>
      </p:sp>
      <p:sp>
        <p:nvSpPr>
          <p:cNvPr id="3" name="Подзаголовок 2"/>
          <p:cNvSpPr>
            <a:spLocks noGrp="1"/>
          </p:cNvSpPr>
          <p:nvPr>
            <p:ph type="subTitle" idx="1"/>
          </p:nvPr>
        </p:nvSpPr>
        <p:spPr>
          <a:xfrm>
            <a:off x="395536" y="627534"/>
            <a:ext cx="8496944" cy="4392488"/>
          </a:xfrm>
        </p:spPr>
        <p:txBody>
          <a:bodyPr>
            <a:noAutofit/>
          </a:bodyPr>
          <a:lstStyle/>
          <a:p>
            <a:pPr algn="just"/>
            <a:r>
              <a:rPr lang="ru-RU" sz="2000" u="sng" dirty="0">
                <a:solidFill>
                  <a:schemeClr val="tx1">
                    <a:lumMod val="65000"/>
                    <a:lumOff val="35000"/>
                  </a:schemeClr>
                </a:solidFill>
              </a:rPr>
              <a:t>А.   Бизнес-модель</a:t>
            </a:r>
          </a:p>
          <a:p>
            <a:pPr lvl="0" algn="just"/>
            <a:endParaRPr lang="ru-RU" sz="2000" dirty="0">
              <a:solidFill>
                <a:schemeClr val="tx1">
                  <a:lumMod val="65000"/>
                  <a:lumOff val="35000"/>
                </a:schemeClr>
              </a:solidFill>
            </a:endParaRPr>
          </a:p>
          <a:p>
            <a:pPr lvl="0" algn="just"/>
            <a:r>
              <a:rPr lang="ru-RU" sz="2000" dirty="0">
                <a:solidFill>
                  <a:schemeClr val="tx1">
                    <a:lumMod val="65000"/>
                    <a:lumOff val="35000"/>
                  </a:schemeClr>
                </a:solidFill>
              </a:rPr>
              <a:t>6. После победы в торгах холдирование снимается и сумма в размере 10,0 % от разницы стартовой и итоговой цены, но не более захолдированной суммы = 1,0% от стартовой  цены, перечисляется на счет ЭТП;</a:t>
            </a:r>
          </a:p>
          <a:p>
            <a:pPr lvl="0" algn="just"/>
            <a:endParaRPr lang="ru-RU" sz="1200" dirty="0">
              <a:solidFill>
                <a:schemeClr val="tx1">
                  <a:lumMod val="65000"/>
                  <a:lumOff val="35000"/>
                </a:schemeClr>
              </a:solidFill>
            </a:endParaRPr>
          </a:p>
          <a:p>
            <a:pPr lvl="0" algn="just"/>
            <a:r>
              <a:rPr lang="ru-RU" sz="2000" dirty="0">
                <a:solidFill>
                  <a:schemeClr val="tx1">
                    <a:lumMod val="65000"/>
                    <a:lumOff val="35000"/>
                  </a:schemeClr>
                </a:solidFill>
              </a:rPr>
              <a:t>7. После объявления победителя стороны подписывают удаленно, электронно предварительный договор, в котором фиксируют цену торгов и другие основные условия будущего основного договора купли-продажи или аренды;</a:t>
            </a:r>
          </a:p>
          <a:p>
            <a:pPr lvl="0" algn="just"/>
            <a:endParaRPr lang="ru-RU" sz="1200" dirty="0">
              <a:solidFill>
                <a:schemeClr val="tx1">
                  <a:lumMod val="65000"/>
                  <a:lumOff val="35000"/>
                </a:schemeClr>
              </a:solidFill>
            </a:endParaRPr>
          </a:p>
          <a:p>
            <a:pPr algn="just"/>
            <a:r>
              <a:rPr lang="ru-RU" sz="2000" dirty="0">
                <a:solidFill>
                  <a:schemeClr val="tx1">
                    <a:lumMod val="65000"/>
                    <a:lumOff val="35000"/>
                  </a:schemeClr>
                </a:solidFill>
              </a:rPr>
              <a:t>8. Предварительный договор подписывается сторонами удаленно, </a:t>
            </a:r>
            <a:r>
              <a:rPr lang="en-US" sz="2000" dirty="0">
                <a:solidFill>
                  <a:schemeClr val="tx1">
                    <a:lumMod val="65000"/>
                    <a:lumOff val="35000"/>
                  </a:schemeClr>
                </a:solidFill>
              </a:rPr>
              <a:t>on-line</a:t>
            </a:r>
            <a:r>
              <a:rPr lang="ru-RU" sz="2000" dirty="0">
                <a:solidFill>
                  <a:schemeClr val="tx1">
                    <a:lumMod val="65000"/>
                    <a:lumOff val="35000"/>
                  </a:schemeClr>
                </a:solidFill>
              </a:rPr>
              <a:t> с применением  электронной подписи;</a:t>
            </a:r>
          </a:p>
          <a:p>
            <a:pPr lvl="0" algn="just"/>
            <a:endParaRPr lang="ru-RU" sz="2000" dirty="0">
              <a:solidFill>
                <a:schemeClr val="tx1"/>
              </a:solidFill>
            </a:endParaRPr>
          </a:p>
          <a:p>
            <a:pPr lvl="0" algn="just"/>
            <a:endParaRPr lang="ru-RU" sz="2000" dirty="0">
              <a:solidFill>
                <a:schemeClr val="tx1"/>
              </a:solidFill>
            </a:endParaRPr>
          </a:p>
        </p:txBody>
      </p:sp>
    </p:spTree>
    <p:extLst>
      <p:ext uri="{BB962C8B-B14F-4D97-AF65-F5344CB8AC3E}">
        <p14:creationId xmlns:p14="http://schemas.microsoft.com/office/powerpoint/2010/main" val="383040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A64836D-8393-4E2D-88D8-02294077BA89}" type="slidenum">
              <a:rPr lang="ru-RU" smtClean="0"/>
              <a:t>9</a:t>
            </a:fld>
            <a:endParaRPr lang="ru-RU"/>
          </a:p>
        </p:txBody>
      </p:sp>
      <p:sp>
        <p:nvSpPr>
          <p:cNvPr id="3" name="Прямоугольник 2"/>
          <p:cNvSpPr/>
          <p:nvPr/>
        </p:nvSpPr>
        <p:spPr>
          <a:xfrm>
            <a:off x="395536" y="51470"/>
            <a:ext cx="8445302" cy="4555093"/>
          </a:xfrm>
          <a:prstGeom prst="rect">
            <a:avLst/>
          </a:prstGeom>
        </p:spPr>
        <p:txBody>
          <a:bodyPr wrap="square">
            <a:spAutoFit/>
          </a:bodyPr>
          <a:lstStyle/>
          <a:p>
            <a:pPr lvl="0" algn="just"/>
            <a:endParaRPr lang="ru-RU" dirty="0"/>
          </a:p>
          <a:p>
            <a:pPr lvl="0" algn="just"/>
            <a:endParaRPr lang="ru-RU" dirty="0"/>
          </a:p>
          <a:p>
            <a:pPr algn="just"/>
            <a:r>
              <a:rPr lang="ru-RU" sz="2000" u="sng" dirty="0">
                <a:solidFill>
                  <a:schemeClr val="tx1">
                    <a:lumMod val="65000"/>
                    <a:lumOff val="35000"/>
                  </a:schemeClr>
                </a:solidFill>
              </a:rPr>
              <a:t>А.   Бизнес-модель</a:t>
            </a:r>
          </a:p>
          <a:p>
            <a:pPr lvl="0" algn="just"/>
            <a:endParaRPr lang="ru-RU" sz="2000" dirty="0"/>
          </a:p>
          <a:p>
            <a:pPr lvl="0" algn="just"/>
            <a:r>
              <a:rPr lang="ru-RU" sz="2000" dirty="0">
                <a:solidFill>
                  <a:schemeClr val="tx1">
                    <a:lumMod val="65000"/>
                    <a:lumOff val="35000"/>
                  </a:schemeClr>
                </a:solidFill>
              </a:rPr>
              <a:t>9. Перед началом торгов Собственник обязан сформулировать и выложить на всеобщее  обозрение проект предварительного договора.  </a:t>
            </a:r>
            <a:r>
              <a:rPr lang="ru-RU" sz="1400" dirty="0">
                <a:solidFill>
                  <a:schemeClr val="tx1">
                    <a:lumMod val="65000"/>
                    <a:lumOff val="35000"/>
                  </a:schemeClr>
                </a:solidFill>
              </a:rPr>
              <a:t>Участник торгов обязан согласиться с положениями предварительного договора, или согласовать с Собственником (Заказчиком торгов) свои предложения по корректировке договора</a:t>
            </a:r>
            <a:r>
              <a:rPr lang="ru-RU" sz="2000" dirty="0">
                <a:solidFill>
                  <a:schemeClr val="tx1">
                    <a:lumMod val="65000"/>
                    <a:lumOff val="35000"/>
                  </a:schemeClr>
                </a:solidFill>
              </a:rPr>
              <a:t>;</a:t>
            </a:r>
          </a:p>
          <a:p>
            <a:pPr lvl="0" algn="just"/>
            <a:endParaRPr lang="ru-RU" sz="2000" dirty="0">
              <a:solidFill>
                <a:schemeClr val="tx1">
                  <a:lumMod val="65000"/>
                  <a:lumOff val="35000"/>
                </a:schemeClr>
              </a:solidFill>
            </a:endParaRPr>
          </a:p>
          <a:p>
            <a:pPr algn="just"/>
            <a:r>
              <a:rPr lang="ru-RU" sz="2000" dirty="0">
                <a:solidFill>
                  <a:schemeClr val="tx1">
                    <a:lumMod val="65000"/>
                    <a:lumOff val="35000"/>
                  </a:schemeClr>
                </a:solidFill>
              </a:rPr>
              <a:t>10. На сайте сделан шаблонизатор всех возможных предварительных договоров по всем видам недвижимого имущества;</a:t>
            </a:r>
          </a:p>
          <a:p>
            <a:pPr algn="just"/>
            <a:endParaRPr lang="ru-RU" sz="2000" dirty="0">
              <a:solidFill>
                <a:schemeClr val="tx1">
                  <a:lumMod val="65000"/>
                  <a:lumOff val="35000"/>
                </a:schemeClr>
              </a:solidFill>
            </a:endParaRPr>
          </a:p>
          <a:p>
            <a:pPr algn="just"/>
            <a:r>
              <a:rPr lang="ru-RU" sz="2000" dirty="0">
                <a:solidFill>
                  <a:schemeClr val="tx1">
                    <a:lumMod val="65000"/>
                    <a:lumOff val="35000"/>
                  </a:schemeClr>
                </a:solidFill>
              </a:rPr>
              <a:t>11. На ЭТП внедрена технология блокчейн для фиксации и нотаризации  действий клиентов на площадке. А также для создания системы страхования продавца от непродажи через технологию смарт-контракта.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4" y="0"/>
            <a:ext cx="3151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490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6658</TotalTime>
  <Words>2591</Words>
  <Application>Microsoft Office PowerPoint</Application>
  <PresentationFormat>Экран (16:9)</PresentationFormat>
  <Paragraphs>255</Paragraphs>
  <Slides>20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Arial Narrow</vt:lpstr>
      <vt:lpstr>Calibri</vt:lpstr>
      <vt:lpstr>Calibri Light</vt:lpstr>
      <vt:lpstr>Times New Roman</vt:lpstr>
      <vt:lpstr>Wingdings</vt:lpstr>
      <vt:lpstr>Тема Office</vt:lpstr>
      <vt:lpstr>Презентация PowerPoint</vt:lpstr>
      <vt:lpstr>ЦЕЛЕВОЙ РЫНОК</vt:lpstr>
      <vt:lpstr>ЦЕЛЕВОЙ РЫНОК</vt:lpstr>
      <vt:lpstr>ЦЕЛЕВОЙ РЫНОК</vt:lpstr>
      <vt:lpstr>ЦЕЛЕВОЙ РЫНОК</vt:lpstr>
      <vt:lpstr>СУТЬ ПРОЕКТА</vt:lpstr>
      <vt:lpstr>Презентация PowerPoint</vt:lpstr>
      <vt:lpstr>СУТЬ ПРОЕКТА</vt:lpstr>
      <vt:lpstr>Презентация PowerPoint</vt:lpstr>
      <vt:lpstr>СУТЬ ПРОЕКТА</vt:lpstr>
      <vt:lpstr>КОНКУРЕНТЫ</vt:lpstr>
      <vt:lpstr>ОСНОВНЫЕ ПРЕИМУЩЕСТВА</vt:lpstr>
      <vt:lpstr>КОМАНДА</vt:lpstr>
      <vt:lpstr>КОМАНДА</vt:lpstr>
      <vt:lpstr>РИСКИ ПРОЕКТА</vt:lpstr>
      <vt:lpstr>ИСТОРИЯ ПРОЕКТА</vt:lpstr>
      <vt:lpstr>ТЕКУЩИЙ СТАТУС ПРОЕКТА</vt:lpstr>
      <vt:lpstr>ПЛАНИРУЕМЫЕ ПОКАЗАТЕЛИ</vt:lpstr>
      <vt:lpstr>ПРЕДЛОЖЕНИЕ ДЛЯ ИНВЕСТОРА</vt:lpstr>
      <vt:lpstr>КОНТАКТЫ</vt:lpstr>
    </vt:vector>
  </TitlesOfParts>
  <Company>Taxcom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Pavel V. Martynov</dc:creator>
  <cp:lastModifiedBy>Сергей Рейнфельд</cp:lastModifiedBy>
  <cp:revision>345</cp:revision>
  <cp:lastPrinted>2018-10-14T10:12:56Z</cp:lastPrinted>
  <dcterms:created xsi:type="dcterms:W3CDTF">2018-02-14T12:26:18Z</dcterms:created>
  <dcterms:modified xsi:type="dcterms:W3CDTF">2022-11-06T16:29:05Z</dcterms:modified>
</cp:coreProperties>
</file>