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57" r:id="rId4"/>
    <p:sldId id="264" r:id="rId5"/>
    <p:sldId id="260" r:id="rId6"/>
    <p:sldId id="261" r:id="rId7"/>
    <p:sldId id="266" r:id="rId8"/>
    <p:sldId id="267" r:id="rId9"/>
    <p:sldId id="262" r:id="rId10"/>
    <p:sldId id="263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15" autoAdjust="0"/>
    <p:restoredTop sz="94671" autoAdjust="0"/>
  </p:normalViewPr>
  <p:slideViewPr>
    <p:cSldViewPr>
      <p:cViewPr varScale="1">
        <p:scale>
          <a:sx n="68" d="100"/>
          <a:sy n="68" d="100"/>
        </p:scale>
        <p:origin x="7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86ABF-BE3E-4A9C-9F09-CAA90D223966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A9982-3DC9-4668-A166-4AFC1048B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854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A9982-3DC9-4668-A166-4AFC1048BAF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166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A9982-3DC9-4668-A166-4AFC1048BAF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800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A9982-3DC9-4668-A166-4AFC1048BAF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003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A9982-3DC9-4668-A166-4AFC1048BAF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506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nstagram.com/botanika.pro/?hl=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aio\Desktop\Wb-Exp\50324557_1979765698759213_112039249175379968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1624" y="764705"/>
            <a:ext cx="7772400" cy="1470025"/>
          </a:xfrm>
        </p:spPr>
        <p:txBody>
          <a:bodyPr>
            <a:noAutofit/>
          </a:bodyPr>
          <a:lstStyle/>
          <a:p>
            <a:pPr algn="r"/>
            <a:r>
              <a:rPr lang="ru-RU" sz="5400" dirty="0"/>
              <a:t>Питомник растений «Ботаника»</a:t>
            </a:r>
          </a:p>
        </p:txBody>
      </p:sp>
    </p:spTree>
    <p:extLst>
      <p:ext uri="{BB962C8B-B14F-4D97-AF65-F5344CB8AC3E}">
        <p14:creationId xmlns:p14="http://schemas.microsoft.com/office/powerpoint/2010/main" val="3385531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vaio\Desktop\Wb-Exp\50324557_1979765698759213_1120392491753799680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-27820"/>
            <a:ext cx="12192000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Предложение инвестору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8946" y="2488630"/>
            <a:ext cx="8229600" cy="1880740"/>
          </a:xfrm>
        </p:spPr>
        <p:txBody>
          <a:bodyPr>
            <a:normAutofit/>
          </a:bodyPr>
          <a:lstStyle/>
          <a:p>
            <a:r>
              <a:rPr lang="ru-RU" sz="2200" dirty="0"/>
              <a:t>4</a:t>
            </a:r>
            <a:r>
              <a:rPr lang="ru-RU" sz="2200" dirty="0" smtClean="0"/>
              <a:t>0% от выручки до полного возвращения изначально инвестированной суммы</a:t>
            </a:r>
          </a:p>
          <a:p>
            <a:r>
              <a:rPr lang="ru-RU" sz="2200" dirty="0" smtClean="0"/>
              <a:t>После возврата инвестиций - 20% с возможностью выкупа доли бизнеса</a:t>
            </a:r>
          </a:p>
          <a:p>
            <a:endParaRPr lang="ru-RU" sz="2200" dirty="0"/>
          </a:p>
          <a:p>
            <a:pPr marL="0" indent="0">
              <a:buNone/>
            </a:pPr>
            <a:endParaRPr lang="ru-RU" sz="2200" dirty="0" smtClean="0"/>
          </a:p>
          <a:p>
            <a:endParaRPr lang="ru-RU" sz="2200" dirty="0" smtClean="0"/>
          </a:p>
          <a:p>
            <a:endParaRPr lang="ru-RU" sz="2200" dirty="0" smtClean="0"/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818898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vaio\Desktop\Wb-Exp\50324557_1979765698759213_1120392491753799680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-10417" y="0"/>
            <a:ext cx="12192000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30451" y="2576296"/>
            <a:ext cx="6131097" cy="170540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Телефон: +7 977 431 51 15</a:t>
            </a:r>
          </a:p>
          <a:p>
            <a:r>
              <a:rPr lang="en-US" sz="2400" dirty="0" smtClean="0"/>
              <a:t>Email</a:t>
            </a:r>
            <a:r>
              <a:rPr lang="ru-RU" sz="2400" dirty="0" smtClean="0"/>
              <a:t>:</a:t>
            </a:r>
            <a:r>
              <a:rPr lang="en-US" sz="2400" dirty="0" smtClean="0"/>
              <a:t> Gershelman.n@gmail.com</a:t>
            </a:r>
            <a:endParaRPr lang="en-US" sz="2400" dirty="0"/>
          </a:p>
          <a:p>
            <a:r>
              <a:rPr lang="en-US" sz="2400" dirty="0" smtClean="0"/>
              <a:t>Insta</a:t>
            </a:r>
            <a:r>
              <a:rPr lang="ru-RU" sz="2400" dirty="0" smtClean="0"/>
              <a:t>:</a:t>
            </a:r>
            <a:r>
              <a:rPr lang="en-US" sz="2400" dirty="0" smtClean="0"/>
              <a:t> </a:t>
            </a:r>
            <a:r>
              <a:rPr lang="en-US" sz="2400" dirty="0" smtClean="0">
                <a:hlinkClick r:id="rId4"/>
              </a:rPr>
              <a:t>@Botanika.pro</a:t>
            </a:r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61144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vaio\Desktop\Wb-Exp\50324557_1979765698759213_1120392491753799680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1676" y="0"/>
            <a:ext cx="12192000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Почему именно питомник растений?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2268" y="1417638"/>
            <a:ext cx="9230816" cy="5256584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Растения – самый важный и самый дорогой материал в ландшафтном дизайне, вертикальном озеленении и в садоводстве в целом</a:t>
            </a:r>
          </a:p>
          <a:p>
            <a:r>
              <a:rPr lang="ru-RU" sz="2400" dirty="0" smtClean="0"/>
              <a:t>Растения круглый год активно покупают частные лица и компании </a:t>
            </a:r>
          </a:p>
          <a:p>
            <a:r>
              <a:rPr lang="ru-RU" sz="2400" dirty="0" smtClean="0"/>
              <a:t>Ландшафтный дизайн набирает популярность, люди и компании тратят все больше средств на озеленение. Тренд на экологичность </a:t>
            </a:r>
          </a:p>
          <a:p>
            <a:r>
              <a:rPr lang="ru-RU" sz="2400" dirty="0" smtClean="0"/>
              <a:t>Конкуренция в этой нише очень низкая – в МО на сегодняшний день всего около 10 питомников, бо</a:t>
            </a:r>
            <a:r>
              <a:rPr lang="en-US" sz="2400" dirty="0" smtClean="0"/>
              <a:t>’</a:t>
            </a:r>
            <a:r>
              <a:rPr lang="ru-RU" sz="2400" dirty="0" smtClean="0"/>
              <a:t>льшая часть из них – сезонные.</a:t>
            </a:r>
          </a:p>
          <a:p>
            <a:r>
              <a:rPr lang="ru-RU" sz="2400" dirty="0"/>
              <a:t>Данный бизнес является прибыльным круглый год за счет разнообразия ассортимента и выращивания хвойных пород  </a:t>
            </a:r>
          </a:p>
          <a:p>
            <a:r>
              <a:rPr lang="ru-RU" sz="2400" dirty="0"/>
              <a:t>Возможность продавать растения из своего питомника оптом и в розницу + использовать в своих заказах. Наличие своего питомника – это сильное конкурентное преимущество в ландшафтном дизайне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12194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vaio\Desktop\Wb-Exp\50324557_1979765698759213_1120392491753799680_n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00"/>
            <a:ext cx="12192000" cy="68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-21102"/>
            <a:ext cx="12192000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6976" y="116632"/>
            <a:ext cx="9485568" cy="1143000"/>
          </a:xfrm>
        </p:spPr>
        <p:txBody>
          <a:bodyPr/>
          <a:lstStyle/>
          <a:p>
            <a:r>
              <a:rPr lang="ru-RU" dirty="0" smtClean="0"/>
              <a:t>Обо мне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384" y="1124744"/>
            <a:ext cx="7272808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/>
              <a:t>Гершельман Надежда, 33 года</a:t>
            </a:r>
          </a:p>
          <a:p>
            <a:pPr marL="0" indent="0">
              <a:buNone/>
            </a:pPr>
            <a:r>
              <a:rPr lang="ru-RU" sz="2200" b="1" dirty="0"/>
              <a:t>Образование</a:t>
            </a:r>
            <a:r>
              <a:rPr lang="ru-RU" sz="2200" dirty="0"/>
              <a:t>: </a:t>
            </a:r>
            <a:r>
              <a:rPr lang="ru-RU" sz="2200" dirty="0" smtClean="0"/>
              <a:t>филология (МПГУ), </a:t>
            </a:r>
            <a:r>
              <a:rPr lang="ru-RU" sz="2200" dirty="0"/>
              <a:t>ландшафтный </a:t>
            </a:r>
            <a:r>
              <a:rPr lang="ru-RU" sz="2200" dirty="0" smtClean="0"/>
              <a:t>дизайн (РГАУ-МСХА им. Тимирязева), </a:t>
            </a:r>
            <a:r>
              <a:rPr lang="ru-RU" sz="2200" dirty="0"/>
              <a:t>управление проектами </a:t>
            </a:r>
            <a:r>
              <a:rPr lang="en-US" sz="2200" dirty="0"/>
              <a:t>PMI PMBOK</a:t>
            </a:r>
            <a:r>
              <a:rPr lang="ru-RU" sz="2200" dirty="0"/>
              <a:t>, Концентрат 27.0 </a:t>
            </a:r>
            <a:r>
              <a:rPr lang="en-US" sz="2200" dirty="0"/>
              <a:t>Like</a:t>
            </a:r>
            <a:r>
              <a:rPr lang="ru-RU" sz="2200" dirty="0" smtClean="0"/>
              <a:t>Центр</a:t>
            </a:r>
          </a:p>
          <a:p>
            <a:pPr marL="0" indent="0">
              <a:buNone/>
            </a:pPr>
            <a:r>
              <a:rPr lang="ru-RU" sz="2200" b="1" dirty="0" smtClean="0"/>
              <a:t>Опыт работы</a:t>
            </a:r>
            <a:r>
              <a:rPr lang="ru-RU" sz="2200" dirty="0" smtClean="0"/>
              <a:t>: 10 лет работала в сфере оценки и развития персонала, 3 года занимаюсь разработкой и реализацией проектов в ландшафтном дизайне</a:t>
            </a:r>
            <a:endParaRPr lang="ru-RU" sz="2200" dirty="0"/>
          </a:p>
          <a:p>
            <a:pPr marL="0" indent="0">
              <a:buNone/>
            </a:pPr>
            <a:r>
              <a:rPr lang="ru-RU" sz="2200" b="1" dirty="0"/>
              <a:t>Достижения</a:t>
            </a:r>
            <a:r>
              <a:rPr lang="ru-RU" sz="2200" dirty="0"/>
              <a:t>: начала работать с 14 лет; бросила курить за 1 день, не курю уже 7 лет; за 7 месяцев похудела на 25 килограмм, вес стабилен по сей день</a:t>
            </a:r>
          </a:p>
          <a:p>
            <a:pPr marL="0" indent="0">
              <a:buNone/>
            </a:pPr>
            <a:r>
              <a:rPr lang="ru-RU" sz="2200" b="1" dirty="0"/>
              <a:t>Увлечения</a:t>
            </a:r>
            <a:r>
              <a:rPr lang="ru-RU" sz="2200" dirty="0"/>
              <a:t>: выращиваю различные растения, занимаюсь спортом (бег, плавание, силовые тренировки), рисую, проектирую и создаю дизайн участков, веду социальный проект против насилия</a:t>
            </a:r>
          </a:p>
          <a:p>
            <a:pPr marL="0" indent="0">
              <a:buNone/>
            </a:pPr>
            <a:endParaRPr lang="ru-RU" sz="2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57"/>
          <a:stretch/>
        </p:blipFill>
        <p:spPr>
          <a:xfrm>
            <a:off x="8472264" y="1582394"/>
            <a:ext cx="2685599" cy="419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234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vaio\Desktop\Wb-Exp\50324557_1979765698759213_112039249175379968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18628" y="7938"/>
            <a:ext cx="12192000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Экономика бизнеса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2896" y="1843503"/>
            <a:ext cx="8568952" cy="4525963"/>
          </a:xfrm>
        </p:spPr>
        <p:txBody>
          <a:bodyPr>
            <a:normAutofit/>
          </a:bodyPr>
          <a:lstStyle/>
          <a:p>
            <a:r>
              <a:rPr lang="ru-RU" sz="2200" dirty="0"/>
              <a:t>Срок окупаемости от 1,5 лет</a:t>
            </a:r>
          </a:p>
          <a:p>
            <a:r>
              <a:rPr lang="ru-RU" sz="2200" dirty="0"/>
              <a:t>Рентабельность бизнеса </a:t>
            </a:r>
            <a:r>
              <a:rPr lang="en-US" sz="2200" dirty="0"/>
              <a:t>30</a:t>
            </a:r>
            <a:r>
              <a:rPr lang="ru-RU" sz="2200" dirty="0" smtClean="0"/>
              <a:t>%</a:t>
            </a:r>
          </a:p>
          <a:p>
            <a:r>
              <a:rPr lang="ru-RU" sz="2200" dirty="0" smtClean="0"/>
              <a:t>Средняя </a:t>
            </a:r>
            <a:r>
              <a:rPr lang="ru-RU" sz="2200" dirty="0"/>
              <a:t>наценка – от 150% на единицу </a:t>
            </a:r>
            <a:r>
              <a:rPr lang="ru-RU" sz="2200" dirty="0" smtClean="0"/>
              <a:t>продукции, зависит от сорта и возраста растений</a:t>
            </a:r>
          </a:p>
          <a:p>
            <a:r>
              <a:rPr lang="ru-RU" sz="2200" dirty="0" smtClean="0"/>
              <a:t>Средний чек в розницу – 10 000р. </a:t>
            </a:r>
            <a:endParaRPr lang="ru-RU" sz="2200" dirty="0"/>
          </a:p>
          <a:p>
            <a:r>
              <a:rPr lang="ru-RU" sz="2200" dirty="0" smtClean="0"/>
              <a:t>Средний чек опт – 150 000р.</a:t>
            </a:r>
          </a:p>
          <a:p>
            <a:r>
              <a:rPr lang="ru-RU" sz="2200" dirty="0" smtClean="0"/>
              <a:t>Выручка в мес. от 1 000 000р.</a:t>
            </a:r>
          </a:p>
          <a:p>
            <a:r>
              <a:rPr lang="ru-RU" sz="2200" dirty="0" smtClean="0"/>
              <a:t>Чистая прибыль в ме</a:t>
            </a:r>
            <a:r>
              <a:rPr lang="en-US" sz="2200" dirty="0" smtClean="0"/>
              <a:t>c. </a:t>
            </a:r>
            <a:r>
              <a:rPr lang="ru-RU" sz="2200" dirty="0"/>
              <a:t>о</a:t>
            </a:r>
            <a:r>
              <a:rPr lang="ru-RU" sz="2200" dirty="0" smtClean="0"/>
              <a:t>т 400 000р. </a:t>
            </a:r>
            <a:endParaRPr lang="en-US" sz="2200" dirty="0"/>
          </a:p>
          <a:p>
            <a:pPr marL="0" indent="0"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75252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vaio\Desktop\Wb-Exp\50324557_1979765698759213_112039249175379968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-6185" y="0"/>
            <a:ext cx="12192000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Необходимые расходы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9235" y="1412205"/>
            <a:ext cx="10441160" cy="5184576"/>
          </a:xfrm>
        </p:spPr>
        <p:txBody>
          <a:bodyPr>
            <a:normAutofit/>
          </a:bodyPr>
          <a:lstStyle/>
          <a:p>
            <a:r>
              <a:rPr lang="ru-RU" sz="2200" dirty="0"/>
              <a:t>Фот </a:t>
            </a:r>
            <a:r>
              <a:rPr lang="ru-RU" sz="2200" dirty="0" smtClean="0"/>
              <a:t>225 </a:t>
            </a:r>
            <a:r>
              <a:rPr lang="ru-RU" sz="2200" dirty="0"/>
              <a:t>000р. / </a:t>
            </a:r>
            <a:r>
              <a:rPr lang="ru-RU" sz="2200" dirty="0" err="1"/>
              <a:t>мес</a:t>
            </a:r>
            <a:r>
              <a:rPr lang="ru-RU" sz="2200" dirty="0"/>
              <a:t> – </a:t>
            </a:r>
            <a:r>
              <a:rPr lang="ru-RU" sz="2200" dirty="0" smtClean="0"/>
              <a:t>рабочие, управляющий</a:t>
            </a:r>
            <a:endParaRPr lang="ru-RU" sz="2200" dirty="0"/>
          </a:p>
          <a:p>
            <a:r>
              <a:rPr lang="ru-RU" sz="2200" dirty="0"/>
              <a:t>Аренда </a:t>
            </a:r>
            <a:r>
              <a:rPr lang="ru-RU" sz="2200" dirty="0" smtClean="0"/>
              <a:t>земельного участка 3га - 100 </a:t>
            </a:r>
            <a:r>
              <a:rPr lang="ru-RU" sz="2200" dirty="0" err="1"/>
              <a:t>тыс.руб</a:t>
            </a:r>
            <a:r>
              <a:rPr lang="ru-RU" sz="2200" dirty="0"/>
              <a:t> / </a:t>
            </a:r>
            <a:r>
              <a:rPr lang="ru-RU" sz="2200" dirty="0" err="1"/>
              <a:t>мес</a:t>
            </a:r>
            <a:endParaRPr lang="ru-RU" sz="2200" dirty="0"/>
          </a:p>
          <a:p>
            <a:r>
              <a:rPr lang="ru-RU" sz="2200" dirty="0"/>
              <a:t>Расходы на обслуживание (электричество, вода, почва, удобрения) – </a:t>
            </a:r>
            <a:r>
              <a:rPr lang="ru-RU" sz="2200" dirty="0" smtClean="0"/>
              <a:t> </a:t>
            </a:r>
          </a:p>
          <a:p>
            <a:pPr marL="0" indent="0">
              <a:buNone/>
            </a:pPr>
            <a:r>
              <a:rPr lang="ru-RU" sz="2200" dirty="0"/>
              <a:t>3</a:t>
            </a:r>
            <a:r>
              <a:rPr lang="ru-RU" sz="2200" dirty="0" smtClean="0"/>
              <a:t>00 </a:t>
            </a:r>
            <a:r>
              <a:rPr lang="ru-RU" sz="2200" dirty="0"/>
              <a:t>000р. / </a:t>
            </a:r>
            <a:r>
              <a:rPr lang="ru-RU" sz="2200" dirty="0" err="1"/>
              <a:t>мес</a:t>
            </a:r>
            <a:endParaRPr lang="ru-RU" sz="2200" dirty="0"/>
          </a:p>
          <a:p>
            <a:r>
              <a:rPr lang="ru-RU" sz="2200" dirty="0"/>
              <a:t>Закупка материала для разведения – </a:t>
            </a:r>
            <a:r>
              <a:rPr lang="ru-RU" sz="2200" dirty="0" smtClean="0"/>
              <a:t>1,5 </a:t>
            </a:r>
            <a:r>
              <a:rPr lang="ru-RU" sz="2200" dirty="0"/>
              <a:t>млн</a:t>
            </a:r>
            <a:r>
              <a:rPr lang="ru-RU" sz="2200" dirty="0" smtClean="0"/>
              <a:t>. </a:t>
            </a:r>
            <a:r>
              <a:rPr lang="ru-RU" sz="2200" dirty="0" err="1" smtClean="0"/>
              <a:t>руб</a:t>
            </a:r>
            <a:r>
              <a:rPr lang="ru-RU" sz="2200" dirty="0" smtClean="0"/>
              <a:t> </a:t>
            </a:r>
            <a:endParaRPr lang="ru-RU" sz="2200" dirty="0"/>
          </a:p>
          <a:p>
            <a:r>
              <a:rPr lang="ru-RU" sz="2200" dirty="0"/>
              <a:t>Постройка </a:t>
            </a:r>
            <a:r>
              <a:rPr lang="ru-RU" sz="2200" dirty="0" smtClean="0"/>
              <a:t>5 отапливаемых </a:t>
            </a:r>
            <a:r>
              <a:rPr lang="ru-RU" sz="2200" dirty="0"/>
              <a:t>зимних теплиц – 5</a:t>
            </a:r>
            <a:r>
              <a:rPr lang="ru-RU" sz="2200" dirty="0" smtClean="0"/>
              <a:t>00 </a:t>
            </a:r>
            <a:r>
              <a:rPr lang="ru-RU" sz="2200" dirty="0"/>
              <a:t>000р.</a:t>
            </a:r>
          </a:p>
          <a:p>
            <a:r>
              <a:rPr lang="ru-RU" sz="2200" dirty="0"/>
              <a:t>Облагораживание зоны питомника </a:t>
            </a:r>
            <a:r>
              <a:rPr lang="ru-RU" sz="2200" dirty="0" smtClean="0"/>
              <a:t>для клиентов – </a:t>
            </a:r>
            <a:r>
              <a:rPr lang="ru-RU" sz="2200" dirty="0"/>
              <a:t>150 000р. </a:t>
            </a:r>
            <a:endParaRPr lang="ru-RU" sz="2200" dirty="0" smtClean="0"/>
          </a:p>
          <a:p>
            <a:r>
              <a:rPr lang="ru-RU" sz="2200" dirty="0" smtClean="0"/>
              <a:t>Реклама – 100 000р.при запуске / 50 000р после запуска</a:t>
            </a:r>
            <a:endParaRPr lang="ru-RU" sz="2200" dirty="0"/>
          </a:p>
          <a:p>
            <a:r>
              <a:rPr lang="ru-RU" sz="2200" dirty="0"/>
              <a:t>Непредвиденные расходы – 200 000р. </a:t>
            </a:r>
          </a:p>
          <a:p>
            <a:endParaRPr lang="ru-RU" sz="2200" dirty="0"/>
          </a:p>
          <a:p>
            <a:pPr marL="0" indent="0">
              <a:buNone/>
            </a:pPr>
            <a:r>
              <a:rPr lang="ru-RU" sz="2200" dirty="0"/>
              <a:t>Итого</a:t>
            </a:r>
            <a:r>
              <a:rPr lang="ru-RU" sz="2200" dirty="0" smtClean="0"/>
              <a:t>: 675 000 – ежемесячные расходы (без учета уплаты налогов)</a:t>
            </a:r>
          </a:p>
          <a:p>
            <a:pPr marL="0" indent="0">
              <a:buNone/>
            </a:pPr>
            <a:r>
              <a:rPr lang="ru-RU" sz="2200" dirty="0"/>
              <a:t> </a:t>
            </a:r>
            <a:r>
              <a:rPr lang="ru-RU" sz="2200" dirty="0" smtClean="0"/>
              <a:t>            2 250 000 – единоразово для запуска питомника</a:t>
            </a:r>
          </a:p>
          <a:p>
            <a:pPr marL="0" indent="0">
              <a:buNone/>
            </a:pPr>
            <a:endParaRPr lang="ru-RU" sz="2200" dirty="0"/>
          </a:p>
          <a:p>
            <a:endParaRPr lang="ru-RU" sz="2200" dirty="0"/>
          </a:p>
          <a:p>
            <a:endParaRPr lang="ru-RU" sz="2200" dirty="0"/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044096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vaio\Desktop\Wb-Exp\50324557_1979765698759213_112039249175379968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-1216" y="0"/>
            <a:ext cx="12192000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Трафик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20" y="1451211"/>
            <a:ext cx="10238928" cy="39555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smtClean="0"/>
              <a:t>Привлечение клиентов через интернет рекламу:</a:t>
            </a:r>
          </a:p>
          <a:p>
            <a:r>
              <a:rPr lang="ru-RU" sz="2200" dirty="0" smtClean="0"/>
              <a:t>Размещение и продвижение рекламы в поисковиках Яндекс и </a:t>
            </a:r>
            <a:r>
              <a:rPr lang="en-US" sz="2200" dirty="0" smtClean="0"/>
              <a:t>Google</a:t>
            </a:r>
            <a:endParaRPr lang="ru-RU" sz="2200" dirty="0" smtClean="0"/>
          </a:p>
          <a:p>
            <a:r>
              <a:rPr lang="ru-RU" sz="2200" dirty="0" smtClean="0"/>
              <a:t>Продвижение аккаунта в инстаграм, группа ВК</a:t>
            </a:r>
          </a:p>
          <a:p>
            <a:r>
              <a:rPr lang="ru-RU" sz="2200" dirty="0" smtClean="0"/>
              <a:t>Использование </a:t>
            </a:r>
            <a:r>
              <a:rPr lang="en-US" sz="2200" dirty="0" smtClean="0"/>
              <a:t>mail</a:t>
            </a:r>
            <a:r>
              <a:rPr lang="ru-RU" sz="2200" dirty="0" smtClean="0"/>
              <a:t>-рассылок</a:t>
            </a:r>
          </a:p>
          <a:p>
            <a:r>
              <a:rPr lang="ru-RU" sz="2200" dirty="0" smtClean="0"/>
              <a:t>Размещение объявлений на Авито, Юла</a:t>
            </a:r>
          </a:p>
          <a:p>
            <a:pPr marL="0" indent="0">
              <a:buNone/>
            </a:pPr>
            <a:endParaRPr lang="ru-RU" sz="2200" dirty="0" smtClean="0"/>
          </a:p>
          <a:p>
            <a:pPr marL="0" indent="0">
              <a:buNone/>
            </a:pPr>
            <a:r>
              <a:rPr lang="ru-RU" sz="2200" dirty="0" smtClean="0"/>
              <a:t>Привлечение клиентов дополнительными способами: </a:t>
            </a:r>
          </a:p>
          <a:p>
            <a:r>
              <a:rPr lang="ru-RU" sz="2200" dirty="0" smtClean="0"/>
              <a:t>Размещение наружной рекламы на билбордах и растяжках в МО </a:t>
            </a:r>
          </a:p>
          <a:p>
            <a:r>
              <a:rPr lang="ru-RU" sz="2200" dirty="0" smtClean="0"/>
              <a:t>Прямые продажи продукции в ландшафтные агентства, муниципальные предприятия </a:t>
            </a:r>
          </a:p>
          <a:p>
            <a:endParaRPr lang="ru-RU" sz="2200" dirty="0"/>
          </a:p>
          <a:p>
            <a:endParaRPr lang="ru-RU" sz="2200" dirty="0" smtClean="0"/>
          </a:p>
          <a:p>
            <a:endParaRPr lang="ru-RU" sz="2200" dirty="0" smtClean="0"/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027812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vaio\Desktop\Wb-Exp\50324557_1979765698759213_112039249175379968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-1216" y="0"/>
            <a:ext cx="12192000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Риски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20" y="1451211"/>
            <a:ext cx="10238928" cy="3955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/>
              <a:t>В данном бизнесе можно выделить следующие риски:</a:t>
            </a:r>
          </a:p>
          <a:p>
            <a:endParaRPr lang="ru-RU" sz="2200" dirty="0"/>
          </a:p>
          <a:p>
            <a:r>
              <a:rPr lang="ru-RU" sz="2200" dirty="0" smtClean="0"/>
              <a:t>Неблагоприятные погодные условия (жара, ливни, внезапные заморозки) для растений в открытом грунте</a:t>
            </a:r>
          </a:p>
          <a:p>
            <a:r>
              <a:rPr lang="ru-RU" sz="2200" dirty="0" smtClean="0"/>
              <a:t>Гибель растений ввиду некачественного ухода </a:t>
            </a:r>
          </a:p>
          <a:p>
            <a:r>
              <a:rPr lang="ru-RU" sz="2200" dirty="0" smtClean="0"/>
              <a:t>Вредители и болезни</a:t>
            </a:r>
          </a:p>
          <a:p>
            <a:pPr marL="0" indent="0">
              <a:buNone/>
            </a:pPr>
            <a:endParaRPr lang="ru-RU" sz="2200" dirty="0" smtClean="0"/>
          </a:p>
          <a:p>
            <a:endParaRPr lang="ru-RU" sz="2200" dirty="0" smtClean="0"/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990958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vaio\Desktop\Wb-Exp\50324557_1979765698759213_112039249175379968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-1216" y="0"/>
            <a:ext cx="12192000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сделано сегодня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20" y="2116069"/>
            <a:ext cx="10238928" cy="2625861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Заканчиваются работы по созданию сайта</a:t>
            </a:r>
          </a:p>
          <a:p>
            <a:r>
              <a:rPr lang="ru-RU" sz="2200" dirty="0" smtClean="0"/>
              <a:t>Есть варианты земельных участков для долгосрочной аренды </a:t>
            </a:r>
          </a:p>
          <a:p>
            <a:r>
              <a:rPr lang="ru-RU" sz="2200" dirty="0" smtClean="0"/>
              <a:t>Проведен мониторинг поставщиков продукции и сравнение цен</a:t>
            </a:r>
          </a:p>
          <a:p>
            <a:r>
              <a:rPr lang="ru-RU" sz="2200" dirty="0" smtClean="0"/>
              <a:t>На аутсорсинг привлечен бухгалтер, юрист с пониманием специфики бизнеса, специалист по рекламе в поисковиках и </a:t>
            </a:r>
            <a:r>
              <a:rPr lang="ru-RU" sz="2200" dirty="0" err="1" smtClean="0"/>
              <a:t>соцсетях</a:t>
            </a:r>
            <a:endParaRPr lang="ru-RU" sz="2200" dirty="0" smtClean="0"/>
          </a:p>
          <a:p>
            <a:r>
              <a:rPr lang="ru-RU" sz="2200" dirty="0" smtClean="0"/>
              <a:t>Отобраны резюме потенциальных управляющих с нужным опытом работы</a:t>
            </a:r>
          </a:p>
          <a:p>
            <a:endParaRPr lang="ru-RU" sz="2200" dirty="0"/>
          </a:p>
          <a:p>
            <a:endParaRPr lang="ru-RU" sz="2200" dirty="0" smtClean="0"/>
          </a:p>
          <a:p>
            <a:pPr marL="0" indent="0">
              <a:buNone/>
            </a:pPr>
            <a:endParaRPr lang="ru-RU" sz="2200" dirty="0" smtClean="0"/>
          </a:p>
          <a:p>
            <a:endParaRPr lang="ru-RU" sz="2200" dirty="0" smtClean="0"/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60303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vaio\Desktop\Wb-Exp\50324557_1979765698759213_112039249175379968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Объем инвестиций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3512" y="2708920"/>
            <a:ext cx="8784976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/>
              <a:t>Необходимая сумма привлечения инвестиций – 11 550 000р. </a:t>
            </a:r>
          </a:p>
          <a:p>
            <a:pPr marL="0" indent="0">
              <a:buNone/>
            </a:pPr>
            <a:r>
              <a:rPr lang="ru-RU" sz="2200" dirty="0" smtClean="0"/>
              <a:t>Из них </a:t>
            </a:r>
            <a:r>
              <a:rPr lang="ru-RU" sz="2200" dirty="0"/>
              <a:t>с</a:t>
            </a:r>
            <a:r>
              <a:rPr lang="en-US" sz="2200" dirty="0" smtClean="0"/>
              <a:t>ash in</a:t>
            </a:r>
            <a:r>
              <a:rPr lang="ru-RU" sz="2200" dirty="0"/>
              <a:t> </a:t>
            </a:r>
            <a:r>
              <a:rPr lang="ru-RU" sz="2200" dirty="0" smtClean="0"/>
              <a:t>  - 7 650 000р. </a:t>
            </a:r>
          </a:p>
          <a:p>
            <a:pPr marL="0" indent="0">
              <a:buNone/>
            </a:pPr>
            <a:r>
              <a:rPr lang="ru-RU" sz="2200" dirty="0" smtClean="0"/>
              <a:t>             </a:t>
            </a:r>
            <a:r>
              <a:rPr lang="en-US" sz="2200" dirty="0" smtClean="0"/>
              <a:t>cash out</a:t>
            </a:r>
            <a:r>
              <a:rPr lang="ru-RU" sz="2200" dirty="0"/>
              <a:t> </a:t>
            </a:r>
            <a:r>
              <a:rPr lang="ru-RU" sz="2200" dirty="0" smtClean="0"/>
              <a:t>- 3 900 000р. </a:t>
            </a:r>
            <a:endParaRPr lang="en-US" sz="2200" dirty="0" smtClean="0"/>
          </a:p>
          <a:p>
            <a:endParaRPr lang="ru-RU" sz="2200" dirty="0" smtClean="0"/>
          </a:p>
          <a:p>
            <a:endParaRPr lang="ru-RU" sz="2200" dirty="0" smtClean="0"/>
          </a:p>
          <a:p>
            <a:pPr marL="0" indent="0">
              <a:buNone/>
            </a:pPr>
            <a:endParaRPr lang="ru-RU" sz="2200" dirty="0" smtClean="0"/>
          </a:p>
          <a:p>
            <a:pPr marL="0" indent="0"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6516067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4580</TotalTime>
  <Words>611</Words>
  <Application>Microsoft Office PowerPoint</Application>
  <PresentationFormat>Широкоэкранный</PresentationFormat>
  <Paragraphs>88</Paragraphs>
  <Slides>11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Питомник растений «Ботаника»</vt:lpstr>
      <vt:lpstr>Почему именно питомник растений?</vt:lpstr>
      <vt:lpstr>Обо мне </vt:lpstr>
      <vt:lpstr>Экономика бизнеса</vt:lpstr>
      <vt:lpstr>Необходимые расходы </vt:lpstr>
      <vt:lpstr>Трафик</vt:lpstr>
      <vt:lpstr>Риски </vt:lpstr>
      <vt:lpstr>Что сделано сегодня </vt:lpstr>
      <vt:lpstr>Объем инвестиций</vt:lpstr>
      <vt:lpstr>Предложение инвестору</vt:lpstr>
      <vt:lpstr>Контакты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Питомник растений «Ботаника»</dc:title>
  <dc:creator>vaio</dc:creator>
  <cp:lastModifiedBy>Казакова Надежда</cp:lastModifiedBy>
  <cp:revision>79</cp:revision>
  <dcterms:created xsi:type="dcterms:W3CDTF">2019-03-23T16:06:39Z</dcterms:created>
  <dcterms:modified xsi:type="dcterms:W3CDTF">2019-04-01T09:16:31Z</dcterms:modified>
</cp:coreProperties>
</file>