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c-soft.ru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/>
          <p:nvPr/>
        </p:nvSpPr>
        <p:spPr>
          <a:xfrm>
            <a:off x="438120" y="2169720"/>
            <a:ext cx="8265240" cy="163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Доработка программного комплекса «ДЭНСИ:КАССА»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77" name="Заголовок 1"/>
          <p:cNvSpPr/>
          <p:nvPr/>
        </p:nvSpPr>
        <p:spPr>
          <a:xfrm>
            <a:off x="438120" y="1659960"/>
            <a:ext cx="8265240" cy="78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Общество с ограниченной ответственностью «Дэнси Софт»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79" name="Заголовок 1"/>
          <p:cNvSpPr/>
          <p:nvPr/>
        </p:nvSpPr>
        <p:spPr>
          <a:xfrm>
            <a:off x="5900760" y="331200"/>
            <a:ext cx="2584800" cy="1226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0" name="Рисунок 79"/>
          <p:cNvPicPr/>
          <p:nvPr/>
        </p:nvPicPr>
        <p:blipFill>
          <a:blip r:embed="rId2"/>
          <a:stretch/>
        </p:blipFill>
        <p:spPr>
          <a:xfrm>
            <a:off x="604800" y="360000"/>
            <a:ext cx="2094480" cy="791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Описание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Calibri"/>
                <a:ea typeface="Arial"/>
              </a:rPr>
              <a:t>команды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17" name="Прямоугольник: скругленные углы 4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TextBox 5"/>
          <p:cNvSpPr/>
          <p:nvPr/>
        </p:nvSpPr>
        <p:spPr>
          <a:xfrm>
            <a:off x="279360" y="901800"/>
            <a:ext cx="7884360" cy="484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82520" indent="-182520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– команда работает над проектом более 10 лет;</a:t>
            </a:r>
            <a:endParaRPr lang="ru-RU" sz="2400" b="0" strike="noStrike" spc="-1" dirty="0">
              <a:latin typeface="Arial"/>
            </a:endParaRPr>
          </a:p>
          <a:p>
            <a:pPr marL="182520" indent="-182520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– руководитель проекта, Саврасов Александр, работает в проекте со стадии идеи;</a:t>
            </a:r>
            <a:endParaRPr lang="ru-RU" sz="2400" b="0" strike="noStrike" spc="-1" dirty="0">
              <a:latin typeface="Arial"/>
            </a:endParaRPr>
          </a:p>
          <a:p>
            <a:pPr marL="182520" indent="-182520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– ведущий программист, Савицкая Александра, присоединилась к проекту на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началных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стадиях разработки;</a:t>
            </a:r>
            <a:endParaRPr lang="ru-RU" sz="2400" b="0" strike="noStrike" spc="-1" dirty="0">
              <a:latin typeface="Arial"/>
            </a:endParaRPr>
          </a:p>
          <a:p>
            <a:pPr marL="182520" indent="-182520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– руководитель отдела тестирования и технической поддержки, Золотов Алексей, имеет большой опыт тестирования и внедрения кассового ПО и торгового оборудования различных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вендоров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marL="182520" indent="-182520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  <a:p>
            <a:pPr marL="182520" indent="-182520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ru-RU" sz="2400" b="0" strike="noStrike" spc="-1" dirty="0">
              <a:latin typeface="Arial"/>
            </a:endParaRPr>
          </a:p>
          <a:p>
            <a:pPr marL="182520" indent="-182520" algn="just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Заголовок 1"/>
          <p:cNvSpPr/>
          <p:nvPr/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500" b="1" strike="noStrike" spc="-1">
                <a:solidFill>
                  <a:srgbClr val="000000"/>
                </a:solidFill>
                <a:latin typeface="Calibri"/>
                <a:ea typeface="Arial"/>
              </a:rPr>
              <a:t>График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 реализации и план финансирования проекта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20" name="Прямоугольник: скругленные углы 9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21" name="Таблица 7"/>
          <p:cNvGraphicFramePr/>
          <p:nvPr>
            <p:extLst>
              <p:ext uri="{D42A27DB-BD31-4B8C-83A1-F6EECF244321}">
                <p14:modId xmlns:p14="http://schemas.microsoft.com/office/powerpoint/2010/main" val="2314413807"/>
              </p:ext>
            </p:extLst>
          </p:nvPr>
        </p:nvGraphicFramePr>
        <p:xfrm>
          <a:off x="483898" y="3959242"/>
          <a:ext cx="8368920" cy="1676400"/>
        </p:xfrm>
        <a:graphic>
          <a:graphicData uri="http://schemas.openxmlformats.org/drawingml/2006/table">
            <a:tbl>
              <a:tblPr/>
              <a:tblGrid>
                <a:gridCol w="11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Номер этапа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Сроки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chemeClr val="bg1"/>
                          </a:solidFill>
                          <a:latin typeface="Arial"/>
                        </a:rPr>
                        <a:t>Сумма инвестиций</a:t>
                      </a:r>
                      <a:endParaRPr lang="ru-RU" sz="14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Сумма софинансирования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Общая сумма расходов на этап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Этап 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9 месяцев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10 080 000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2 </a:t>
                      </a:r>
                      <a:r>
                        <a:rPr lang="ru-RU" sz="1800" b="0" strike="noStrike" spc="-1" dirty="0" smtClean="0">
                          <a:latin typeface="Arial"/>
                        </a:rPr>
                        <a:t>520 </a:t>
                      </a:r>
                      <a:r>
                        <a:rPr lang="ru-RU" sz="1800" b="0" strike="noStrike" spc="-1" dirty="0">
                          <a:latin typeface="Arial"/>
                        </a:rPr>
                        <a:t>000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12 </a:t>
                      </a:r>
                      <a:r>
                        <a:rPr lang="ru-RU" sz="1800" b="0" strike="noStrike" spc="-1" dirty="0" smtClean="0">
                          <a:latin typeface="Arial"/>
                        </a:rPr>
                        <a:t>600 </a:t>
                      </a:r>
                      <a:r>
                        <a:rPr lang="ru-RU" sz="1800" b="0" strike="noStrike" spc="-1" dirty="0">
                          <a:latin typeface="Arial"/>
                        </a:rPr>
                        <a:t>000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Этап 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9 месяцев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10 080</a:t>
                      </a:r>
                      <a:r>
                        <a:rPr lang="ru-RU" sz="1800" b="0" strike="noStrike" spc="-1" baseline="0" dirty="0" smtClean="0">
                          <a:latin typeface="Arial"/>
                        </a:rPr>
                        <a:t> 000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2 </a:t>
                      </a:r>
                      <a:r>
                        <a:rPr lang="ru-RU" sz="1800" b="0" strike="noStrike" spc="-1" dirty="0" smtClean="0">
                          <a:latin typeface="Arial"/>
                        </a:rPr>
                        <a:t>520 </a:t>
                      </a:r>
                      <a:r>
                        <a:rPr lang="ru-RU" sz="1800" b="0" strike="noStrike" spc="-1" dirty="0">
                          <a:latin typeface="Arial"/>
                        </a:rPr>
                        <a:t>000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12 </a:t>
                      </a:r>
                      <a:r>
                        <a:rPr lang="ru-RU" sz="1800" b="0" strike="noStrike" spc="-1" dirty="0" smtClean="0">
                          <a:latin typeface="Arial"/>
                        </a:rPr>
                        <a:t>600 </a:t>
                      </a:r>
                      <a:r>
                        <a:rPr lang="ru-RU" sz="1800" b="0" strike="noStrike" spc="-1" dirty="0">
                          <a:latin typeface="Arial"/>
                        </a:rPr>
                        <a:t>000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Итого по проекту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25 </a:t>
                      </a:r>
                      <a:r>
                        <a:rPr lang="ru-RU" sz="1800" b="0" strike="noStrike" spc="-1" dirty="0" smtClean="0">
                          <a:latin typeface="Arial"/>
                        </a:rPr>
                        <a:t>200 </a:t>
                      </a:r>
                      <a:r>
                        <a:rPr lang="ru-RU" sz="1800" b="0" strike="noStrike" spc="-1" dirty="0">
                          <a:latin typeface="Arial"/>
                        </a:rPr>
                        <a:t>000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2" name="TextBox 4"/>
          <p:cNvSpPr/>
          <p:nvPr/>
        </p:nvSpPr>
        <p:spPr>
          <a:xfrm>
            <a:off x="279360" y="901800"/>
            <a:ext cx="7884360" cy="32917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Этап 1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Arial"/>
              </a:rPr>
              <a:t>Перевод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на Qt6 всех вспомогательных библиотек и интерфейсов, кроме окна регистрации продаж. Реализация генерации запроса на подключение рабочего места (РМ) к личному кабинету (ЛК) для оформления подписки и обработки ответа с сохранением файла-ключа срочной подписки. Разработка интерфейса ЛК для обработки запросов на подключение РМ и оформления подписки выбранных уровней функционала.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Этап 2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Arial"/>
              </a:rPr>
              <a:t>Перевод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на Qt6 интерфейса регистрации продаж и всех всплывающих окон. Разработка интерфейса ЛК для партнёров. Тестирование и доработка всего программного комплекса, ввод в эксплуатацию.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123" name="TextBox 6"/>
          <p:cNvSpPr/>
          <p:nvPr/>
        </p:nvSpPr>
        <p:spPr>
          <a:xfrm>
            <a:off x="266760" y="6000480"/>
            <a:ext cx="837288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Источник софинансирования: собственные средства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594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300" b="1" strike="noStrike" spc="-1">
                <a:solidFill>
                  <a:srgbClr val="000000"/>
                </a:solidFill>
                <a:latin typeface="Calibri"/>
                <a:ea typeface="Arial"/>
              </a:rPr>
              <a:t>Итоги реализации проекта</a:t>
            </a:r>
            <a:endParaRPr lang="ru-RU" sz="2300" b="0" strike="noStrike" spc="-1">
              <a:latin typeface="Arial"/>
            </a:endParaRPr>
          </a:p>
        </p:txBody>
      </p:sp>
      <p:sp>
        <p:nvSpPr>
          <p:cNvPr id="125" name="Прямоугольник: скругленные углы 6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TextBox 5"/>
          <p:cNvSpPr/>
          <p:nvPr/>
        </p:nvSpPr>
        <p:spPr>
          <a:xfrm>
            <a:off x="540000" y="900000"/>
            <a:ext cx="7884360" cy="5200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Calibri"/>
                <a:ea typeface="Arial"/>
              </a:rPr>
              <a:t>Результаты реализации проекта: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вывод на общедоступный рынок кассового решения, готового к работе с любой современной ОС Linux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повышение потенциала развития проекта, как за счет перехода на актуальную версию графической библиотеки, так и за счет усовершенствования модели монетизации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ДЭНСИ:КАССА — один из немногих проектов, изначально разрабатываемых на базе ОС Linux. Внесён в «Единый реестр российских программ для ЭВМ и баз данных».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В современных условиях значимость и потенциальная доля рынка такого рода проектов стремительно возрастают.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Calibri"/>
                <a:ea typeface="Arial"/>
              </a:rPr>
              <a:t>Планы по развитию: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переход на российскую СУБД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Postgres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Pro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;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сборка на базе одной из российских ОС Linux (в зависимости от доступности инструментария по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ремастерингу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образа установочного диска) для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Intel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-совместимых ПК;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разработка собственного сервера лояльности (на базе накопленного опыта работы со сторонними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вендорами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);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расширение списка поддерживаемого оборудования, в частности новых моделей ККТ, вносимых в реестр ККТ ФНС РФ;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 разработка версии, адаптированной для касс самообслуживания;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Резюме проекта 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82" name="TextBox 2"/>
          <p:cNvSpPr/>
          <p:nvPr/>
        </p:nvSpPr>
        <p:spPr>
          <a:xfrm>
            <a:off x="279360" y="901800"/>
            <a:ext cx="7884360" cy="53538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	Доработка программного комплекса «ДЭНСИ:КАССА» - переход на графическую библиотеку Qt6 и систему платной подписки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	«ДЭНСИ:КАССА» - современное решение для автоматизации рабочего места кассира,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нативное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для ОС Linux. Осуществляются сборки для 32 и 64 битных версий ОС для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Intel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-совместимых ПК, а также для ARM-процессов, что позволяет создавать решения на базе одноплатных ПК, таких как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Raspberry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Pi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Orange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Pi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CubieTruck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и т.п. 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В «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ДЭНСИ:КАССе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» реализованы актуальные требования законодательства РФ по применению онлайн-ККТ c фискальными накопителями, обороту маркируемой и алкогольной продукции, ведётся интеграция с «Системой быстрых платежей ЦБ РФ» 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	Доработка находится на стадии проектирования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	«ДЭНСИ:КАССА» - стопроцентно российский, разрабатываемый «с нуля», программный продукт  с 13-летней историей,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Arial"/>
              </a:rPr>
              <a:t>инвестиционная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поддержка которого необходима для вывода продукта на новый уровень совместимости с современными дистрибутивами свободно распространяемой ОС Linux и перехода на срочную подписку, как современную альтернативу бессрочным ключам активации, применяемым в настоящий момент. Соответствует приоритетному направлению «интеграция систем управления взаимоотношениями с клиентами с онлайн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кассами и ОФД, национальной системой маркировки»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83" name="Прямоугольник: скругленные углы 3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Архитектура  дорабатываемого ПО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85" name="Прямоугольник: скругленные углы 4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TextBox 3"/>
          <p:cNvSpPr/>
          <p:nvPr/>
        </p:nvSpPr>
        <p:spPr>
          <a:xfrm>
            <a:off x="279360" y="901800"/>
            <a:ext cx="7884360" cy="57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Прямоугольник 86"/>
          <p:cNvSpPr/>
          <p:nvPr/>
        </p:nvSpPr>
        <p:spPr>
          <a:xfrm>
            <a:off x="360000" y="713160"/>
            <a:ext cx="8278920" cy="57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ДЭНСИ:КАССА разрабатывается на связке C++ и графической библиотеки Qt (позволяет распространять производные продукты под лицензией GNU GPL)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На старте разработки актуальной версией графической библиотеки являлась Qt3. На текущий момент эта версия не включается по умолчанию ни в один современный дистрибутив ОС Linux, но остаётся возможность доустановки её вручную. Однако на некоторых дистрибутивах её установка уже сопряжена с неразрешимой зависимостью пакетов, форсирование которой может приводить к непредсказуемым сбоям в системе в целом.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Перекомпиляция проекта с новой версией библиотеки (версии 4 и выше), или автоматизированная конвертация проекта, к сожалению, невозможны. По сути для перехода на новую версию библиотеки существенную часть проекта необходимо переписывать «с нуля».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В определённый момент часть библиотек и интерфейсов была успешно переписана на актуальную тогда версию Qt4.5, но затем стартовали глобальные изменения в Федеральный закон 54-ФЗ, повлекшие настолько же глобальные изменения в прошивках ККТ и алгоритмах кассового ПО, что все ресурсы команды были брошены на выпуск в положенные сроки необходимых обновлений. Параллельно запущено поэтапное введение обязательной маркировки отдельных категорий товаров, вывод из оборота которых производится также через кассу.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2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  <a:ea typeface="Arial"/>
              </a:rPr>
              <a:t>Переход на Qt6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89" name="Прямоугольник: скругленные углы 5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TextBox 8"/>
          <p:cNvSpPr/>
          <p:nvPr/>
        </p:nvSpPr>
        <p:spPr>
          <a:xfrm>
            <a:off x="279360" y="901800"/>
            <a:ext cx="7884360" cy="57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91" name="Таблица 90"/>
          <p:cNvGraphicFramePr/>
          <p:nvPr/>
        </p:nvGraphicFramePr>
        <p:xfrm>
          <a:off x="259200" y="926280"/>
          <a:ext cx="8280000" cy="4765800"/>
        </p:xfrm>
        <a:graphic>
          <a:graphicData uri="http://schemas.openxmlformats.org/drawingml/2006/table">
            <a:tbl>
              <a:tblPr/>
              <a:tblGrid>
                <a:gridCol w="45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сейчас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станет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Главное меню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Qt3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регистрации продаж (только основное окно </a:t>
                      </a:r>
                      <a:r>
                        <a:rPr lang="ru-RU" sz="1400" b="1" strike="noStrike" spc="-1">
                          <a:latin typeface="Arial"/>
                        </a:rPr>
                        <a:t>~14700</a:t>
                      </a:r>
                      <a:r>
                        <a:rPr lang="ru-RU" sz="1400" b="0" strike="noStrike" spc="-1">
                          <a:latin typeface="Arial"/>
                        </a:rPr>
                        <a:t> строк программного кода)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Qt3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настройки программы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Qt4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настройки профилей пользователей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Qt3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настройки параметров оборудования (ККТ, весы, сканеры, банковкие терминалы и т.п.)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Qt3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формирования различных отчётов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Qt3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справочника товаров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Qt3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Интерфейс настройки обмена с внешним товароучетным ПО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Qt4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Сервисы обмена данными с товароучетным ПО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Qt4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Qt6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latin typeface="Arial"/>
                        </a:rPr>
                        <a:t>Вспомогательные библиотеки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2A6099"/>
                          </a:solidFill>
                          <a:latin typeface="Arial"/>
                        </a:rPr>
                        <a:t>c++/Qt3/Qt4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c++/Qt6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" name="Прямоугольник 91"/>
          <p:cNvSpPr/>
          <p:nvPr/>
        </p:nvSpPr>
        <p:spPr>
          <a:xfrm>
            <a:off x="360000" y="5580000"/>
            <a:ext cx="8099640" cy="60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Qt4→</a:t>
            </a:r>
            <a:r>
              <a:rPr lang="ru-RU" sz="1800" b="0" strike="noStrike" spc="-1">
                <a:solidFill>
                  <a:srgbClr val="00A933"/>
                </a:solidFill>
                <a:latin typeface="Arial"/>
              </a:rPr>
              <a:t>Qt6 — перенос с минимальными корректировками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  <a:ea typeface="Microsoft YaHei"/>
              </a:rPr>
              <a:t>Qt3→</a:t>
            </a:r>
            <a:r>
              <a:rPr lang="ru-RU" sz="1800" b="0" strike="noStrike" spc="-1">
                <a:solidFill>
                  <a:srgbClr val="00A933"/>
                </a:solidFill>
                <a:latin typeface="Arial"/>
                <a:ea typeface="Microsoft YaHei"/>
              </a:rPr>
              <a:t>Qt6 — фактически переписывание «с нуля»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2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  <a:ea typeface="Arial"/>
              </a:rPr>
              <a:t>Переход на срочную подписку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94" name="Прямоугольник: скругленные углы 7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TextBox 9"/>
          <p:cNvSpPr/>
          <p:nvPr/>
        </p:nvSpPr>
        <p:spPr>
          <a:xfrm>
            <a:off x="279360" y="901800"/>
            <a:ext cx="7884360" cy="57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Прямоугольник 95"/>
          <p:cNvSpPr/>
          <p:nvPr/>
        </p:nvSpPr>
        <p:spPr>
          <a:xfrm>
            <a:off x="360000" y="900000"/>
            <a:ext cx="8458920" cy="136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На старте проекта стандартной моделью монетизации у конкурентов была продажа бессрочных </a:t>
            </a:r>
            <a:r>
              <a:rPr lang="ru-RU" sz="14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аппаратных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ключей защиты.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	В ДЭНСИ:КАССе выбор был сделан в пользу бессрочных </a:t>
            </a:r>
            <a:r>
              <a:rPr lang="ru-RU" sz="14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программных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ключей защиты, поскольку это существенно снижало себестоимость экземпляра ПО (кроме того, в ОС Linux были определённые проблемы с поддержкой аппаратных ключей).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	С изменением законодательства и приходом операторов фискальных данных рынок ПО для торговли развернулся в сторону срочной подписки.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Переход на срочную подписку позволит создать недостающие стабильные финансовые потоки и развивать продукт дальше более эффективно.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  <a:ea typeface="DejaVu Sans"/>
              </a:rPr>
              <a:t>Сейчас: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Бессрочные программные ключи активации (криптографический алгоритм на основе данных о серийном номере продукта и аппаратных характеристик ПК). Уровень ключа определяет доступность определённого функционала, что позволяет оптимизировать стоимость решения в соответствии с индивидуальными требованиями. «Базовый», «Эквайринг», «Лояльность», «Маркировка»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A933"/>
                </a:solidFill>
                <a:latin typeface="Arial"/>
                <a:ea typeface="DejaVu Sans"/>
              </a:rPr>
              <a:t>Станет: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Бессрочный программный ключ «Базовый» + срочная подписка разных уровней на определённый функционал. Криптографический алгоритм на основе базового ключа. «Эквайринг», «Лояльность», «Маркировка», «СБП ЦБ РФ»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Рынок и стратегия продвижения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98" name="Прямоугольник: скругленные углы 4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TextBox 6"/>
          <p:cNvSpPr/>
          <p:nvPr/>
        </p:nvSpPr>
        <p:spPr>
          <a:xfrm>
            <a:off x="279360" y="901800"/>
            <a:ext cx="7884360" cy="495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Пользователями программного комплекса являются российские юридические лица и предприниматели, обязанные по Федеральному законодательству применять ККТ, в основном это предприятия розничной торговли — от небольших бутиков и специализированных магазинов до торговых сетей регионального и федерального охвата.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По данным РосСтата на начало 2022г объектов розничной торговли в стране насчитывалось около 820 тыс. (следует иметь ввиду, что многие торговые объекты оснащаются не одним, а несколькими рабочими местами кассиров).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С момента выхода на рынок ДЭНСИ:КАССы было выполнено около 6500 активаций разных уровней и наработана партнёрская сеть (более 20 партнёров на территории РФ).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Для прямых продаж и расширения партнёрской базы разработан интернет-сайт </a:t>
            </a:r>
            <a:r>
              <a:rPr lang="ru-RU" sz="1600" b="0" u="sng" strike="noStrike" spc="-1">
                <a:solidFill>
                  <a:srgbClr val="0563C1"/>
                </a:solidFill>
                <a:uFillTx/>
                <a:latin typeface="Calibri"/>
                <a:ea typeface="Arial"/>
                <a:hlinkClick r:id="rId2"/>
              </a:rPr>
              <a:t>www.dnc-soft.ru</a:t>
            </a: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, с которого можно свободно скачать образ установочного диска продукта и документацию.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Информация о продукте публикуется на специализированных порталах и форумах.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Проводятся обучающие семинары/вебинары для пользователей и партнёров.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Продукт размещается на маркетплейсах.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Организуются совместные с производителями торгового оборудования маркетинговые акции.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Успешно работает «сарафанное радио».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Модель монетизации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01" name="Прямоугольник: скругленные углы 2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TextBox 7"/>
          <p:cNvSpPr/>
          <p:nvPr/>
        </p:nvSpPr>
        <p:spPr>
          <a:xfrm>
            <a:off x="279360" y="901800"/>
            <a:ext cx="7884360" cy="520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	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Arial"/>
              </a:rPr>
              <a:t>В результате доработки модель монетизации будет изменена с продажи бессрочных программных ключей активации на продажу срочных подписок с частичным сохранением бессрочных программных  ключей активации.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Arial"/>
              </a:rPr>
              <a:t>	Обе модели дополняются возможностью продажи услуг по установке и настройке как ПО, так и необходимого торгового оборудования (ККТ, сканеров, банковских терминалов, весов, дисплеев покупателя и т. п.)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Базовый ключ сохраняется для упрощения технической части системы срочной подписки и повышения её надёжности.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Переход на подписку НЕ повлияет на ранее закупленные ключи активации.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40360" y="2880000"/>
            <a:ext cx="2698920" cy="16189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Ключи активации: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Базовый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Эквайринг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Лояльность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Маркировка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4" name="Полилиния 103"/>
          <p:cNvSpPr/>
          <p:nvPr/>
        </p:nvSpPr>
        <p:spPr>
          <a:xfrm>
            <a:off x="3240360" y="3600000"/>
            <a:ext cx="898920" cy="358920"/>
          </a:xfrm>
          <a:custGeom>
            <a:avLst/>
            <a:gdLst/>
            <a:ahLst/>
            <a:cxnLst/>
            <a:rect l="l" t="t" r="r" b="b"/>
            <a:pathLst>
              <a:path w="4001" h="1002">
                <a:moveTo>
                  <a:pt x="0" y="250"/>
                </a:moveTo>
                <a:lnTo>
                  <a:pt x="3000" y="250"/>
                </a:lnTo>
                <a:lnTo>
                  <a:pt x="3000" y="0"/>
                </a:lnTo>
                <a:lnTo>
                  <a:pt x="4000" y="500"/>
                </a:lnTo>
                <a:lnTo>
                  <a:pt x="3000" y="1001"/>
                </a:lnTo>
                <a:lnTo>
                  <a:pt x="30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FFE994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Прямоугольник 104"/>
          <p:cNvSpPr/>
          <p:nvPr/>
        </p:nvSpPr>
        <p:spPr>
          <a:xfrm>
            <a:off x="4140360" y="2880360"/>
            <a:ext cx="1438920" cy="16189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Ключ Базовый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580000" y="2880000"/>
            <a:ext cx="2338920" cy="1618920"/>
          </a:xfrm>
          <a:prstGeom prst="rect">
            <a:avLst/>
          </a:prstGeom>
          <a:solidFill>
            <a:srgbClr val="BBE33D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Срочные подписки: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Эквайринг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Лояльность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Маркировка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СБП ЦБ РФ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Сравнение с конкурентами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08" name="Прямоугольник: скругленные углы 8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TextBox 10"/>
          <p:cNvSpPr/>
          <p:nvPr/>
        </p:nvSpPr>
        <p:spPr>
          <a:xfrm>
            <a:off x="279360" y="901800"/>
            <a:ext cx="7884360" cy="386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Таблица 109"/>
          <p:cNvGraphicFramePr/>
          <p:nvPr/>
        </p:nvGraphicFramePr>
        <p:xfrm>
          <a:off x="785160" y="773280"/>
          <a:ext cx="7229160" cy="5150880"/>
        </p:xfrm>
        <a:graphic>
          <a:graphicData uri="http://schemas.openxmlformats.org/drawingml/2006/table">
            <a:tbl>
              <a:tblPr/>
              <a:tblGrid>
                <a:gridCol w="169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ПО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ДЭНСИ:КАССА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Штрих-М:Кассир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Frontol 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Artix POS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Базовая ОС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Linux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Windows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Windows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Linux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Программная платформа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 требуется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1С:Предприятие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 требуется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 требуется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СУБД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PostgreSQL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Файловая БД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Firebird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ru-RU" sz="1200" b="0" strike="noStrike" spc="-1">
                          <a:latin typeface="Arial"/>
                        </a:rPr>
                        <a:t>MySQL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GUI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графический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графический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графический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ru-RU" sz="1200" b="0" strike="noStrike" spc="-1">
                          <a:latin typeface="Arial"/>
                        </a:rPr>
                        <a:t>текстовый/графический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Сенсорный экран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GUI администратора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частично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Поддержка ARM-архитектуры ПК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Поддержка ККТ разных производителей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да, через БПО 1С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да, приобретается отдельно для ККТ не-АТОЛ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Окружение ОС адаптировано под задачи автоматизации рабочего места кассира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1480" cy="64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Сравнение с конкурентами, преимущества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12" name="Прямоугольник: скругленные углы 1"/>
          <p:cNvSpPr/>
          <p:nvPr/>
        </p:nvSpPr>
        <p:spPr>
          <a:xfrm flipV="1">
            <a:off x="0" y="606240"/>
            <a:ext cx="7197480" cy="33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69A2"/>
              </a:gs>
              <a:gs pos="100000">
                <a:srgbClr val="66A2D8">
                  <a:alpha val="41176"/>
                </a:srgbClr>
              </a:gs>
            </a:gsLst>
            <a:lin ang="0"/>
          </a:gradFill>
          <a:ln w="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TextBox 1"/>
          <p:cNvSpPr/>
          <p:nvPr/>
        </p:nvSpPr>
        <p:spPr>
          <a:xfrm>
            <a:off x="279360" y="901800"/>
            <a:ext cx="7884360" cy="386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4" name="Таблица 113"/>
          <p:cNvGraphicFramePr/>
          <p:nvPr/>
        </p:nvGraphicFramePr>
        <p:xfrm>
          <a:off x="785160" y="773280"/>
          <a:ext cx="7229160" cy="1812960"/>
        </p:xfrm>
        <a:graphic>
          <a:graphicData uri="http://schemas.openxmlformats.org/drawingml/2006/table">
            <a:tbl>
              <a:tblPr/>
              <a:tblGrid>
                <a:gridCol w="169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ПО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ДЭНСИ:КАССА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Штрих-М:Кассир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Frontol 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Artix POS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Драйверы торгового оборудования написаны разработчиком ПО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частично (только для оборудования ШТРИХ)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Прямая техподдержка от разработчика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да, бесплатная/коммерческая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да, бесплатная (3 мес)/коммерческая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нет, только через партнёров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latin typeface="Arial"/>
                        </a:rPr>
                        <a:t>нет информации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5" name="Прямоугольник 114"/>
          <p:cNvSpPr/>
          <p:nvPr/>
        </p:nvSpPr>
        <p:spPr>
          <a:xfrm>
            <a:off x="720000" y="2880000"/>
            <a:ext cx="7199640" cy="392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A6099"/>
                </a:solidFill>
                <a:latin typeface="Arial"/>
              </a:rPr>
              <a:t>Конкурентные преимущества: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</a:rPr>
              <a:t>- низкие системные требования (32- и 64-битные ПК), работа на устаревшем оборудовании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</a:rPr>
              <a:t>- наличие сборки для одноплатных ПК (ARM-архитектура)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</a:rPr>
              <a:t>- низкая стартовая цена (базовый ключ - 2900 руб)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</a:rPr>
              <a:t>- возможность приобретения только необходимого функционала (интегрированный эквайринг, онлайн-лояльность, работа с маркируемыми товарами, СБП ЦБ РФ)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</a:rPr>
              <a:t>- бесплатная, надёжная, высокопроизводительная базовая ОС Linux с пролонгированным временем поддержки (LTS), адаптированная под нужды автоматизации рабочего места кассира. По умолчанию устанавливаются минимально необходимые пакеты (но при этом доступен полный стандартный репозитарий, поддерживаемый разработчиком ОС)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A6099"/>
                </a:solidFill>
                <a:latin typeface="Arial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778</Words>
  <Application>Microsoft Office PowerPoint</Application>
  <PresentationFormat>Экран (4:3)</PresentationFormat>
  <Paragraphs>220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Microsoft YaHei</vt:lpstr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Резюме проекта </vt:lpstr>
      <vt:lpstr>Архитектура  дорабатываемого ПО</vt:lpstr>
      <vt:lpstr>Переход на Qt6</vt:lpstr>
      <vt:lpstr>Переход на срочную подписку</vt:lpstr>
      <vt:lpstr>Рынок и стратегия продвижения</vt:lpstr>
      <vt:lpstr>Модель монетизации</vt:lpstr>
      <vt:lpstr>Сравнение с конкурентами</vt:lpstr>
      <vt:lpstr>Сравнение с конкурентами, преимущества</vt:lpstr>
      <vt:lpstr>Описание команды</vt:lpstr>
      <vt:lpstr>Презентация PowerPoint</vt:lpstr>
      <vt:lpstr>Итоги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Мдиванова Ирина Руслановна</dc:creator>
  <dc:description/>
  <cp:lastModifiedBy>Дэнси</cp:lastModifiedBy>
  <cp:revision>27</cp:revision>
  <dcterms:created xsi:type="dcterms:W3CDTF">2020-04-16T06:12:18Z</dcterms:created>
  <dcterms:modified xsi:type="dcterms:W3CDTF">2023-10-18T11:00:41Z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8</vt:i4>
  </property>
</Properties>
</file>