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264" r:id="rId3"/>
    <p:sldId id="2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CC00"/>
    <a:srgbClr val="FF9966"/>
    <a:srgbClr val="FF9900"/>
    <a:srgbClr val="EE6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12" autoAdjust="0"/>
    <p:restoredTop sz="94662" autoAdjust="0"/>
  </p:normalViewPr>
  <p:slideViewPr>
    <p:cSldViewPr snapToGrid="0">
      <p:cViewPr varScale="1">
        <p:scale>
          <a:sx n="97" d="100"/>
          <a:sy n="97" d="100"/>
        </p:scale>
        <p:origin x="465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357F8-06A7-4D7B-865E-F58D128E843F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3861-37EB-42E6-8E3E-F0F396797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8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8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6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7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6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6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19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8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6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61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85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0067-1C6D-42CE-9C39-358EE0D68DD1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6DFA-5224-470D-80AE-73F5A4F00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8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601036-43B3-4372-A93A-2479BB33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413"/>
            <a:ext cx="12192000" cy="68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0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37BAE-B523-4D3B-B75F-03F18FACD745}"/>
              </a:ext>
            </a:extLst>
          </p:cNvPr>
          <p:cNvSpPr txBox="1"/>
          <p:nvPr/>
        </p:nvSpPr>
        <p:spPr>
          <a:xfrm>
            <a:off x="551895" y="161157"/>
            <a:ext cx="7466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latin typeface="+mj-lt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Cambria" pitchFamily="18" charset="0"/>
                <a:ea typeface="Open Sans Extrabold" pitchFamily="34" charset="0"/>
                <a:cs typeface="Open Sans Extrabold" pitchFamily="34" charset="0"/>
              </a:rPr>
              <a:t> </a:t>
            </a:r>
            <a:r>
              <a:rPr lang="ja-JP" altLang="en-US" sz="3200" dirty="0">
                <a:solidFill>
                  <a:schemeClr val="bg1"/>
                </a:solidFill>
                <a:latin typeface="Cambria" pitchFamily="18" charset="0"/>
                <a:ea typeface="Open Sans Extrabold" pitchFamily="34" charset="0"/>
                <a:cs typeface="Open Sans Extrabold" pitchFamily="34" charset="0"/>
              </a:rPr>
              <a:t>建筑参数</a:t>
            </a:r>
            <a:r>
              <a:rPr lang="ru-RU" sz="3200" dirty="0">
                <a:solidFill>
                  <a:schemeClr val="bg1"/>
                </a:solidFill>
                <a:latin typeface="Cambria" pitchFamily="18" charset="0"/>
                <a:ea typeface="Open Sans Extrabold" pitchFamily="34" charset="0"/>
                <a:cs typeface="Open Sans Extrabold" pitchFamily="34" charset="0"/>
              </a:rPr>
              <a:t>     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ea typeface="Open Sans Extrabold" pitchFamily="34" charset="0"/>
                <a:cs typeface="Open Sans Extrabold" pitchFamily="34" charset="0"/>
              </a:rPr>
              <a:t>Параметры зданий  </a:t>
            </a:r>
          </a:p>
        </p:txBody>
      </p:sp>
      <p:graphicFrame>
        <p:nvGraphicFramePr>
          <p:cNvPr id="50" name="Таблица 49">
            <a:extLst>
              <a:ext uri="{FF2B5EF4-FFF2-40B4-BE49-F238E27FC236}">
                <a16:creationId xmlns:a16="http://schemas.microsoft.com/office/drawing/2014/main" id="{2DDDCF9C-1979-4232-8F2B-6C6F4E0D1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21564"/>
              </p:ext>
            </p:extLst>
          </p:nvPr>
        </p:nvGraphicFramePr>
        <p:xfrm>
          <a:off x="596768" y="1131484"/>
          <a:ext cx="11652569" cy="661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568">
                  <a:extLst>
                    <a:ext uri="{9D8B030D-6E8A-4147-A177-3AD203B41FA5}">
                      <a16:colId xmlns:a16="http://schemas.microsoft.com/office/drawing/2014/main" val="3777709988"/>
                    </a:ext>
                  </a:extLst>
                </a:gridCol>
                <a:gridCol w="2467041">
                  <a:extLst>
                    <a:ext uri="{9D8B030D-6E8A-4147-A177-3AD203B41FA5}">
                      <a16:colId xmlns:a16="http://schemas.microsoft.com/office/drawing/2014/main" val="400652683"/>
                    </a:ext>
                  </a:extLst>
                </a:gridCol>
                <a:gridCol w="2349062">
                  <a:extLst>
                    <a:ext uri="{9D8B030D-6E8A-4147-A177-3AD203B41FA5}">
                      <a16:colId xmlns:a16="http://schemas.microsoft.com/office/drawing/2014/main" val="747652413"/>
                    </a:ext>
                  </a:extLst>
                </a:gridCol>
                <a:gridCol w="2803898">
                  <a:extLst>
                    <a:ext uri="{9D8B030D-6E8A-4147-A177-3AD203B41FA5}">
                      <a16:colId xmlns:a16="http://schemas.microsoft.com/office/drawing/2014/main" val="2753890048"/>
                    </a:ext>
                  </a:extLst>
                </a:gridCol>
              </a:tblGrid>
              <a:tr h="434884">
                <a:tc>
                  <a:txBody>
                    <a:bodyPr/>
                    <a:lstStyle/>
                    <a:p>
                      <a:endParaRPr lang="ru-RU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 Math" pitchFamily="18" charset="0"/>
                        </a:rPr>
                        <a:t>Участок А 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地域</a:t>
                      </a:r>
                      <a:r>
                        <a:rPr lang="ru-RU" altLang="ja-JP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«А» </a:t>
                      </a:r>
                      <a:endParaRPr lang="ja-JP" altLang="en-US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 Math" pitchFamily="18" charset="0"/>
                        </a:rPr>
                        <a:t>Участок </a:t>
                      </a:r>
                      <a:r>
                        <a:rPr lang="en-US" sz="8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 Math" pitchFamily="18" charset="0"/>
                        </a:rPr>
                        <a:t>B</a:t>
                      </a:r>
                      <a:r>
                        <a:rPr lang="ru-RU" sz="8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地域</a:t>
                      </a:r>
                      <a:r>
                        <a:rPr lang="ru-RU" altLang="ja-JP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«В»</a:t>
                      </a:r>
                      <a:endParaRPr lang="ja-JP" altLang="en-US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 Math" pitchFamily="18" charset="0"/>
                        </a:rPr>
                        <a:t>Общее</a:t>
                      </a:r>
                      <a:r>
                        <a:rPr lang="ru-RU" dirty="0">
                          <a:solidFill>
                            <a:schemeClr val="bg1"/>
                          </a:solidFill>
                          <a:latin typeface="Cambria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总计指标</a:t>
                      </a:r>
                      <a:endParaRPr lang="ru-RU" dirty="0">
                        <a:solidFill>
                          <a:srgbClr val="FF0000"/>
                        </a:solidFill>
                        <a:latin typeface="Cambria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31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Площадь земельных участков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面积的地域</a:t>
                      </a:r>
                      <a:r>
                        <a:rPr lang="ru-RU" altLang="ja-JP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ja-JP" altLang="en-US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6 456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8 000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78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Кол-во человек на участке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(40 м2 на 1 чел.)</a:t>
                      </a:r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人数在地域 </a:t>
                      </a:r>
                      <a:r>
                        <a:rPr lang="en-US" altLang="ja-JP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altLang="ja-JP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平方米</a:t>
                      </a:r>
                      <a:r>
                        <a:rPr lang="ru-RU" altLang="ja-JP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altLang="ja-JP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个人</a:t>
                      </a:r>
                      <a:r>
                        <a:rPr lang="ru-RU" altLang="ja-JP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158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380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538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Этажность здания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楼层数量</a:t>
                      </a: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24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00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Площадь застройки здания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面积的建筑建筑物</a:t>
                      </a:r>
                    </a:p>
                    <a:p>
                      <a:endParaRPr lang="ru-RU" sz="1400" u="none" kern="12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518,6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1 015,4 m2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18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Площадь стилобата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面积台基</a:t>
                      </a:r>
                    </a:p>
                    <a:p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10 76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5,6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0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10 76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5,6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m2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Площадь зданий </a:t>
                      </a:r>
                      <a:r>
                        <a:rPr lang="ja-JP" alt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面积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大楼</a:t>
                      </a:r>
                    </a:p>
                    <a:p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10 372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,0 m2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24 370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,3 m2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34 742,3 m2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Площадь квартир</a:t>
                      </a:r>
                      <a:r>
                        <a:rPr lang="ja-JP" alt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面积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住房</a:t>
                      </a:r>
                    </a:p>
                    <a:p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6 326,8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m2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15 184,3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m2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21 511,1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m2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3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Кол-во квартир </a:t>
                      </a:r>
                      <a:r>
                        <a:rPr lang="ja-JP" altLang="en-US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数量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住房</a:t>
                      </a:r>
                    </a:p>
                    <a:p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100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240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340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Кол-во машиномест </a:t>
                      </a:r>
                      <a:r>
                        <a:rPr lang="ja-JP" altLang="en-US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数量停车位</a:t>
                      </a:r>
                      <a:r>
                        <a:rPr lang="ru-RU" altLang="ja-JP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ja-JP" altLang="en-US" sz="1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停车位</a:t>
                      </a:r>
                      <a:br>
                        <a:rPr lang="ru-RU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</a:br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(1 м</a:t>
                      </a:r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</a:t>
                      </a:r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м</a:t>
                      </a:r>
                      <a:r>
                        <a:rPr lang="en-US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ru-RU" sz="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на 100 м2 жилья)</a:t>
                      </a:r>
                      <a:r>
                        <a:rPr lang="ja-JP" altLang="en-US" sz="8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ja-JP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ja-JP" altLang="en-US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个停车位</a:t>
                      </a:r>
                      <a:r>
                        <a:rPr lang="ru-RU" altLang="ja-JP" sz="1400" b="1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altLang="ja-JP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/ 100 м2</a:t>
                      </a:r>
                      <a:r>
                        <a:rPr lang="ja-JP" altLang="en-US" sz="14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住房</a:t>
                      </a:r>
                    </a:p>
                    <a:p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63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152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215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49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Кол-во парковочных мест </a:t>
                      </a:r>
                      <a:r>
                        <a:rPr lang="ja-JP" altLang="en-US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停车位数量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  <a:p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(1,2 м2 на 1 человека) 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</a:t>
                      </a:r>
                      <a:r>
                        <a:rPr lang="en-US" altLang="ja-JP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1.2</a:t>
                      </a:r>
                      <a:r>
                        <a:rPr lang="ja-JP" altLang="en-US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平方米</a:t>
                      </a:r>
                      <a:r>
                        <a:rPr lang="ru-RU" altLang="ja-JP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/ </a:t>
                      </a:r>
                      <a:r>
                        <a:rPr lang="en-US" altLang="ja-JP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</a:t>
                      </a:r>
                      <a:r>
                        <a:rPr lang="ja-JP" altLang="en-US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人</a:t>
                      </a:r>
                      <a:r>
                        <a:rPr lang="ru-RU" altLang="ja-JP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ru-RU" sz="140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18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8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26</a:t>
                      </a: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35515"/>
                  </a:ext>
                </a:extLst>
              </a:tr>
              <a:tr h="37774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BCR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(</a:t>
                      </a:r>
                      <a:r>
                        <a:rPr lang="zh-CN" altLang="en-US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建成区的百分比</a:t>
                      </a:r>
                      <a:r>
                        <a:rPr lang="ru-RU" altLang="zh-CN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25%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55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FAR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(</a:t>
                      </a:r>
                      <a:r>
                        <a:rPr lang="ja-JP" altLang="en-US" sz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建筑密度因素</a:t>
                      </a:r>
                      <a:r>
                        <a:rPr lang="ru-RU" altLang="ja-JP" sz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)</a:t>
                      </a:r>
                      <a:endParaRPr lang="ru-RU" sz="14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1,48</a:t>
                      </a:r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5F1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10000"/>
                  </a:ext>
                </a:extLst>
              </a:tr>
            </a:tbl>
          </a:graphicData>
        </a:graphic>
      </p:graphicFrame>
      <p:pic>
        <p:nvPicPr>
          <p:cNvPr id="7" name="Picture 2" descr="C:\Users\User\Desktop\TC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727" y="114635"/>
            <a:ext cx="588746" cy="8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2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37BAE-B523-4D3B-B75F-03F18FACD745}"/>
              </a:ext>
            </a:extLst>
          </p:cNvPr>
          <p:cNvSpPr txBox="1"/>
          <p:nvPr/>
        </p:nvSpPr>
        <p:spPr>
          <a:xfrm>
            <a:off x="593725" y="0"/>
            <a:ext cx="780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latin typeface="+mj-lt"/>
              </a:defRPr>
            </a:lvl1pPr>
          </a:lstStyle>
          <a:p>
            <a:r>
              <a:rPr lang="ja-JP" altLang="en-US" sz="3200" dirty="0">
                <a:solidFill>
                  <a:srgbClr val="FF0000"/>
                </a:solidFill>
                <a:latin typeface="Cambria" pitchFamily="18" charset="0"/>
              </a:rPr>
              <a:t>财务分析</a:t>
            </a:r>
            <a:r>
              <a:rPr lang="ru-RU" altLang="ja-JP" sz="3200" dirty="0">
                <a:solidFill>
                  <a:schemeClr val="bg1"/>
                </a:solidFill>
                <a:latin typeface="Cambria" pitchFamily="18" charset="0"/>
              </a:rPr>
              <a:t>    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</a:rPr>
              <a:t>Оценка модели</a:t>
            </a:r>
          </a:p>
        </p:txBody>
      </p:sp>
      <p:graphicFrame>
        <p:nvGraphicFramePr>
          <p:cNvPr id="50" name="Таблица 49">
            <a:extLst>
              <a:ext uri="{FF2B5EF4-FFF2-40B4-BE49-F238E27FC236}">
                <a16:creationId xmlns:a16="http://schemas.microsoft.com/office/drawing/2014/main" id="{2DDDCF9C-1979-4232-8F2B-6C6F4E0D1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08292"/>
              </p:ext>
            </p:extLst>
          </p:nvPr>
        </p:nvGraphicFramePr>
        <p:xfrm>
          <a:off x="873158" y="664428"/>
          <a:ext cx="10288023" cy="591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7855">
                  <a:extLst>
                    <a:ext uri="{9D8B030D-6E8A-4147-A177-3AD203B41FA5}">
                      <a16:colId xmlns:a16="http://schemas.microsoft.com/office/drawing/2014/main" val="3777709988"/>
                    </a:ext>
                  </a:extLst>
                </a:gridCol>
                <a:gridCol w="1990168">
                  <a:extLst>
                    <a:ext uri="{9D8B030D-6E8A-4147-A177-3AD203B41FA5}">
                      <a16:colId xmlns:a16="http://schemas.microsoft.com/office/drawing/2014/main" val="400652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Допущения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假定</a:t>
                      </a: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396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Стоимость продажи квартир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出售住宅价格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2 000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USD/m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</a:t>
                      </a:r>
                    </a:p>
                  </a:txBody>
                  <a:tcPr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8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Стоимость продажи машиноместа  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出售停车位价格</a:t>
                      </a: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15 385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USD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751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Стоимость проектирования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设计价格</a:t>
                      </a: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20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USD/m2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845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Стоимость строительства здания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建筑大楼的价格</a:t>
                      </a: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615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USD/m2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008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Стоимость строительства стилобата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建筑台基的的价格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462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USD/m2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18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Стоимость покупки земли</a:t>
                      </a:r>
                      <a:r>
                        <a:rPr lang="ru-RU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地域的价格</a:t>
                      </a: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3 000 000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USD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444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Перенос ЛЭП и смена зонирования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搬到的输电线</a:t>
                      </a:r>
                      <a:r>
                        <a:rPr lang="ru-RU" altLang="ja-JP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准备文件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1 07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6 923 USD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941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Срок реализации проекта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项目执行期</a:t>
                      </a: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(1 год проектирования, 2 года – строительство, 1 год – продажи) </a:t>
                      </a:r>
                      <a:r>
                        <a:rPr lang="en-US" altLang="zh-CN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年设计，</a:t>
                      </a:r>
                      <a:r>
                        <a:rPr lang="en-US" altLang="zh-CN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 </a:t>
                      </a:r>
                      <a:r>
                        <a:rPr lang="en-US" altLang="zh-CN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zh-CN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建设，</a:t>
                      </a:r>
                      <a:r>
                        <a:rPr lang="en-US" altLang="zh-CN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年 </a:t>
                      </a:r>
                      <a:r>
                        <a:rPr lang="en-US" altLang="zh-CN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zh-CN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销售</a:t>
                      </a: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</a:t>
                      </a:r>
                    </a:p>
                  </a:txBody>
                  <a:tcPr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54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Управление проектом, реклама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zh-CN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项目管理，广告</a:t>
                      </a: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1,95%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Ежегодно, от выручки   </a:t>
                      </a:r>
                      <a:r>
                        <a:rPr lang="zh-CN" altLang="en-US" sz="1000" dirty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每年来自收入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 </a:t>
                      </a:r>
                    </a:p>
                  </a:txBody>
                  <a:tcPr>
                    <a:lnL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5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Расчетные показатели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报表尾</a:t>
                      </a:r>
                    </a:p>
                  </a:txBody>
                  <a:tcPr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solidFill>
                          <a:schemeClr val="bg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3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Инвестиции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金融投资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31 335 709 </a:t>
                      </a: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USD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Выручка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 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收入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46 329 932 </a:t>
                      </a: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USD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631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Прибыль   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纯利</a:t>
                      </a:r>
                      <a:endParaRPr lang="ru-RU" sz="1000" dirty="0">
                        <a:solidFill>
                          <a:srgbClr val="FF0000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11 380 488 </a:t>
                      </a:r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USD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4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ROI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         </a:t>
                      </a:r>
                      <a:r>
                        <a:rPr lang="ja-JP" altLang="en-US" sz="18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项目盈利率</a:t>
                      </a:r>
                      <a:endParaRPr lang="ru-RU" sz="18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a:t>136%</a:t>
                      </a:r>
                      <a:endParaRPr lang="ru-RU" sz="1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649439"/>
                  </a:ext>
                </a:extLst>
              </a:tr>
            </a:tbl>
          </a:graphicData>
        </a:graphic>
      </p:graphicFrame>
      <p:pic>
        <p:nvPicPr>
          <p:cNvPr id="6" name="Picture 2" descr="C:\Users\User\Desktop\TC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121" y="182802"/>
            <a:ext cx="588746" cy="8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49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421</Words>
  <Application>Microsoft Office PowerPoint</Application>
  <PresentationFormat>Широкоэкранный</PresentationFormat>
  <Paragraphs>77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golubcova281094@outlook.com</dc:creator>
  <cp:lastModifiedBy>DNS DNS</cp:lastModifiedBy>
  <cp:revision>148</cp:revision>
  <dcterms:created xsi:type="dcterms:W3CDTF">2019-04-05T01:00:15Z</dcterms:created>
  <dcterms:modified xsi:type="dcterms:W3CDTF">2019-06-13T00:30:32Z</dcterms:modified>
</cp:coreProperties>
</file>