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97" autoAdjust="0"/>
  </p:normalViewPr>
  <p:slideViewPr>
    <p:cSldViewPr>
      <p:cViewPr>
        <p:scale>
          <a:sx n="83" d="100"/>
          <a:sy n="83" d="100"/>
        </p:scale>
        <p:origin x="-1426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BD5B-97D8-4927-BC0C-AC4CC3C79CA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9C92-F401-4EDB-A9AD-A89CB1190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:\Проекты\Marketplace\Buying-a-Car-with-Bad-Credi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6714"/>
            <a:ext cx="9144000" cy="6884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5214974"/>
          </a:xfrm>
          <a:solidFill>
            <a:schemeClr val="bg1">
              <a:lumMod val="85000"/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Создание инновационной </a:t>
            </a:r>
            <a:r>
              <a:rPr lang="en-US" dirty="0" smtClean="0"/>
              <a:t>marketplace </a:t>
            </a:r>
            <a:r>
              <a:rPr lang="ru-RU" dirty="0" smtClean="0"/>
              <a:t>«</a:t>
            </a:r>
            <a:r>
              <a:rPr lang="en-US" dirty="0" smtClean="0"/>
              <a:t>RECAR</a:t>
            </a:r>
            <a:r>
              <a:rPr lang="ru-RU" dirty="0" smtClean="0"/>
              <a:t>» для продажи автомобилей (новых и с пробегом) дилерами и прочими продавцами на территории России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143404" cy="5857916"/>
          </a:xfrm>
        </p:spPr>
        <p:txBody>
          <a:bodyPr anchor="t" anchorCtr="0">
            <a:normAutofit/>
          </a:bodyPr>
          <a:lstStyle/>
          <a:p>
            <a:r>
              <a:rPr lang="ru-RU" sz="1800" dirty="0" smtClean="0"/>
              <a:t>Основные внутренние риски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14290"/>
            <a:ext cx="4071966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Основные внешние риски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3" y="870619"/>
          <a:ext cx="4286281" cy="28145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2700"/>
                <a:gridCol w="876193"/>
                <a:gridCol w="928694"/>
                <a:gridCol w="928694"/>
              </a:tblGrid>
              <a:tr h="3580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Основные внутренние риски 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Уровень риска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57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Низкий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Средний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Высокий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3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Рост издержек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6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Кадровые проблемы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Несвоевременное</a:t>
                      </a:r>
                      <a:r>
                        <a:rPr lang="ru-RU" sz="1200" baseline="0" dirty="0" smtClean="0"/>
                        <a:t> инвестирование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77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Выход</a:t>
                      </a:r>
                      <a:r>
                        <a:rPr lang="ru-RU" sz="1200" baseline="0" dirty="0" smtClean="0"/>
                        <a:t> на рынок позже запланированной даты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3438" y="857232"/>
          <a:ext cx="4286281" cy="51921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2613"/>
                <a:gridCol w="997717"/>
                <a:gridCol w="928694"/>
                <a:gridCol w="857257"/>
              </a:tblGrid>
              <a:tr h="3213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Основные внутренние риски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Уровень риска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7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Низкий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Высокий</a:t>
                      </a:r>
                    </a:p>
                  </a:txBody>
                  <a:tcPr/>
                </a:tc>
              </a:tr>
              <a:tr h="6293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Изменение действующего законодательства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495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Резкое увеличение курса</a:t>
                      </a:r>
                      <a:r>
                        <a:rPr lang="ru-RU" sz="1200" baseline="0" dirty="0" smtClean="0"/>
                        <a:t> иностранной валюты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495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Увеличение налогов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016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Снижение спроса на автомобили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495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Появление конкурентов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495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Нежелание сотрудничать со стороны дилеров и других партнеров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0772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Резкое изменение (ухудшение) макроэкономических показателей в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999831" cy="865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999831" cy="8657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00306"/>
            <a:ext cx="999831" cy="8657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643050"/>
            <a:ext cx="999831" cy="8657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285992"/>
            <a:ext cx="999831" cy="8657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857496"/>
            <a:ext cx="999831" cy="8657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286124"/>
            <a:ext cx="999831" cy="8657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3786190"/>
            <a:ext cx="999831" cy="865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429132"/>
            <a:ext cx="999831" cy="8657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357826"/>
            <a:ext cx="999831" cy="8657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143248"/>
            <a:ext cx="999831" cy="8657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2845" y="6215082"/>
            <a:ext cx="8786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Таким образом, риски  по  реализации инвестиционного проекта можно считать незначительными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1"/>
            <a:ext cx="442915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Инвестиционное предложение</a:t>
            </a:r>
          </a:p>
          <a:p>
            <a:pPr algn="ctr">
              <a:buNone/>
            </a:pPr>
            <a:endParaRPr lang="ru-RU" sz="2800" dirty="0" smtClean="0"/>
          </a:p>
          <a:p>
            <a:pPr algn="just" hangingPunct="0"/>
            <a:r>
              <a:rPr lang="ru-RU" dirty="0" smtClean="0"/>
              <a:t>    Для реализации проекта необходимо 300 млн. рублей инвестиций. </a:t>
            </a:r>
          </a:p>
          <a:p>
            <a:pPr algn="just" hangingPunct="0"/>
            <a:r>
              <a:rPr lang="ru-RU" dirty="0" smtClean="0"/>
              <a:t>    Инвестору будет предложено 30% уставного капитала создаваемой компании, которые он получит после выхода  проекта на окупаемость и возврата полной суммы инвестиций.</a:t>
            </a:r>
          </a:p>
          <a:p>
            <a:pPr algn="just" hangingPunct="0"/>
            <a:r>
              <a:rPr lang="ru-RU" dirty="0" smtClean="0"/>
              <a:t>   Срок окупаемости предлагаемого проекта – 3 года. Окупаемость проекта спрогнозирована на вторую половину третьего года проекта.</a:t>
            </a:r>
          </a:p>
          <a:p>
            <a:pPr algn="just"/>
            <a:r>
              <a:rPr lang="ru-RU" dirty="0" smtClean="0"/>
              <a:t>    Прогнозируемый чистый доход после выхода проекта на окупаемость составит более </a:t>
            </a:r>
            <a:r>
              <a:rPr lang="en-US" dirty="0" smtClean="0"/>
              <a:t>3</a:t>
            </a:r>
            <a:r>
              <a:rPr lang="ru-RU" dirty="0" smtClean="0"/>
              <a:t>00 млн. руб. в год.</a:t>
            </a:r>
          </a:p>
          <a:p>
            <a:pPr algn="just"/>
            <a:r>
              <a:rPr lang="ru-RU" dirty="0" smtClean="0"/>
              <a:t>     В настоящий момент есть бизнес-план, команда единомышленников,  наработки ПО, отсутствие реальных конкурентов, аккредитация для защиты частного инвестора.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66"/>
            <a:ext cx="3295325" cy="609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Вас за внимание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71612"/>
            <a:ext cx="42148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/>
              <a:t>Marketplace </a:t>
            </a:r>
            <a:r>
              <a:rPr lang="ru-RU" sz="2400" dirty="0" smtClean="0"/>
              <a:t>«</a:t>
            </a:r>
            <a:r>
              <a:rPr lang="en-US" sz="2400" dirty="0" smtClean="0"/>
              <a:t>RECAR</a:t>
            </a:r>
            <a:r>
              <a:rPr lang="ru-RU" sz="2400" dirty="0" smtClean="0"/>
              <a:t>»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ru-RU" sz="2400" dirty="0" smtClean="0"/>
              <a:t>Автор и руководитель проекта</a:t>
            </a:r>
          </a:p>
          <a:p>
            <a:pPr algn="ctr">
              <a:buNone/>
            </a:pPr>
            <a:r>
              <a:rPr lang="ru-RU" sz="2400" dirty="0" smtClean="0"/>
              <a:t>Грязнов Михаил Олегович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+7 9080850152</a:t>
            </a:r>
          </a:p>
          <a:p>
            <a:pPr algn="ctr">
              <a:buNone/>
            </a:pPr>
            <a:r>
              <a:rPr lang="en-US" sz="2400" dirty="0" smtClean="0"/>
              <a:t>mogryaznov@gmail.com</a:t>
            </a:r>
            <a:endParaRPr lang="ru-RU" sz="2400" dirty="0" smtClean="0"/>
          </a:p>
          <a:p>
            <a:pPr algn="just" hangingPunct="0"/>
            <a:r>
              <a:rPr lang="ru-RU" dirty="0" smtClean="0"/>
              <a:t>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571612"/>
            <a:ext cx="2883736" cy="45936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71612"/>
            <a:ext cx="2883736" cy="459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ubaru XV\Subaru XV Kenstyle.jpg"/>
          <p:cNvPicPr>
            <a:picLocks noChangeAspect="1" noChangeArrowheads="1"/>
          </p:cNvPicPr>
          <p:nvPr/>
        </p:nvPicPr>
        <p:blipFill>
          <a:blip r:embed="rId2" cstate="print">
            <a:lum bright="41000" contrast="-64000"/>
          </a:blip>
          <a:srcRect l="4168" r="6882"/>
          <a:stretch>
            <a:fillRect/>
          </a:stretch>
        </p:blipFill>
        <p:spPr bwMode="auto">
          <a:xfrm>
            <a:off x="0" y="-146"/>
            <a:ext cx="9144000" cy="68581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7358114" cy="4071966"/>
          </a:xfrm>
          <a:solidFill>
            <a:schemeClr val="bg1">
              <a:lumMod val="85000"/>
              <a:alpha val="56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1.  Титульный слайд</a:t>
            </a:r>
          </a:p>
          <a:p>
            <a:pPr>
              <a:buNone/>
            </a:pPr>
            <a:r>
              <a:rPr lang="ru-RU" sz="2800" dirty="0" smtClean="0"/>
              <a:t>2.  Оглавление</a:t>
            </a:r>
          </a:p>
          <a:p>
            <a:pPr>
              <a:buNone/>
            </a:pPr>
            <a:r>
              <a:rPr lang="ru-RU" sz="2800" dirty="0" smtClean="0"/>
              <a:t>3.  Концепция инвестиционного проекта</a:t>
            </a:r>
          </a:p>
          <a:p>
            <a:pPr>
              <a:buNone/>
            </a:pPr>
            <a:r>
              <a:rPr lang="ru-RU" sz="2800" dirty="0" smtClean="0"/>
              <a:t>4.  Основные потребители</a:t>
            </a:r>
          </a:p>
          <a:p>
            <a:pPr>
              <a:buNone/>
            </a:pPr>
            <a:r>
              <a:rPr lang="ru-RU" sz="2800" dirty="0" smtClean="0"/>
              <a:t>5.  Преимущества перед конкурентами</a:t>
            </a:r>
          </a:p>
          <a:p>
            <a:pPr>
              <a:buNone/>
            </a:pPr>
            <a:r>
              <a:rPr lang="ru-RU" sz="2800" dirty="0" smtClean="0"/>
              <a:t>6.   За что и почему заплатят потребители?</a:t>
            </a:r>
          </a:p>
          <a:p>
            <a:pPr marL="514350" indent="-514350">
              <a:buNone/>
            </a:pPr>
            <a:r>
              <a:rPr lang="ru-RU" sz="2800" dirty="0" smtClean="0"/>
              <a:t>7.   Потенциал проекта</a:t>
            </a:r>
          </a:p>
          <a:p>
            <a:pPr marL="514350" indent="-514350">
              <a:buNone/>
            </a:pPr>
            <a:r>
              <a:rPr lang="ru-RU" sz="2800" dirty="0" smtClean="0"/>
              <a:t>8.   Этапы реализации проекта</a:t>
            </a:r>
          </a:p>
          <a:p>
            <a:pPr>
              <a:buNone/>
            </a:pPr>
            <a:r>
              <a:rPr lang="ru-RU" sz="2800" dirty="0" smtClean="0"/>
              <a:t>9.  Планируемые финансовые результаты</a:t>
            </a:r>
          </a:p>
          <a:p>
            <a:pPr>
              <a:buNone/>
            </a:pPr>
            <a:r>
              <a:rPr lang="ru-RU" sz="2800" dirty="0" smtClean="0"/>
              <a:t>10.  Внутренние и внешние риски</a:t>
            </a:r>
          </a:p>
          <a:p>
            <a:pPr>
              <a:buNone/>
            </a:pPr>
            <a:r>
              <a:rPr lang="ru-RU" sz="2800" dirty="0" smtClean="0"/>
              <a:t>11. Инвестиционное предложение</a:t>
            </a:r>
          </a:p>
          <a:p>
            <a:pPr>
              <a:buNone/>
            </a:pPr>
            <a:r>
              <a:rPr lang="ru-RU" sz="2800" dirty="0" smtClean="0"/>
              <a:t>12. Контакты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оекты\Marketplace\Автомобильный рынок.jpg"/>
          <p:cNvPicPr>
            <a:picLocks noChangeAspect="1" noChangeArrowheads="1"/>
          </p:cNvPicPr>
          <p:nvPr/>
        </p:nvPicPr>
        <p:blipFill>
          <a:blip r:embed="rId2" cstate="print"/>
          <a:srcRect l="5773" r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929618" cy="4000528"/>
          </a:xfrm>
          <a:solidFill>
            <a:schemeClr val="bg1">
              <a:lumMod val="95000"/>
              <a:alpha val="46000"/>
            </a:schemeClr>
          </a:solidFill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В соответствии с предлагаемым проектом планируется создать инновационную высокоэффективную торговую систему для продажи автомобилей (новых и </a:t>
            </a:r>
            <a:r>
              <a:rPr lang="ru-RU" dirty="0" err="1" smtClean="0">
                <a:solidFill>
                  <a:schemeClr val="tx1"/>
                </a:solidFill>
              </a:rPr>
              <a:t>спробегом</a:t>
            </a:r>
            <a:r>
              <a:rPr lang="ru-RU" dirty="0" smtClean="0">
                <a:solidFill>
                  <a:schemeClr val="tx1"/>
                </a:solidFill>
              </a:rPr>
              <a:t>) в российском сегменте сети Интернет.     Предлагаемая торговая интернет-система  </a:t>
            </a:r>
            <a:r>
              <a:rPr lang="en-US" b="1" u="sng" dirty="0" smtClean="0">
                <a:solidFill>
                  <a:schemeClr val="tx1"/>
                </a:solidFill>
              </a:rPr>
              <a:t>marketplace</a:t>
            </a:r>
            <a:r>
              <a:rPr lang="ru-RU" b="1" u="sng" dirty="0" smtClean="0">
                <a:solidFill>
                  <a:schemeClr val="tx1"/>
                </a:solidFill>
              </a:rPr>
              <a:t> «RECAR» </a:t>
            </a:r>
            <a:r>
              <a:rPr lang="ru-RU" dirty="0" smtClean="0">
                <a:solidFill>
                  <a:schemeClr val="tx1"/>
                </a:solidFill>
              </a:rPr>
              <a:t>категории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Business to Business to Consumer</a:t>
            </a:r>
            <a:r>
              <a:rPr lang="ru-RU" dirty="0" smtClean="0">
                <a:solidFill>
                  <a:schemeClr val="tx1"/>
                </a:solidFill>
              </a:rPr>
              <a:t> будет использовать новый способ предложения к продаже товаров/услуг на основе набора полезных свойств по принадлежащему нам патенту РФ №2626330 «Способ предложения к продаже товаров и услуг». Кроме того, будут использованы инновационные методы преобразования информации и общения с покупателем.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Создание </a:t>
            </a:r>
            <a:r>
              <a:rPr lang="en-US" b="1" u="sng" dirty="0" smtClean="0">
                <a:solidFill>
                  <a:schemeClr val="tx1"/>
                </a:solidFill>
              </a:rPr>
              <a:t>marketplace</a:t>
            </a:r>
            <a:r>
              <a:rPr lang="ru-RU" b="1" u="sng" dirty="0" smtClean="0">
                <a:solidFill>
                  <a:schemeClr val="tx1"/>
                </a:solidFill>
              </a:rPr>
              <a:t> «RECAR»</a:t>
            </a:r>
            <a:r>
              <a:rPr lang="ru-RU" dirty="0" smtClean="0">
                <a:solidFill>
                  <a:schemeClr val="tx1"/>
                </a:solidFill>
              </a:rPr>
              <a:t> соответствует ожиданиям продавцов автомобилей (дилеров),  особенно с количеством брендов до 5 единиц, так как на создание собственной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корпоративной </a:t>
            </a:r>
            <a:r>
              <a:rPr lang="en-US" dirty="0" smtClean="0">
                <a:solidFill>
                  <a:schemeClr val="tx1"/>
                </a:solidFill>
              </a:rPr>
              <a:t>marketplace</a:t>
            </a:r>
            <a:r>
              <a:rPr lang="ru-RU" dirty="0" smtClean="0">
                <a:solidFill>
                  <a:schemeClr val="tx1"/>
                </a:solidFill>
              </a:rPr>
              <a:t> у них нет средств. В свою очередь, производители, создавая </a:t>
            </a:r>
            <a:r>
              <a:rPr lang="en-US" dirty="0" smtClean="0">
                <a:solidFill>
                  <a:schemeClr val="tx1"/>
                </a:solidFill>
              </a:rPr>
              <a:t>marketplace </a:t>
            </a:r>
            <a:r>
              <a:rPr lang="ru-RU" dirty="0" smtClean="0">
                <a:solidFill>
                  <a:schemeClr val="tx1"/>
                </a:solidFill>
              </a:rPr>
              <a:t>внутри одного бренда, не дают возможности выбора автомобиля покупателем даже внутри этого бренда.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Для реализации проекта необходимо 300 млн. руб. Срок реализации – 3 года.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785794"/>
            <a:ext cx="6357982" cy="461665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Концепция инвестиционного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ы\Marketplace\Продажа авто дилерами.jpg"/>
          <p:cNvPicPr>
            <a:picLocks noChangeAspect="1" noChangeArrowheads="1"/>
          </p:cNvPicPr>
          <p:nvPr/>
        </p:nvPicPr>
        <p:blipFill>
          <a:blip r:embed="rId2" cstate="print"/>
          <a:srcRect l="12745" r="12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2214554"/>
            <a:ext cx="7643866" cy="2143140"/>
          </a:xfrm>
          <a:solidFill>
            <a:schemeClr val="bg1">
              <a:lumMod val="95000"/>
              <a:alpha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Основными потребителями </a:t>
            </a:r>
            <a:r>
              <a:rPr lang="en-US" dirty="0" smtClean="0"/>
              <a:t>marketplace</a:t>
            </a:r>
            <a:r>
              <a:rPr lang="ru-RU" dirty="0" smtClean="0"/>
              <a:t> «RECAR» должны стать дилеры по продаже автомобилей (новых и с пробегом), прочие продавцы автомобилей с пробегом, кредитные и страховые агенты, лизинговые компании, а также фирмы по продаже дополнительного оборудования, шин, дисков.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екты\Marketplace\Выбор автомобиля.jpg"/>
          <p:cNvPicPr>
            <a:picLocks noChangeAspect="1" noChangeArrowheads="1"/>
          </p:cNvPicPr>
          <p:nvPr/>
        </p:nvPicPr>
        <p:blipFill>
          <a:blip r:embed="rId2" cstate="print"/>
          <a:srcRect l="5567" r="5566"/>
          <a:stretch>
            <a:fillRect/>
          </a:stretch>
        </p:blipFill>
        <p:spPr bwMode="auto">
          <a:xfrm>
            <a:off x="0" y="-10"/>
            <a:ext cx="9144000" cy="685801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857628"/>
            <a:ext cx="2500330" cy="2500330"/>
          </a:xfrm>
          <a:solidFill>
            <a:schemeClr val="bg1">
              <a:lumMod val="95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Покупатель всегда оперирует понятием «полезность» и готов за нее платить.  Мы предлагаем использовать набор полезных свойств для выбора автомобиля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857628"/>
            <a:ext cx="2714644" cy="2585323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Продавцу всегда нужно точно понимать потребности покупателя, полезность автомобиля. Мы предлагаем создать систему общения, где продавец сразу увидит набор полезных свойств, выбранных покупателем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3857628"/>
            <a:ext cx="2500330" cy="2031325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Покупатель и продавец смогут заключить договор купли-продажи в электронном виде, что очень удобно обеим сторонам договора.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71480"/>
            <a:ext cx="6572296" cy="52322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Конкурентное преимущество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2285992"/>
            <a:ext cx="9144000" cy="1384995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настоящий момент реальная </a:t>
            </a:r>
            <a:r>
              <a:rPr lang="en-US" sz="2800" dirty="0" smtClean="0"/>
              <a:t>marketplace</a:t>
            </a:r>
            <a:r>
              <a:rPr lang="ru-RU" sz="2800" dirty="0" smtClean="0"/>
              <a:t> по продаже автомобилей в российской части</a:t>
            </a:r>
          </a:p>
          <a:p>
            <a:pPr algn="ctr"/>
            <a:r>
              <a:rPr lang="ru-RU" sz="2800" dirty="0" smtClean="0"/>
              <a:t>сети Интернет отсутствует.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ы\Marketplace\Дил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05" r="48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18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642910" y="1571612"/>
            <a:ext cx="3857652" cy="424731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     За услуги </a:t>
            </a:r>
            <a:r>
              <a:rPr lang="en-US" dirty="0" smtClean="0"/>
              <a:t>marketplace </a:t>
            </a:r>
            <a:r>
              <a:rPr lang="ru-RU" dirty="0" smtClean="0"/>
              <a:t>«</a:t>
            </a:r>
            <a:r>
              <a:rPr lang="en-US" dirty="0" smtClean="0"/>
              <a:t>RECAR</a:t>
            </a:r>
            <a:r>
              <a:rPr lang="ru-RU" dirty="0" smtClean="0"/>
              <a:t>» продавцы новых автомобилей заплатят от </a:t>
            </a:r>
            <a:r>
              <a:rPr lang="en-US" dirty="0" smtClean="0"/>
              <a:t>12</a:t>
            </a:r>
            <a:r>
              <a:rPr lang="ru-RU" dirty="0" smtClean="0"/>
              <a:t>000 до </a:t>
            </a:r>
            <a:r>
              <a:rPr lang="en-US" dirty="0" smtClean="0"/>
              <a:t>2</a:t>
            </a:r>
            <a:r>
              <a:rPr lang="ru-RU" dirty="0" smtClean="0"/>
              <a:t>0000 рублей ежемесячно за каждый бренд.   Продавцы автомобилей с пробегом заплатят</a:t>
            </a:r>
            <a:r>
              <a:rPr lang="en-US" dirty="0" smtClean="0"/>
              <a:t> </a:t>
            </a:r>
            <a:r>
              <a:rPr lang="ru-RU" dirty="0" smtClean="0"/>
              <a:t>от </a:t>
            </a:r>
            <a:r>
              <a:rPr lang="en-US" dirty="0" smtClean="0"/>
              <a:t>14</a:t>
            </a:r>
            <a:r>
              <a:rPr lang="ru-RU" dirty="0" smtClean="0"/>
              <a:t>000 до </a:t>
            </a:r>
            <a:r>
              <a:rPr lang="en-US" dirty="0" smtClean="0"/>
              <a:t>30</a:t>
            </a:r>
            <a:r>
              <a:rPr lang="ru-RU" dirty="0" smtClean="0"/>
              <a:t>000 рублей ежемесячно.</a:t>
            </a:r>
          </a:p>
          <a:p>
            <a:pPr algn="just">
              <a:buNone/>
            </a:pPr>
            <a:r>
              <a:rPr lang="ru-RU" dirty="0" smtClean="0"/>
              <a:t>      Кредитные агенты и лизинговые компании заплатят 6000 рублей ежемесячно.</a:t>
            </a:r>
          </a:p>
          <a:p>
            <a:pPr algn="just">
              <a:buNone/>
            </a:pPr>
            <a:r>
              <a:rPr lang="ru-RU" dirty="0" smtClean="0"/>
              <a:t>       Страховые агенты заплатят </a:t>
            </a:r>
            <a:r>
              <a:rPr lang="en-US" dirty="0" smtClean="0"/>
              <a:t>20</a:t>
            </a:r>
            <a:r>
              <a:rPr lang="ru-RU" dirty="0" smtClean="0"/>
              <a:t>000 рублей ежемесячно.</a:t>
            </a:r>
          </a:p>
          <a:p>
            <a:pPr algn="just">
              <a:buNone/>
            </a:pPr>
            <a:r>
              <a:rPr lang="ru-RU" dirty="0" smtClean="0"/>
              <a:t>       Всем партнерам </a:t>
            </a:r>
            <a:r>
              <a:rPr lang="en-US" dirty="0" smtClean="0"/>
              <a:t>marketplace </a:t>
            </a:r>
            <a:r>
              <a:rPr lang="ru-RU" dirty="0" smtClean="0"/>
              <a:t>«</a:t>
            </a:r>
            <a:r>
              <a:rPr lang="en-US" dirty="0" smtClean="0"/>
              <a:t>RECAR</a:t>
            </a:r>
            <a:r>
              <a:rPr lang="ru-RU" dirty="0" smtClean="0"/>
              <a:t>»  будет доступна </a:t>
            </a:r>
            <a:r>
              <a:rPr lang="ru-RU" dirty="0" err="1" smtClean="0"/>
              <a:t>банерная</a:t>
            </a:r>
            <a:r>
              <a:rPr lang="ru-RU" dirty="0" smtClean="0"/>
              <a:t> реклама.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596" y="1571613"/>
            <a:ext cx="3714808" cy="424731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      Для продавцов автомобилей, особенно для мелких и средних, очень дорого, экономически не выгодно, создавать свою торговую интернет-площадку для продажи автомобилей. Более того, каждый из дилеров связан договорными обязательствами с производителем и не может по своему усмотрению изменять регламентированный сайт производителя.</a:t>
            </a:r>
          </a:p>
          <a:p>
            <a:pPr algn="just">
              <a:buNone/>
            </a:pPr>
            <a:r>
              <a:rPr lang="ru-RU" dirty="0" smtClean="0"/>
              <a:t>        С другой стороны, каждый из дилеров имеет на своей территории и страхового агента, и кредитного агента.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За что заплатят </a:t>
            </a:r>
            <a:r>
              <a:rPr lang="ru-RU" sz="2800" dirty="0" smtClean="0"/>
              <a:t>дилеры?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71480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Почему заплатят </a:t>
            </a:r>
            <a:r>
              <a:rPr lang="ru-RU" sz="2800" dirty="0" smtClean="0"/>
              <a:t>дилеры?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ат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4427" y="285728"/>
            <a:ext cx="4569573" cy="6289883"/>
          </a:xfr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4291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Потенциал проекта</a:t>
            </a:r>
          </a:p>
          <a:p>
            <a:pPr algn="ctr"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+ Имеется Патент РФ №2626330 «Способ предложения к продаже товаров и услуг».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 Разработан и опробован набор полезных свойств для представления к продаже автомобилей (новых и с пробегом).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 Разработан новый способ представления информации покупателю автомобиля.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 </a:t>
            </a:r>
            <a:r>
              <a:rPr lang="ru-RU" dirty="0" smtClean="0"/>
              <a:t>Разработана технология для </a:t>
            </a:r>
            <a:r>
              <a:rPr lang="ru-RU" dirty="0" smtClean="0"/>
              <a:t>общения продавца и покупателя.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 Команда проекта готова к работе.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 Потенциальные потребители (дилеры) выразили свою заинтересованность в использовании результатов проекта.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Этапы реализации проекта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044158"/>
              </p:ext>
            </p:extLst>
          </p:nvPr>
        </p:nvGraphicFramePr>
        <p:xfrm>
          <a:off x="0" y="785793"/>
          <a:ext cx="9144032" cy="559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47"/>
                <a:gridCol w="1818076"/>
                <a:gridCol w="580646"/>
                <a:gridCol w="580646"/>
                <a:gridCol w="580646"/>
                <a:gridCol w="580646"/>
                <a:gridCol w="580646"/>
                <a:gridCol w="580646"/>
                <a:gridCol w="580646"/>
                <a:gridCol w="580646"/>
                <a:gridCol w="580646"/>
                <a:gridCol w="580646"/>
                <a:gridCol w="580646"/>
                <a:gridCol w="579503"/>
              </a:tblGrid>
              <a:tr h="54139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этапа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кв. </a:t>
                      </a:r>
                      <a:r>
                        <a:rPr lang="ru-RU" sz="1200" b="0" dirty="0" smtClean="0"/>
                        <a:t>2024г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кв. </a:t>
                      </a:r>
                      <a:r>
                        <a:rPr lang="ru-RU" sz="1200" b="0" dirty="0" smtClean="0"/>
                        <a:t>2024г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кв. </a:t>
                      </a:r>
                      <a:r>
                        <a:rPr lang="ru-RU" sz="1200" b="0" dirty="0" smtClean="0"/>
                        <a:t>2024г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 кв. </a:t>
                      </a:r>
                      <a:r>
                        <a:rPr lang="ru-RU" sz="1200" b="0" dirty="0" smtClean="0"/>
                        <a:t>2024г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кв. </a:t>
                      </a:r>
                      <a:r>
                        <a:rPr lang="ru-RU" sz="1200" b="0" dirty="0" smtClean="0"/>
                        <a:t>2025г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кв. </a:t>
                      </a:r>
                      <a:r>
                        <a:rPr lang="ru-RU" sz="1200" b="0" dirty="0" smtClean="0"/>
                        <a:t>2025г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кв. </a:t>
                      </a:r>
                      <a:r>
                        <a:rPr lang="ru-RU" sz="1200" b="0" dirty="0" smtClean="0"/>
                        <a:t>2025г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 кв. </a:t>
                      </a:r>
                      <a:r>
                        <a:rPr lang="ru-RU" sz="1200" b="0" dirty="0" smtClean="0"/>
                        <a:t>2025г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кв. </a:t>
                      </a:r>
                      <a:r>
                        <a:rPr lang="ru-RU" sz="1200" b="0" dirty="0" smtClean="0"/>
                        <a:t>2026г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кв. </a:t>
                      </a:r>
                      <a:r>
                        <a:rPr lang="ru-RU" sz="1200" b="0" dirty="0" smtClean="0"/>
                        <a:t>2026г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кв. </a:t>
                      </a:r>
                      <a:r>
                        <a:rPr lang="ru-RU" sz="1200" b="0" dirty="0" smtClean="0"/>
                        <a:t>2026г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4кв. </a:t>
                      </a:r>
                      <a:r>
                        <a:rPr lang="ru-RU" sz="1200" b="0" dirty="0" smtClean="0"/>
                        <a:t>2026г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</a:tr>
              <a:tr h="5301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Разработка ПО </a:t>
                      </a:r>
                      <a:r>
                        <a:rPr lang="en-US" sz="1400" dirty="0" smtClean="0"/>
                        <a:t>marketplace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Тестирование ПО </a:t>
                      </a:r>
                      <a:r>
                        <a:rPr lang="en-US" sz="1400" dirty="0" smtClean="0"/>
                        <a:t>marketplace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6962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Покупка и настройка оборудования (сервера)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6791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Заключение договоров с партнерами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6620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Заключение договоров с сотрудниками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9306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Заключение договоров с поставщиками услуг (интернет, аренда)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3429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Реклама </a:t>
                      </a:r>
                      <a:r>
                        <a:rPr lang="en-US" sz="1400" dirty="0" smtClean="0"/>
                        <a:t>marketplace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391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Продажа услуг </a:t>
                      </a:r>
                      <a:r>
                        <a:rPr lang="en-US" sz="1400" dirty="0" smtClean="0"/>
                        <a:t>marketplace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500174"/>
            <a:ext cx="999831" cy="8657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999831" cy="8657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500174"/>
            <a:ext cx="999831" cy="865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500174"/>
            <a:ext cx="999831" cy="8657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00174"/>
            <a:ext cx="999831" cy="8657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999831" cy="8657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071678"/>
            <a:ext cx="999831" cy="8657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71678"/>
            <a:ext cx="999831" cy="8657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643182"/>
            <a:ext cx="999831" cy="8657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357562"/>
            <a:ext cx="999831" cy="865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357562"/>
            <a:ext cx="999831" cy="8657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357562"/>
            <a:ext cx="999831" cy="8657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999831" cy="8657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071942"/>
            <a:ext cx="999831" cy="8657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071942"/>
            <a:ext cx="999831" cy="8657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929198"/>
            <a:ext cx="999831" cy="8657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572140"/>
            <a:ext cx="999831" cy="8657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5572140"/>
            <a:ext cx="999831" cy="8657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572140"/>
            <a:ext cx="999831" cy="86570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5572140"/>
            <a:ext cx="999831" cy="865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572140"/>
            <a:ext cx="999831" cy="8657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72140"/>
            <a:ext cx="999831" cy="8657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572140"/>
            <a:ext cx="999831" cy="8657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5992293"/>
            <a:ext cx="999831" cy="8657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992293"/>
            <a:ext cx="999831" cy="86570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5992293"/>
            <a:ext cx="999831" cy="86570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992293"/>
            <a:ext cx="999831" cy="8657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992293"/>
            <a:ext cx="999831" cy="86570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1FF6A55-4853-4D3E-B409-3B5A8E1FA0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92293"/>
            <a:ext cx="999831" cy="86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Планируемые финансовые результаты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726487"/>
              </p:ext>
            </p:extLst>
          </p:nvPr>
        </p:nvGraphicFramePr>
        <p:xfrm>
          <a:off x="0" y="839333"/>
          <a:ext cx="9144001" cy="530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361"/>
                <a:gridCol w="669240"/>
                <a:gridCol w="649630"/>
                <a:gridCol w="604396"/>
                <a:gridCol w="604396"/>
                <a:gridCol w="604396"/>
                <a:gridCol w="604396"/>
                <a:gridCol w="604396"/>
                <a:gridCol w="604396"/>
                <a:gridCol w="604396"/>
                <a:gridCol w="604396"/>
                <a:gridCol w="604396"/>
                <a:gridCol w="603206"/>
              </a:tblGrid>
              <a:tr h="74340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кв. </a:t>
                      </a:r>
                      <a:r>
                        <a:rPr lang="ru-RU" sz="1200" b="0" dirty="0" smtClean="0"/>
                        <a:t>2024г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кв. </a:t>
                      </a:r>
                      <a:r>
                        <a:rPr lang="ru-RU" sz="1200" b="0" dirty="0" smtClean="0"/>
                        <a:t>2024г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кв. </a:t>
                      </a:r>
                      <a:r>
                        <a:rPr lang="ru-RU" sz="1200" b="0" dirty="0" smtClean="0"/>
                        <a:t>2024г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 кв. </a:t>
                      </a:r>
                      <a:r>
                        <a:rPr lang="ru-RU" sz="1200" b="0" dirty="0" smtClean="0"/>
                        <a:t>2024г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кв. </a:t>
                      </a:r>
                      <a:r>
                        <a:rPr lang="ru-RU" sz="1200" b="0" dirty="0" smtClean="0"/>
                        <a:t>2025г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кв. </a:t>
                      </a:r>
                      <a:r>
                        <a:rPr lang="ru-RU" sz="1200" b="0" dirty="0" smtClean="0"/>
                        <a:t>2025г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кв. </a:t>
                      </a:r>
                      <a:r>
                        <a:rPr lang="ru-RU" sz="1200" b="0" dirty="0" smtClean="0"/>
                        <a:t>2025г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 кв. </a:t>
                      </a:r>
                      <a:r>
                        <a:rPr lang="ru-RU" sz="1200" b="0" dirty="0" smtClean="0"/>
                        <a:t>2025г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кв. </a:t>
                      </a:r>
                      <a:r>
                        <a:rPr lang="ru-RU" sz="1200" b="0" dirty="0" smtClean="0"/>
                        <a:t>2026г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кв. </a:t>
                      </a:r>
                      <a:r>
                        <a:rPr lang="ru-RU" sz="1200" b="0" dirty="0" smtClean="0"/>
                        <a:t>2026г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кв. </a:t>
                      </a:r>
                      <a:r>
                        <a:rPr lang="ru-RU" sz="1200" b="0" dirty="0" smtClean="0"/>
                        <a:t>2026г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4кв. </a:t>
                      </a:r>
                      <a:r>
                        <a:rPr lang="ru-RU" sz="1200" b="0" dirty="0" smtClean="0"/>
                        <a:t>2026г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</a:tr>
              <a:tr h="458556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Инвестиции,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</a:tr>
              <a:tr h="683726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Прогнозируемые доходы,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135,65</a:t>
                      </a:r>
                    </a:p>
                  </a:txBody>
                  <a:tcPr marL="9525" marR="9525" marT="9525" marB="0" anchor="ctr"/>
                </a:tc>
              </a:tr>
              <a:tr h="683726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Прогнозируемые расходы,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77,55</a:t>
                      </a:r>
                    </a:p>
                  </a:txBody>
                  <a:tcPr marL="9525" marR="9525" marT="9525" marB="0" anchor="ctr"/>
                </a:tc>
              </a:tr>
              <a:tr h="683726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располагаемый остаток,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298,33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296,66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291,99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287,82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283,65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194,48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242,28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267,79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369,06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406,24</a:t>
                      </a:r>
                    </a:p>
                  </a:txBody>
                  <a:tcPr marL="9525" marR="9525" marT="9525" marB="0" anchor="ctr"/>
                </a:tc>
              </a:tr>
              <a:tr h="68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 на добавленную стоимлсть за квартал,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11,62</a:t>
                      </a:r>
                    </a:p>
                  </a:txBody>
                  <a:tcPr marL="9525" marR="9525" marT="9525" marB="0" anchor="ctr"/>
                </a:tc>
              </a:tr>
              <a:tr h="68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 на прибыль за квартал,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9,30</a:t>
                      </a:r>
                    </a:p>
                  </a:txBody>
                  <a:tcPr marL="9525" marR="9525" marT="9525" marB="0" anchor="ctr"/>
                </a:tc>
              </a:tr>
              <a:tr h="68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Итого, чистая прибыль после возврата инвестиции,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106,24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13515</TotalTime>
  <Words>1067</Words>
  <Application>Microsoft Office PowerPoint</Application>
  <PresentationFormat>Экран (4:3)</PresentationFormat>
  <Paragraphs>204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Создание инновационной marketplace «RECAR» для продажи автомобилей (новых и с пробегом) дилерами и прочими продавцами на территории России</vt:lpstr>
      <vt:lpstr>Оглавление</vt:lpstr>
      <vt:lpstr>Презентация PowerPoint</vt:lpstr>
      <vt:lpstr>Презентация PowerPoint</vt:lpstr>
      <vt:lpstr>Покупатель всегда оперирует понятием «полезность» и готов за нее платить.  Мы предлагаем использовать набор полезных свойств для выбора автомобиля.</vt:lpstr>
      <vt:lpstr>Презентация PowerPoint</vt:lpstr>
      <vt:lpstr>Презентация PowerPoint</vt:lpstr>
      <vt:lpstr>Этапы реализации проекта</vt:lpstr>
      <vt:lpstr>Планируемые финансовые результаты</vt:lpstr>
      <vt:lpstr>Основные внутренние риски  </vt:lpstr>
      <vt:lpstr>Презентация PowerPoint</vt:lpstr>
      <vt:lpstr>Благодарим Вас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512</cp:revision>
  <dcterms:created xsi:type="dcterms:W3CDTF">2019-11-13T17:51:14Z</dcterms:created>
  <dcterms:modified xsi:type="dcterms:W3CDTF">2024-02-29T08:51:11Z</dcterms:modified>
</cp:coreProperties>
</file>