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11"/>
  </p:notesMasterIdLst>
  <p:handoutMasterIdLst>
    <p:handoutMasterId r:id="rId12"/>
  </p:handoutMasterIdLst>
  <p:sldIdLst>
    <p:sldId id="685" r:id="rId2"/>
    <p:sldId id="670" r:id="rId3"/>
    <p:sldId id="673" r:id="rId4"/>
    <p:sldId id="663" r:id="rId5"/>
    <p:sldId id="656" r:id="rId6"/>
    <p:sldId id="647" r:id="rId7"/>
    <p:sldId id="683" r:id="rId8"/>
    <p:sldId id="680" r:id="rId9"/>
    <p:sldId id="684" r:id="rId10"/>
  </p:sldIdLst>
  <p:sldSz cx="9906000" cy="6858000" type="A4"/>
  <p:notesSz cx="6797675" cy="9928225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C41B79"/>
    <a:srgbClr val="EE255C"/>
    <a:srgbClr val="6F6F6F"/>
    <a:srgbClr val="9F248F"/>
    <a:srgbClr val="652D86"/>
    <a:srgbClr val="F37021"/>
    <a:srgbClr val="FF6319"/>
    <a:srgbClr val="0083BE"/>
    <a:srgbClr val="652D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4" autoAdjust="0"/>
    <p:restoredTop sz="98476" autoAdjust="0"/>
  </p:normalViewPr>
  <p:slideViewPr>
    <p:cSldViewPr showGuides="1">
      <p:cViewPr>
        <p:scale>
          <a:sx n="95" d="100"/>
          <a:sy n="95" d="100"/>
        </p:scale>
        <p:origin x="-486" y="822"/>
      </p:cViewPr>
      <p:guideLst>
        <p:guide orient="horz" pos="244"/>
        <p:guide orient="horz" pos="3961"/>
        <p:guide orient="horz" pos="4156"/>
        <p:guide pos="3167"/>
        <p:guide pos="845"/>
        <p:guide pos="938"/>
        <p:guide pos="1585"/>
        <p:guide pos="1687"/>
        <p:guide pos="2328"/>
        <p:guide pos="2422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smtClean="0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baseline="0" smtClean="0"/>
                      <a:t> Ломбард</a:t>
                    </a:r>
                    <a:r>
                      <a:rPr lang="ru-RU"/>
                      <a:t>
18%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r>
                      <a:rPr lang="ru-RU" dirty="0" smtClean="0"/>
                      <a:t>стра Ломбард</a:t>
                    </a:r>
                    <a:r>
                      <a:rPr lang="ru-RU" baseline="0" dirty="0" smtClean="0"/>
                      <a:t> </a:t>
                    </a:r>
                    <a:r>
                      <a:rPr lang="ru-RU" dirty="0"/>
                      <a:t>
17%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Б</a:t>
                    </a:r>
                    <a:r>
                      <a:rPr lang="kk-KZ" dirty="0" smtClean="0"/>
                      <a:t>ірінші Ломбард</a:t>
                    </a:r>
                    <a:r>
                      <a:rPr lang="ru-RU" dirty="0"/>
                      <a:t>
14%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Г</a:t>
                    </a:r>
                    <a:r>
                      <a:rPr lang="ru-RU" dirty="0" smtClean="0"/>
                      <a:t>арант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 Ломбард 6</a:t>
                    </a:r>
                    <a:r>
                      <a:rPr lang="ru-RU" dirty="0"/>
                      <a:t>%</a:t>
                    </a:r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000" smtClean="0"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 smtClean="0"/>
                      <a:t>ейф</a:t>
                    </a:r>
                    <a:r>
                      <a:rPr lang="ru-RU" baseline="0" smtClean="0"/>
                      <a:t> Ломбард</a:t>
                    </a:r>
                    <a:r>
                      <a:rPr lang="ru-RU"/>
                      <a:t>
9%</a:t>
                    </a:r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000" smtClean="0">
                        <a:latin typeface="Times New Roman" pitchFamily="18" charset="0"/>
                        <a:cs typeface="Times New Roman" pitchFamily="18" charset="0"/>
                      </a:rPr>
                      <a:t>К</a:t>
                    </a:r>
                    <a:r>
                      <a:rPr lang="ru-RU" smtClean="0"/>
                      <a:t>редитория</a:t>
                    </a:r>
                    <a:r>
                      <a:rPr lang="ru-RU"/>
                      <a:t>
8%</a:t>
                    </a:r>
                  </a:p>
                </c:rich>
              </c:tx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err="1" smtClean="0"/>
                      <a:t>Нур-Рай</a:t>
                    </a:r>
                    <a:r>
                      <a:rPr lang="ru-RU" dirty="0"/>
                      <a:t>
5%</a:t>
                    </a:r>
                  </a:p>
                </c:rich>
              </c:tx>
              <c:showPercent val="1"/>
            </c:dLbl>
            <c:dLbl>
              <c:idx val="7"/>
              <c:layout>
                <c:manualLayout>
                  <c:x val="-1.2787904964367275E-2"/>
                  <c:y val="5.4820800909399841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Qazaq</a:t>
                    </a:r>
                    <a:r>
                      <a:rPr lang="en-US" baseline="0" dirty="0" smtClean="0"/>
                      <a:t> 1</a:t>
                    </a:r>
                    <a:r>
                      <a:rPr lang="ru-RU" baseline="0" dirty="0" smtClean="0"/>
                      <a:t> Ломбард</a:t>
                    </a:r>
                    <a:r>
                      <a:rPr lang="ru-RU" dirty="0"/>
                      <a:t>
</a:t>
                    </a:r>
                    <a:r>
                      <a:rPr lang="ru-RU" smtClean="0"/>
                      <a:t>4% рынка </a:t>
                    </a:r>
                    <a:endParaRPr lang="ru-RU" dirty="0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Евро</a:t>
                    </a:r>
                    <a:r>
                      <a:rPr lang="ru-RU" baseline="0" smtClean="0"/>
                      <a:t> Ломбард</a:t>
                    </a:r>
                    <a:r>
                      <a:rPr lang="ru-RU"/>
                      <a:t>
4%</a:t>
                    </a:r>
                  </a:p>
                </c:rich>
              </c:tx>
              <c:showPercent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err="1" smtClean="0"/>
                      <a:t>Агра</a:t>
                    </a:r>
                    <a:r>
                      <a:rPr lang="ru-RU" baseline="0" dirty="0" smtClean="0"/>
                      <a:t> Ломбард</a:t>
                    </a:r>
                    <a:r>
                      <a:rPr lang="ru-RU" dirty="0"/>
                      <a:t>
4%</a:t>
                    </a:r>
                  </a:p>
                </c:rich>
              </c:tx>
              <c:showPercent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smtClean="0"/>
                      <a:t>Частные ломбарды</a:t>
                    </a:r>
                    <a:r>
                      <a:rPr lang="ru-RU" baseline="0" smtClean="0"/>
                      <a:t> по 1 отд</a:t>
                    </a:r>
                  </a:p>
                  <a:p>
                    <a:r>
                      <a:rPr lang="en-US" smtClean="0"/>
                      <a:t>11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М Ломбард</c:v>
                </c:pt>
                <c:pt idx="1">
                  <c:v>Астра Ломбард</c:v>
                </c:pt>
                <c:pt idx="2">
                  <c:v>Бірінші Ломбард</c:v>
                </c:pt>
                <c:pt idx="3">
                  <c:v>Гарант Ломбард</c:v>
                </c:pt>
                <c:pt idx="4">
                  <c:v>Кредитория</c:v>
                </c:pt>
                <c:pt idx="5">
                  <c:v>Сейф Ломбард</c:v>
                </c:pt>
                <c:pt idx="6">
                  <c:v>Нур-Рай Ломбард</c:v>
                </c:pt>
                <c:pt idx="7">
                  <c:v>Qazaq 1 Ломбард</c:v>
                </c:pt>
                <c:pt idx="8">
                  <c:v>Евро Ломбард</c:v>
                </c:pt>
                <c:pt idx="9">
                  <c:v>Агра Ломбард</c:v>
                </c:pt>
                <c:pt idx="10">
                  <c:v>Р-Финанс</c:v>
                </c:pt>
                <c:pt idx="11">
                  <c:v>Частные ломбарды по 1 отд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17.600000000000001</c:v>
                </c:pt>
                <c:pt idx="1">
                  <c:v>16.5</c:v>
                </c:pt>
                <c:pt idx="2">
                  <c:v>14.1</c:v>
                </c:pt>
                <c:pt idx="3">
                  <c:v>5.9</c:v>
                </c:pt>
                <c:pt idx="4">
                  <c:v>8.2000000000000011</c:v>
                </c:pt>
                <c:pt idx="5">
                  <c:v>9.4</c:v>
                </c:pt>
                <c:pt idx="6">
                  <c:v>4.7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2.2999999999999998</c:v>
                </c:pt>
                <c:pt idx="11">
                  <c:v>10.6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16EE2-881C-4B85-9894-9958FFE52307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Activ Rebranding internal workshop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23C35-EAC9-498D-AEF4-C5DBEBB63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56728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84BF3-E4D7-4DBD-944F-96713DA5A6E6}" type="datetimeFigureOut">
              <a:rPr lang="en-GB" smtClean="0"/>
              <a:pPr/>
              <a:t>07/08/2019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Activ Rebranding internal workshop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05C19-7D1E-4EFC-AB2A-7D309085D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05349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0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5080"/>
            <a:ext cx="2476500" cy="365760"/>
          </a:xfrm>
        </p:spPr>
        <p:txBody>
          <a:bodyPr/>
          <a:lstStyle>
            <a:lvl1pPr>
              <a:defRPr sz="1400"/>
            </a:lvl1pPr>
          </a:lstStyle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202" y="6355080"/>
            <a:ext cx="3764280" cy="365760"/>
          </a:xfrm>
        </p:spPr>
        <p:txBody>
          <a:bodyPr/>
          <a:lstStyle/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498" y="6355080"/>
            <a:ext cx="1320800" cy="365760"/>
          </a:xfrm>
        </p:spPr>
        <p:txBody>
          <a:bodyPr/>
          <a:lstStyle/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0281" y="3648075"/>
            <a:ext cx="79248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80281" y="3648075"/>
            <a:ext cx="24765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5914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A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9555" y="0"/>
            <a:ext cx="9945000" cy="6887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Внутренний семинар по ребрендингу Activ, 16/09/2014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520" y="6286024"/>
            <a:ext cx="92820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8100" y="379200"/>
            <a:ext cx="3315000" cy="1147200"/>
          </a:xfrm>
        </p:spPr>
        <p:txBody>
          <a:bodyPr>
            <a:noAutofit/>
          </a:bodyPr>
          <a:lstStyle>
            <a:lvl1pPr marL="0" algn="l" defTabSz="1072866" rtl="0" eaLnBrk="1" latinLnBrk="0" hangingPunct="1">
              <a:lnSpc>
                <a:spcPts val="3755"/>
              </a:lnSpc>
              <a:spcBef>
                <a:spcPct val="0"/>
              </a:spcBef>
              <a:buNone/>
              <a:defRPr lang="en-GB" sz="3800" b="1" kern="12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8100" y="1795206"/>
            <a:ext cx="3315000" cy="2119133"/>
          </a:xfrm>
        </p:spPr>
        <p:txBody>
          <a:bodyPr lIns="0" tIns="0" rIns="0" bIns="0">
            <a:noAutofit/>
          </a:bodyPr>
          <a:lstStyle>
            <a:lvl1pPr marL="0" indent="0" algn="l" defTabSz="1072866" rtl="0" eaLnBrk="1" latinLnBrk="0" hangingPunct="1">
              <a:lnSpc>
                <a:spcPts val="2112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GB" sz="1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384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9555" y="0"/>
            <a:ext cx="9945000" cy="6887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Внутренний семинар по ребрендингу Activ, 16/09/2014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8100" y="379200"/>
            <a:ext cx="3315000" cy="1147200"/>
          </a:xfrm>
        </p:spPr>
        <p:txBody>
          <a:bodyPr>
            <a:noAutofit/>
          </a:bodyPr>
          <a:lstStyle>
            <a:lvl1pPr marL="0" algn="l" defTabSz="1072866" rtl="0" eaLnBrk="1" latinLnBrk="0" hangingPunct="1">
              <a:lnSpc>
                <a:spcPts val="3755"/>
              </a:lnSpc>
              <a:spcBef>
                <a:spcPct val="0"/>
              </a:spcBef>
              <a:buNone/>
              <a:defRPr lang="en-GB" sz="3800" b="1" kern="12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08100" y="1795206"/>
            <a:ext cx="3315000" cy="2119133"/>
          </a:xfrm>
        </p:spPr>
        <p:txBody>
          <a:bodyPr lIns="0" tIns="0" rIns="0" bIns="0">
            <a:noAutofit/>
          </a:bodyPr>
          <a:lstStyle>
            <a:lvl1pPr marL="0" indent="0" algn="l" defTabSz="1072866" rtl="0" eaLnBrk="1" latinLnBrk="0" hangingPunct="1">
              <a:lnSpc>
                <a:spcPts val="2112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GB" sz="1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2520" y="6286024"/>
            <a:ext cx="92820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1605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9555" y="0"/>
            <a:ext cx="9945000" cy="68870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100" y="1795206"/>
            <a:ext cx="3315000" cy="2119133"/>
          </a:xfrm>
        </p:spPr>
        <p:txBody>
          <a:bodyPr lIns="0" tIns="0" rIns="0" bIns="0">
            <a:noAutofit/>
          </a:bodyPr>
          <a:lstStyle>
            <a:lvl1pPr marL="0" indent="0" algn="l" defTabSz="1072866" rtl="0" eaLnBrk="1" latinLnBrk="0" hangingPunct="1">
              <a:lnSpc>
                <a:spcPts val="2112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GB" sz="1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Внутренний семинар по ребрендингу Activ, 16/09/2014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8100" y="379200"/>
            <a:ext cx="3315000" cy="1147200"/>
          </a:xfrm>
        </p:spPr>
        <p:txBody>
          <a:bodyPr>
            <a:noAutofit/>
          </a:bodyPr>
          <a:lstStyle>
            <a:lvl1pPr marL="0" algn="l" defTabSz="1072866" rtl="0" eaLnBrk="1" latinLnBrk="0" hangingPunct="1">
              <a:lnSpc>
                <a:spcPts val="3755"/>
              </a:lnSpc>
              <a:spcBef>
                <a:spcPct val="0"/>
              </a:spcBef>
              <a:buNone/>
              <a:defRPr lang="en-GB" sz="3800" b="1" kern="12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2520" y="6286024"/>
            <a:ext cx="92820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912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9555" y="0"/>
            <a:ext cx="9945000" cy="68870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100" y="1795206"/>
            <a:ext cx="3315000" cy="2119133"/>
          </a:xfrm>
        </p:spPr>
        <p:txBody>
          <a:bodyPr lIns="0" tIns="0" rIns="0" bIns="0">
            <a:noAutofit/>
          </a:bodyPr>
          <a:lstStyle>
            <a:lvl1pPr marL="0" indent="0" algn="l" defTabSz="1072866" rtl="0" eaLnBrk="1" latinLnBrk="0" hangingPunct="1">
              <a:lnSpc>
                <a:spcPts val="2112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GB" sz="1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Внутренний семинар по ребрендингу Activ, 16/09/2014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8100" y="379200"/>
            <a:ext cx="3315000" cy="1147200"/>
          </a:xfrm>
        </p:spPr>
        <p:txBody>
          <a:bodyPr>
            <a:noAutofit/>
          </a:bodyPr>
          <a:lstStyle>
            <a:lvl1pPr marL="0" algn="l" defTabSz="1072866" rtl="0" eaLnBrk="1" latinLnBrk="0" hangingPunct="1">
              <a:lnSpc>
                <a:spcPts val="3755"/>
              </a:lnSpc>
              <a:spcBef>
                <a:spcPct val="0"/>
              </a:spcBef>
              <a:buNone/>
              <a:defRPr lang="en-GB" sz="3800" b="1" kern="12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2520" y="6286024"/>
            <a:ext cx="92820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7098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9555" y="0"/>
            <a:ext cx="9945000" cy="68870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100" y="1795200"/>
            <a:ext cx="3315000" cy="384000"/>
          </a:xfrm>
        </p:spPr>
        <p:txBody>
          <a:bodyPr lIns="0" tIns="0" rIns="0" bIns="0">
            <a:noAutofit/>
          </a:bodyPr>
          <a:lstStyle>
            <a:lvl1pPr marL="0" indent="0" algn="l" defTabSz="1072866" rtl="0" eaLnBrk="1" latinLnBrk="0" hangingPunct="1">
              <a:lnSpc>
                <a:spcPts val="2112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GB" sz="1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1533" y="6352526"/>
            <a:ext cx="5121544" cy="33289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Внутренний семинар по ребрендингу Activ, 16/09/2014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8100" y="379200"/>
            <a:ext cx="3315000" cy="1147200"/>
          </a:xfrm>
        </p:spPr>
        <p:txBody>
          <a:bodyPr>
            <a:noAutofit/>
          </a:bodyPr>
          <a:lstStyle>
            <a:lvl1pPr marL="0" algn="l" defTabSz="1072866" rtl="0" eaLnBrk="1" latinLnBrk="0" hangingPunct="1">
              <a:lnSpc>
                <a:spcPts val="3755"/>
              </a:lnSpc>
              <a:spcBef>
                <a:spcPct val="0"/>
              </a:spcBef>
              <a:buNone/>
              <a:defRPr lang="en-GB" sz="3800" b="1" kern="12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2520" y="6286024"/>
            <a:ext cx="92820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97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00" y="0"/>
            <a:ext cx="9897204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57009" y="1915200"/>
            <a:ext cx="4758530" cy="2187608"/>
          </a:xfrm>
        </p:spPr>
        <p:txBody>
          <a:bodyPr anchor="ctr" anchorCtr="0">
            <a:noAutofit/>
          </a:bodyPr>
          <a:lstStyle>
            <a:lvl1pPr>
              <a:lnSpc>
                <a:spcPts val="3520"/>
              </a:lnSpc>
              <a:defRPr sz="35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Type quote here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718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00" y="0"/>
            <a:ext cx="9897204" cy="6858000"/>
          </a:xfrm>
          <a:prstGeom prst="rect">
            <a:avLst/>
          </a:prstGeom>
        </p:spPr>
      </p:pic>
      <p:pic>
        <p:nvPicPr>
          <p:cNvPr id="7" name="Picture 6" hidden="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361" y="-11338"/>
            <a:ext cx="9883289" cy="682805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209008" y="2198411"/>
            <a:ext cx="6695577" cy="1887883"/>
          </a:xfrm>
        </p:spPr>
        <p:txBody>
          <a:bodyPr anchor="ctr" anchorCtr="0">
            <a:noAutofit/>
          </a:bodyPr>
          <a:lstStyle>
            <a:lvl1pPr>
              <a:lnSpc>
                <a:spcPts val="3520"/>
              </a:lnSpc>
              <a:defRPr sz="35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Type quote here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11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00" y="0"/>
            <a:ext cx="9897204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035801" y="1123201"/>
            <a:ext cx="2189514" cy="1920213"/>
          </a:xfrm>
        </p:spPr>
        <p:txBody>
          <a:bodyPr>
            <a:noAutofit/>
          </a:bodyPr>
          <a:lstStyle>
            <a:lvl1pPr>
              <a:lnSpc>
                <a:spcPts val="2112"/>
              </a:lnSpc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Key quote, fact: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5800" y="3262555"/>
            <a:ext cx="2182390" cy="262467"/>
          </a:xfrm>
        </p:spPr>
        <p:txBody>
          <a:bodyPr lIns="0" tIns="0" rIns="0" bIns="0">
            <a:noAutofit/>
          </a:bodyPr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93034" y="4877319"/>
            <a:ext cx="2182390" cy="262467"/>
          </a:xfrm>
        </p:spPr>
        <p:txBody>
          <a:bodyPr lIns="0" tIns="0" rIns="0" bIns="0">
            <a:noAutofit/>
          </a:bodyPr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91292" y="2722299"/>
            <a:ext cx="2184134" cy="1985433"/>
          </a:xfrm>
        </p:spPr>
        <p:txBody>
          <a:bodyPr lIns="0" tIns="0" rIns="0" bIns="0">
            <a:noAutofit/>
          </a:bodyPr>
          <a:lstStyle>
            <a:lvl1pPr algn="l" defTabSz="1072866" rtl="0" eaLnBrk="1" latinLnBrk="0" hangingPunct="1">
              <a:lnSpc>
                <a:spcPts val="2112"/>
              </a:lnSpc>
              <a:spcBef>
                <a:spcPct val="0"/>
              </a:spcBef>
              <a:buNone/>
              <a:defRPr lang="en-US" sz="21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303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Subhead;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07" y="1852803"/>
            <a:ext cx="3385552" cy="45259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0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6447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845454" y="1896292"/>
            <a:ext cx="5759852" cy="36481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312004" y="844477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45454" y="5732486"/>
            <a:ext cx="5764785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211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Title and Subhead;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07" y="1852803"/>
            <a:ext cx="3385552" cy="45259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0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6447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845454" y="1896292"/>
            <a:ext cx="5759852" cy="36481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312004" y="844800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45454" y="5732486"/>
            <a:ext cx="5764742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34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Subhead;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07" y="1852803"/>
            <a:ext cx="3385552" cy="45259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0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64472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845454" y="1896292"/>
            <a:ext cx="5759852" cy="36481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312004" y="844800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45454" y="5732486"/>
            <a:ext cx="5764742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664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and Subhead;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07" y="1852803"/>
            <a:ext cx="3385552" cy="45259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0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64472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845454" y="1896292"/>
            <a:ext cx="5759852" cy="36481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312004" y="844800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45454" y="5732486"/>
            <a:ext cx="5764742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21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Title and Subhead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031011" y="1896000"/>
            <a:ext cx="4574700" cy="3715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2004" y="1896000"/>
            <a:ext cx="4562992" cy="371686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312004" y="844800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12000" y="5732486"/>
            <a:ext cx="4563000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031008" y="5732486"/>
            <a:ext cx="4161895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091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Subhead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031001" y="1896000"/>
            <a:ext cx="4574700" cy="371686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2000" y="1896000"/>
            <a:ext cx="4563000" cy="371686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312004" y="844800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12000" y="5732486"/>
            <a:ext cx="4563000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031008" y="5732486"/>
            <a:ext cx="4161895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719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Subhead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030999" y="1896000"/>
            <a:ext cx="4574700" cy="371686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2000" y="1896000"/>
            <a:ext cx="4563000" cy="371686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312004" y="844800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12000" y="5732486"/>
            <a:ext cx="4563000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031008" y="5732486"/>
            <a:ext cx="4161895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879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and Subhead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031001" y="1896000"/>
            <a:ext cx="4574700" cy="371686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2000" y="1896000"/>
            <a:ext cx="4563000" cy="371686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312004" y="844800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12000" y="5732486"/>
            <a:ext cx="4563000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031008" y="5732486"/>
            <a:ext cx="4161895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23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0627" y="0"/>
            <a:ext cx="9945000" cy="68911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8355" y="769059"/>
            <a:ext cx="1717937" cy="532176"/>
          </a:xfrm>
        </p:spPr>
        <p:txBody>
          <a:bodyPr lIns="0" tIns="0" rIns="0" bIns="0">
            <a:noAutofit/>
          </a:bodyPr>
          <a:lstStyle>
            <a:lvl1pPr marL="0" indent="0" algn="l" defTabSz="1072866" rtl="0" eaLnBrk="1" latinLnBrk="0" hangingPunct="1">
              <a:lnSpc>
                <a:spcPts val="939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GB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1533" y="6352526"/>
            <a:ext cx="5121544" cy="33289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Внутренний семинар по ребрендингу Activ, 16/09/2014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112" y="390212"/>
            <a:ext cx="1718182" cy="358263"/>
          </a:xfrm>
        </p:spPr>
        <p:txBody>
          <a:bodyPr>
            <a:normAutofit/>
          </a:bodyPr>
          <a:lstStyle>
            <a:lvl1pPr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2520" y="6286024"/>
            <a:ext cx="92820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0665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and Subhead -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07" y="1852637"/>
            <a:ext cx="3385552" cy="4360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210476" indent="-210476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Picture 9" hidden="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883289" cy="68280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50488" y="6373892"/>
            <a:ext cx="9283032" cy="0"/>
          </a:xfrm>
          <a:prstGeom prst="line">
            <a:avLst/>
          </a:prstGeom>
          <a:ln w="25400"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312004" y="844800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54071" y="1852637"/>
            <a:ext cx="3354871" cy="4360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0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2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5080"/>
            <a:ext cx="2476500" cy="365760"/>
          </a:xfrm>
        </p:spPr>
        <p:txBody>
          <a:bodyPr/>
          <a:lstStyle/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202" y="6355080"/>
            <a:ext cx="3764280" cy="365760"/>
          </a:xfrm>
        </p:spPr>
        <p:txBody>
          <a:bodyPr/>
          <a:lstStyle/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9002" y="6355080"/>
            <a:ext cx="1647698" cy="365760"/>
          </a:xfrm>
        </p:spPr>
        <p:txBody>
          <a:bodyPr/>
          <a:lstStyle/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2819400"/>
            <a:ext cx="79248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2819400"/>
            <a:ext cx="24765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Title and Subhead -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07" y="1852637"/>
            <a:ext cx="3385552" cy="4360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210476" indent="-210476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Picture 9" hidden="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883289" cy="68280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50488" y="6373892"/>
            <a:ext cx="9283032" cy="0"/>
          </a:xfrm>
          <a:prstGeom prst="line">
            <a:avLst/>
          </a:prstGeom>
          <a:ln w="25400"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312004" y="844800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53200" y="1852637"/>
            <a:ext cx="3354871" cy="4360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0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931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Subhead -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07" y="1852637"/>
            <a:ext cx="3385552" cy="4360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210476" indent="-210476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Picture 9" hidden="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883289" cy="68280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50488" y="6373892"/>
            <a:ext cx="9283032" cy="0"/>
          </a:xfrm>
          <a:prstGeom prst="line">
            <a:avLst/>
          </a:prstGeom>
          <a:ln w="25400"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312004" y="844800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53200" y="1852637"/>
            <a:ext cx="3354871" cy="4360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0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153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Subhead -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07" y="1852637"/>
            <a:ext cx="3385552" cy="4360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210476" indent="-210476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Picture 9" hidden="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883289" cy="68280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50488" y="6373892"/>
            <a:ext cx="9283032" cy="0"/>
          </a:xfrm>
          <a:prstGeom prst="line">
            <a:avLst/>
          </a:prstGeom>
          <a:ln w="25400"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312004" y="844800"/>
            <a:ext cx="9288596" cy="3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53200" y="1852637"/>
            <a:ext cx="3354871" cy="4360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733"/>
              </a:spcAft>
              <a:defRPr>
                <a:solidFill>
                  <a:schemeClr val="tx1"/>
                </a:solidFill>
              </a:defRPr>
            </a:lvl1pPr>
            <a:lvl2pPr marL="0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422388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3pPr>
            <a:lvl4pPr marL="633582" indent="-211194">
              <a:spcBef>
                <a:spcPts val="0"/>
              </a:spcBef>
              <a:spcAft>
                <a:spcPts val="733"/>
              </a:spcAft>
              <a:defRPr>
                <a:solidFill>
                  <a:schemeClr val="tx1"/>
                </a:solidFill>
              </a:defRPr>
            </a:lvl4pPr>
            <a:lvl5pPr marL="844776" indent="-211194">
              <a:spcBef>
                <a:spcPts val="0"/>
              </a:spcBef>
              <a:spcAft>
                <a:spcPts val="733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685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Red Titlefor Graph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12007" y="2692405"/>
            <a:ext cx="4161895" cy="293793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1"/>
          </p:nvPr>
        </p:nvSpPr>
        <p:spPr>
          <a:xfrm>
            <a:off x="312001" y="844806"/>
            <a:ext cx="5245569" cy="1366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8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5448308" y="2692405"/>
            <a:ext cx="4161895" cy="293793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000" y="2563119"/>
            <a:ext cx="5008774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48308" y="2563119"/>
            <a:ext cx="4173428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2001" y="5732486"/>
            <a:ext cx="4995920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448308" y="5732486"/>
            <a:ext cx="4161895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108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Orange Titlefor Graph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12007" y="2692405"/>
            <a:ext cx="4161895" cy="293793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1"/>
          </p:nvPr>
        </p:nvSpPr>
        <p:spPr>
          <a:xfrm>
            <a:off x="312001" y="844806"/>
            <a:ext cx="5245569" cy="1366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8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5448308" y="2692405"/>
            <a:ext cx="4161895" cy="293793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000" y="2563119"/>
            <a:ext cx="5008774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48308" y="2563119"/>
            <a:ext cx="4173428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2001" y="5732486"/>
            <a:ext cx="4995920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448308" y="5732486"/>
            <a:ext cx="4161895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555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Blue Titlefor Graph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12007" y="2692405"/>
            <a:ext cx="4161895" cy="293793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1"/>
          </p:nvPr>
        </p:nvSpPr>
        <p:spPr>
          <a:xfrm>
            <a:off x="312001" y="844806"/>
            <a:ext cx="5245569" cy="1366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8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5448308" y="2692405"/>
            <a:ext cx="4161895" cy="293793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000" y="2563119"/>
            <a:ext cx="5008774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48308" y="2563119"/>
            <a:ext cx="4173428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2001" y="5732486"/>
            <a:ext cx="4995920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448308" y="5732486"/>
            <a:ext cx="4161895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383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Magenta Titlefor Graph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12007" y="2692405"/>
            <a:ext cx="4161895" cy="293793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1"/>
          </p:nvPr>
        </p:nvSpPr>
        <p:spPr>
          <a:xfrm>
            <a:off x="312001" y="844806"/>
            <a:ext cx="5245569" cy="1366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8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5448308" y="2692405"/>
            <a:ext cx="4161895" cy="293793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000" y="2563119"/>
            <a:ext cx="5008774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48308" y="2563119"/>
            <a:ext cx="4173428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2001" y="5732486"/>
            <a:ext cx="4995920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448308" y="5732486"/>
            <a:ext cx="4161895" cy="57785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840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wing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1"/>
          </p:nvPr>
        </p:nvSpPr>
        <p:spPr>
          <a:xfrm>
            <a:off x="312001" y="1006565"/>
            <a:ext cx="5245569" cy="3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000" y="2684830"/>
            <a:ext cx="5008774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1008" y="2684830"/>
            <a:ext cx="4173428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2001" y="5445234"/>
            <a:ext cx="4995920" cy="28670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31008" y="5445234"/>
            <a:ext cx="4161895" cy="286709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624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wing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007" y="288005"/>
            <a:ext cx="9276112" cy="7535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Внутренний семинар по ребрендингу Activ, 16/09/2014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1"/>
          </p:nvPr>
        </p:nvSpPr>
        <p:spPr>
          <a:xfrm>
            <a:off x="312007" y="844806"/>
            <a:ext cx="7572661" cy="790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77"/>
              </a:lnSpc>
              <a:buNone/>
              <a:defRPr sz="16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000" y="1915201"/>
            <a:ext cx="5008774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854572" y="1912962"/>
            <a:ext cx="4173428" cy="129291"/>
          </a:xfrm>
        </p:spPr>
        <p:txBody>
          <a:bodyPr lIns="0" tIns="0" rIns="0" bIns="0">
            <a:noAutofit/>
          </a:bodyPr>
          <a:lstStyle>
            <a:lvl1pPr>
              <a:lnSpc>
                <a:spcPts val="939"/>
              </a:lnSpc>
              <a:defRPr sz="900" b="1" cap="all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GRAPH MAIN HEADING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000" y="6288000"/>
            <a:ext cx="9282000" cy="0"/>
          </a:xfrm>
          <a:prstGeom prst="line">
            <a:avLst/>
          </a:prstGeom>
          <a:ln w="12700" cap="rnd">
            <a:gradFill flip="none" rotWithShape="1">
              <a:gsLst>
                <a:gs pos="40000">
                  <a:schemeClr val="accent2"/>
                </a:gs>
                <a:gs pos="49000">
                  <a:schemeClr val="accent2"/>
                </a:gs>
                <a:gs pos="64999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362" y="6384861"/>
            <a:ext cx="651090" cy="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138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830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1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492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95300" y="500856"/>
            <a:ext cx="19812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219200"/>
            <a:ext cx="89154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80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536433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8/7/2019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202" y="6356350"/>
            <a:ext cx="37973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536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702" y="6356350"/>
            <a:ext cx="21463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536433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6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76" r:id="rId17"/>
    <p:sldLayoutId id="2147483677" r:id="rId18"/>
    <p:sldLayoutId id="2147483678" r:id="rId19"/>
    <p:sldLayoutId id="2147483679" r:id="rId20"/>
    <p:sldLayoutId id="2147483706" r:id="rId21"/>
    <p:sldLayoutId id="2147483707" r:id="rId22"/>
    <p:sldLayoutId id="2147483718" r:id="rId23"/>
    <p:sldLayoutId id="2147483680" r:id="rId24"/>
    <p:sldLayoutId id="2147483709" r:id="rId25"/>
    <p:sldLayoutId id="2147483710" r:id="rId26"/>
    <p:sldLayoutId id="2147483711" r:id="rId27"/>
    <p:sldLayoutId id="2147483702" r:id="rId28"/>
    <p:sldLayoutId id="2147483650" r:id="rId29"/>
    <p:sldLayoutId id="2147483712" r:id="rId30"/>
    <p:sldLayoutId id="2147483713" r:id="rId31"/>
    <p:sldLayoutId id="2147483714" r:id="rId32"/>
    <p:sldLayoutId id="2147483703" r:id="rId33"/>
    <p:sldLayoutId id="2147483715" r:id="rId34"/>
    <p:sldLayoutId id="2147483716" r:id="rId35"/>
    <p:sldLayoutId id="2147483717" r:id="rId36"/>
    <p:sldLayoutId id="2147483704" r:id="rId37"/>
    <p:sldLayoutId id="2147483705" r:id="rId38"/>
    <p:sldLayoutId id="2147483720" r:id="rId39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chart" Target="../charts/chart1.xml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kz/search?sa=X&amp;biw=1600&amp;bih=745&amp;q=%D1%88%D1%8B%D0%BC%D0%BA%D0%B5%D0%BD%D1%82+%D0%BA%D0%B0%D0%B7%D0%B0%D1%85%D1%81%D1%82%D0%B0%D0%BD+%D0%BF%D0%BB%D0%BE%D1%89%D0%B0%D0%B4%D1%8C&amp;stick=H4sIAAAAAAAAAOPgE-LUz9U3MDdNybDUkspOttLPyU9OLMnMz4MzrBKLUhMBCF0uWSkAAAA&amp;ved=0ahUKEwi68qyz8N_SAhXmA5oKHbdmBpMQ6BMIkQEoADAV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s://www.google.kz/search?sa=X&amp;biw=1600&amp;bih=745&amp;q=%D1%88%D1%8B%D0%BC%D0%BA%D0%B5%D0%BD%D1%82+%D0%BA%D0%B0%D0%B7%D0%B0%D1%85%D1%81%D1%82%D0%B0%D0%BD+%D0%BD%D0%B0%D1%81%D0%B5%D0%BB%D0%B5%D0%BD%D0%B8%D0%B5&amp;stick=H4sIAAAAAAAAAOPgE-LUz9U3MDdNybDU0spOttLPyU9OLMnMz9MvLgHSxSWZyYk58UWp6UAhq4L8gtIcsCwAUsFpEjkAAAA&amp;ved=0ahUKEwi68qyz8N_SAhXmA5oKHbdmBpMQ6BMInQEoADAZ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yzylorda.hh.kz/employer-logo/19748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696" y="476672"/>
            <a:ext cx="5368110" cy="18482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2720" y="2924944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</a:t>
            </a:r>
            <a:r>
              <a:rPr lang="ru-RU" sz="1800" b="1" dirty="0" smtClean="0"/>
              <a:t>Программа развития компании </a:t>
            </a:r>
          </a:p>
          <a:p>
            <a:r>
              <a:rPr lang="ru-RU" sz="1800" b="1" dirty="0" smtClean="0"/>
              <a:t>       </a:t>
            </a:r>
            <a:r>
              <a:rPr lang="en-US" sz="1800" b="1" dirty="0" smtClean="0"/>
              <a:t>QAZAQ </a:t>
            </a:r>
            <a:r>
              <a:rPr lang="ru-RU" sz="1800" b="1" dirty="0" smtClean="0"/>
              <a:t>1 ЛОМБАРД  2019-2023 год</a:t>
            </a:r>
          </a:p>
          <a:p>
            <a:r>
              <a:rPr lang="ru-RU" sz="1800" b="1" dirty="0" smtClean="0"/>
              <a:t>               </a:t>
            </a:r>
            <a:endParaRPr lang="ru-RU" sz="1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46" y="1357298"/>
            <a:ext cx="1434489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66516" y="6089372"/>
            <a:ext cx="437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latin typeface="ft40" pitchFamily="2" charset="0"/>
              </a:rPr>
              <a:t>                                   КОЛИЧЕСТВО ОТДЕЛЕНИЙ</a:t>
            </a:r>
            <a:endParaRPr lang="ru-RU" sz="1800" dirty="0">
              <a:latin typeface="ft4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6617387"/>
              </p:ext>
            </p:extLst>
          </p:nvPr>
        </p:nvGraphicFramePr>
        <p:xfrm>
          <a:off x="2809863" y="1609785"/>
          <a:ext cx="6750511" cy="2489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095"/>
                <a:gridCol w="1224052"/>
                <a:gridCol w="1289526"/>
                <a:gridCol w="1289526"/>
                <a:gridCol w="1331656"/>
                <a:gridCol w="1331656"/>
              </a:tblGrid>
              <a:tr h="6077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0" dirty="0">
                          <a:solidFill>
                            <a:schemeClr val="tx1"/>
                          </a:solidFill>
                          <a:effectLst/>
                        </a:rPr>
                        <a:t>Местоположение</a:t>
                      </a:r>
                      <a:endParaRPr lang="ru-RU" sz="1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0" dirty="0">
                          <a:solidFill>
                            <a:schemeClr val="tx1"/>
                          </a:solidFill>
                          <a:effectLst/>
                        </a:rPr>
                        <a:t>Количество отд. на </a:t>
                      </a: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ru-RU" sz="1000" i="0" dirty="0" smtClean="0">
                          <a:solidFill>
                            <a:schemeClr val="tx1"/>
                          </a:solidFill>
                          <a:effectLst/>
                        </a:rPr>
                        <a:t>2.201</a:t>
                      </a: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000" i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i="0" dirty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  <a:endParaRPr lang="ru-RU" sz="1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0" dirty="0">
                          <a:solidFill>
                            <a:schemeClr val="tx1"/>
                          </a:solidFill>
                          <a:effectLst/>
                        </a:rPr>
                        <a:t>Количество отд. </a:t>
                      </a:r>
                      <a:r>
                        <a:rPr lang="ru-RU" sz="1000" i="0" dirty="0" smtClean="0">
                          <a:solidFill>
                            <a:schemeClr val="tx1"/>
                          </a:solidFill>
                          <a:effectLst/>
                        </a:rPr>
                        <a:t>На 6.05.2017 </a:t>
                      </a:r>
                      <a:r>
                        <a:rPr lang="ru-RU" sz="1000" i="0" dirty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  <a:endParaRPr lang="ru-RU" sz="1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0" dirty="0">
                          <a:solidFill>
                            <a:schemeClr val="tx1"/>
                          </a:solidFill>
                          <a:effectLst/>
                        </a:rPr>
                        <a:t>Количество отд. </a:t>
                      </a:r>
                      <a:r>
                        <a:rPr lang="ru-RU" sz="1000" i="0" dirty="0" smtClean="0">
                          <a:solidFill>
                            <a:schemeClr val="tx1"/>
                          </a:solidFill>
                          <a:effectLst/>
                        </a:rPr>
                        <a:t>На 1.10.2017 </a:t>
                      </a:r>
                      <a:r>
                        <a:rPr lang="ru-RU" sz="1000" i="0" dirty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  <a:endParaRPr lang="ru-RU" sz="1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отд. На 1.12.2018</a:t>
                      </a:r>
                      <a:endParaRPr lang="ru-RU" sz="1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</a:tr>
              <a:tr h="44521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г.Кызылорда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</a:tr>
              <a:tr h="4551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г.Кызылорда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</a:tr>
              <a:tr h="4551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г.Кызылорда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</a:tr>
              <a:tr h="4551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Г.Кызылорда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38" marR="38838" marT="0" marB="0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 descr="https://kyzylorda.hh.kz/employer-logo/19748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2" y="0"/>
            <a:ext cx="3490772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34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21" y="873626"/>
            <a:ext cx="1930400" cy="57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1072" y="5877272"/>
            <a:ext cx="392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00" b="1" dirty="0" smtClean="0">
                <a:latin typeface="ft40" pitchFamily="2" charset="0"/>
              </a:rPr>
              <a:t>ДОЛЯ РЫНКА ПО Г.КЫЗЫЛОРДА</a:t>
            </a:r>
            <a:endParaRPr lang="ru-RU" sz="1800" dirty="0">
              <a:latin typeface="ft40" pitchFamily="2" charset="0"/>
            </a:endParaRPr>
          </a:p>
        </p:txBody>
      </p:sp>
      <p:pic>
        <p:nvPicPr>
          <p:cNvPr id="10242" name="Picture 2" descr="https://kyzylorda.hh.kz/employer-logo/19748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1"/>
            <a:ext cx="2743200" cy="1196751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2288704" y="1196752"/>
          <a:ext cx="64087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7096" y="3140968"/>
            <a:ext cx="216024" cy="216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92960" y="4221088"/>
            <a:ext cx="240028" cy="221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33120" y="4221088"/>
            <a:ext cx="258501" cy="2277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753200" y="3645024"/>
            <a:ext cx="238933" cy="1693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13040" y="4149080"/>
            <a:ext cx="288032" cy="2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5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17029"/>
            <a:ext cx="2006149" cy="548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64627"/>
            <a:ext cx="2006149" cy="548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470258888"/>
              </p:ext>
            </p:extLst>
          </p:nvPr>
        </p:nvGraphicFramePr>
        <p:xfrm>
          <a:off x="2238359" y="1428740"/>
          <a:ext cx="7466604" cy="207852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78772"/>
                <a:gridCol w="1842429"/>
                <a:gridCol w="1706619"/>
                <a:gridCol w="1938784"/>
              </a:tblGrid>
              <a:tr h="692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Century Gothic" pitchFamily="34" charset="0"/>
                        </a:rPr>
                        <a:t>Регион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Century Gothic" pitchFamily="34" charset="0"/>
                        </a:rPr>
                        <a:t>Население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Century Gothic" pitchFamily="34" charset="0"/>
                        </a:rPr>
                        <a:t>Ссудный</a:t>
                      </a:r>
                      <a:r>
                        <a:rPr lang="ru-RU" sz="1400" b="0" u="none" strike="noStrike" baseline="0" dirty="0" smtClean="0">
                          <a:effectLst/>
                          <a:latin typeface="Century Gothic" pitchFamily="34" charset="0"/>
                        </a:rPr>
                        <a:t> портфель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Century Gothic" pitchFamily="34" charset="0"/>
                        </a:rPr>
                        <a:t>Количество</a:t>
                      </a:r>
                      <a:r>
                        <a:rPr lang="ru-RU" sz="1400" b="0" u="none" strike="noStrike" baseline="0" dirty="0" smtClean="0">
                          <a:effectLst/>
                          <a:latin typeface="Century Gothic" pitchFamily="34" charset="0"/>
                        </a:rPr>
                        <a:t> отделений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>
                    <a:solidFill>
                      <a:srgbClr val="FFFF00"/>
                    </a:solidFill>
                  </a:tcPr>
                </a:tc>
              </a:tr>
              <a:tr h="692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Century Gothic" pitchFamily="34" charset="0"/>
                        </a:rPr>
                        <a:t>тыс.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Century Gothic" pitchFamily="34" charset="0"/>
                        </a:rPr>
                        <a:t>Тыс</a:t>
                      </a:r>
                      <a:r>
                        <a:rPr lang="ru-RU" sz="1400" b="0" u="none" strike="noStrike" baseline="0" dirty="0" smtClean="0">
                          <a:effectLst/>
                          <a:latin typeface="Century Gothic" pitchFamily="34" charset="0"/>
                        </a:rPr>
                        <a:t>. </a:t>
                      </a:r>
                      <a:r>
                        <a:rPr lang="en-US" sz="1400" b="0" u="none" strike="noStrike" baseline="0" dirty="0" smtClean="0">
                          <a:effectLst/>
                          <a:latin typeface="Century Gothic" pitchFamily="34" charset="0"/>
                        </a:rPr>
                        <a:t>$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Century Gothic" pitchFamily="34" charset="0"/>
                        </a:rPr>
                        <a:t>Ед.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>
                    <a:solidFill>
                      <a:srgbClr val="FFFF00"/>
                    </a:solidFill>
                  </a:tcPr>
                </a:tc>
              </a:tr>
              <a:tr h="6928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Century Gothic" pitchFamily="34" charset="0"/>
                        </a:rPr>
                        <a:t>г. </a:t>
                      </a:r>
                      <a:r>
                        <a:rPr lang="ru-RU" sz="1400" b="0" u="none" strike="noStrike" dirty="0" err="1" smtClean="0">
                          <a:effectLst/>
                          <a:latin typeface="Century Gothic" pitchFamily="34" charset="0"/>
                        </a:rPr>
                        <a:t>Кызылорда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347 000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000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20423" y="6168299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ft40" pitchFamily="2" charset="0"/>
              </a:rPr>
              <a:t>РЕГИОНЫ</a:t>
            </a:r>
            <a:endParaRPr lang="ru-RU" sz="1800" dirty="0"/>
          </a:p>
        </p:txBody>
      </p:sp>
      <p:pic>
        <p:nvPicPr>
          <p:cNvPr id="7170" name="Picture 2" descr="https://kyzylorda.hh.kz/employer-logo/19748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9" y="2"/>
            <a:ext cx="2743200" cy="1142983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38359" y="3500438"/>
          <a:ext cx="7500989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00264"/>
                <a:gridCol w="1785950"/>
                <a:gridCol w="1714511"/>
                <a:gridCol w="200026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75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5"/>
            <a:ext cx="1885706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334612671"/>
              </p:ext>
            </p:extLst>
          </p:nvPr>
        </p:nvGraphicFramePr>
        <p:xfrm>
          <a:off x="2000677" y="1412776"/>
          <a:ext cx="7416818" cy="302433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819218"/>
                <a:gridCol w="1819219"/>
                <a:gridCol w="1618142"/>
                <a:gridCol w="2160239"/>
              </a:tblGrid>
              <a:tr h="1284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Century Gothic" pitchFamily="34" charset="0"/>
                        </a:rPr>
                        <a:t>Регион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Количество сотрудников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По штатному расписанию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Количество сотрудников фактическое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Количество вакансий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</a:tr>
              <a:tr h="5429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ед.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baseline="0" dirty="0" smtClean="0">
                          <a:effectLst/>
                          <a:latin typeface="Century Gothic" pitchFamily="34" charset="0"/>
                        </a:rPr>
                        <a:t>ед.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Ед.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</a:tr>
              <a:tr h="1197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Century Gothic" pitchFamily="34" charset="0"/>
                        </a:rPr>
                        <a:t>г. </a:t>
                      </a:r>
                      <a:r>
                        <a:rPr lang="ru-RU" sz="1400" b="0" u="none" strike="noStrike" dirty="0" err="1" smtClean="0">
                          <a:effectLst/>
                          <a:latin typeface="Century Gothic" pitchFamily="34" charset="0"/>
                        </a:rPr>
                        <a:t>Кызылорда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12670" marR="12670" marT="11699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Оценщики -6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Охранники -4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Бухгалтер -1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Менеджер -1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2670" marR="12670" marT="11699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Оценщики – 5 Охранники – 2</a:t>
                      </a:r>
                    </a:p>
                  </a:txBody>
                  <a:tcPr marL="12670" marR="12670" marT="11699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Оценщики-1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Охранник - 2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2670" marR="12670" marT="11699" marB="0" anchor="ctr" anchorCtr="1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96543" y="612084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ft40" pitchFamily="2" charset="0"/>
              </a:rPr>
              <a:t>КАДРЫ</a:t>
            </a:r>
            <a:endParaRPr lang="ru-RU" sz="1800" dirty="0"/>
          </a:p>
        </p:txBody>
      </p:sp>
      <p:pic>
        <p:nvPicPr>
          <p:cNvPr id="6" name="Picture 2" descr="https://kyzylorda.hh.kz/employer-logo/19748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3" y="0"/>
            <a:ext cx="2743200" cy="1142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15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21" y="873626"/>
            <a:ext cx="1930400" cy="57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3"/>
          <p:cNvSpPr/>
          <p:nvPr/>
        </p:nvSpPr>
        <p:spPr>
          <a:xfrm>
            <a:off x="2052444" y="2451032"/>
            <a:ext cx="3116584" cy="1094954"/>
          </a:xfrm>
          <a:custGeom>
            <a:avLst/>
            <a:gdLst>
              <a:gd name="connsiteX0" fmla="*/ 0 w 5189218"/>
              <a:gd name="connsiteY0" fmla="*/ 2578734 h 2578735"/>
              <a:gd name="connsiteX1" fmla="*/ 5005958 w 5189218"/>
              <a:gd name="connsiteY1" fmla="*/ 2578734 h 2578735"/>
              <a:gd name="connsiteX2" fmla="*/ 5005958 w 5189218"/>
              <a:gd name="connsiteY2" fmla="*/ 2578734 h 2578735"/>
              <a:gd name="connsiteX3" fmla="*/ 5189218 w 5189218"/>
              <a:gd name="connsiteY3" fmla="*/ 2395474 h 2578735"/>
              <a:gd name="connsiteX4" fmla="*/ 5189218 w 5189218"/>
              <a:gd name="connsiteY4" fmla="*/ 2395474 h 2578735"/>
              <a:gd name="connsiteX5" fmla="*/ 5189218 w 5189218"/>
              <a:gd name="connsiteY5" fmla="*/ 2395474 h 2578735"/>
              <a:gd name="connsiteX6" fmla="*/ 5189218 w 5189218"/>
              <a:gd name="connsiteY6" fmla="*/ 0 h 2578735"/>
              <a:gd name="connsiteX7" fmla="*/ 0 w 5189218"/>
              <a:gd name="connsiteY7" fmla="*/ 0 h 2578735"/>
              <a:gd name="connsiteX8" fmla="*/ 0 w 5189218"/>
              <a:gd name="connsiteY8" fmla="*/ 2578734 h 2578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189218" h="2578735">
                <a:moveTo>
                  <a:pt x="0" y="2578734"/>
                </a:moveTo>
                <a:lnTo>
                  <a:pt x="5005958" y="2578734"/>
                </a:lnTo>
                <a:lnTo>
                  <a:pt x="5005958" y="2578734"/>
                </a:lnTo>
                <a:cubicBezTo>
                  <a:pt x="5107177" y="2578734"/>
                  <a:pt x="5189218" y="2496692"/>
                  <a:pt x="5189218" y="2395474"/>
                </a:cubicBezTo>
                <a:cubicBezTo>
                  <a:pt x="5189218" y="2395474"/>
                  <a:pt x="5189218" y="2395474"/>
                  <a:pt x="5189218" y="2395474"/>
                </a:cubicBezTo>
                <a:lnTo>
                  <a:pt x="5189218" y="2395474"/>
                </a:lnTo>
                <a:lnTo>
                  <a:pt x="5189218" y="0"/>
                </a:lnTo>
                <a:lnTo>
                  <a:pt x="0" y="0"/>
                </a:lnTo>
                <a:lnTo>
                  <a:pt x="0" y="2578734"/>
                </a:lnTo>
              </a:path>
            </a:pathLst>
          </a:custGeom>
          <a:solidFill>
            <a:schemeClr val="accent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>
              <a:defRPr/>
            </a:pPr>
            <a:r>
              <a:rPr lang="ru-RU" altLang="zh-CN" dirty="0" smtClean="0">
                <a:solidFill>
                  <a:schemeClr val="bg1"/>
                </a:solidFill>
                <a:latin typeface="Pragmatica Book Reg"/>
              </a:rPr>
              <a:t>Население область</a:t>
            </a:r>
          </a:p>
          <a:p>
            <a:pPr>
              <a:defRPr/>
            </a:pPr>
            <a:r>
              <a:rPr lang="ru-RU" altLang="zh-CN" dirty="0" smtClean="0">
                <a:solidFill>
                  <a:schemeClr val="bg1"/>
                </a:solidFill>
                <a:latin typeface="Pragmatica Book Reg"/>
              </a:rPr>
              <a:t>786 000</a:t>
            </a:r>
            <a:endParaRPr lang="ru-RU" altLang="zh-CN" dirty="0">
              <a:solidFill>
                <a:schemeClr val="bg1"/>
              </a:solidFill>
              <a:latin typeface="Pragmatica Book Reg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2075260" y="3684676"/>
            <a:ext cx="3093764" cy="968465"/>
          </a:xfrm>
          <a:custGeom>
            <a:avLst/>
            <a:gdLst>
              <a:gd name="connsiteX0" fmla="*/ 0 w 5189218"/>
              <a:gd name="connsiteY0" fmla="*/ 2578734 h 2578735"/>
              <a:gd name="connsiteX1" fmla="*/ 5005958 w 5189218"/>
              <a:gd name="connsiteY1" fmla="*/ 2578734 h 2578735"/>
              <a:gd name="connsiteX2" fmla="*/ 5005958 w 5189218"/>
              <a:gd name="connsiteY2" fmla="*/ 2578734 h 2578735"/>
              <a:gd name="connsiteX3" fmla="*/ 5189218 w 5189218"/>
              <a:gd name="connsiteY3" fmla="*/ 2395474 h 2578735"/>
              <a:gd name="connsiteX4" fmla="*/ 5189218 w 5189218"/>
              <a:gd name="connsiteY4" fmla="*/ 2395474 h 2578735"/>
              <a:gd name="connsiteX5" fmla="*/ 5189218 w 5189218"/>
              <a:gd name="connsiteY5" fmla="*/ 2395474 h 2578735"/>
              <a:gd name="connsiteX6" fmla="*/ 5189218 w 5189218"/>
              <a:gd name="connsiteY6" fmla="*/ 0 h 2578735"/>
              <a:gd name="connsiteX7" fmla="*/ 0 w 5189218"/>
              <a:gd name="connsiteY7" fmla="*/ 0 h 2578735"/>
              <a:gd name="connsiteX8" fmla="*/ 0 w 5189218"/>
              <a:gd name="connsiteY8" fmla="*/ 2578734 h 2578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189218" h="2578735">
                <a:moveTo>
                  <a:pt x="0" y="2578734"/>
                </a:moveTo>
                <a:lnTo>
                  <a:pt x="5005958" y="2578734"/>
                </a:lnTo>
                <a:lnTo>
                  <a:pt x="5005958" y="2578734"/>
                </a:lnTo>
                <a:cubicBezTo>
                  <a:pt x="5107177" y="2578734"/>
                  <a:pt x="5189218" y="2496692"/>
                  <a:pt x="5189218" y="2395474"/>
                </a:cubicBezTo>
                <a:cubicBezTo>
                  <a:pt x="5189218" y="2395474"/>
                  <a:pt x="5189218" y="2395474"/>
                  <a:pt x="5189218" y="2395474"/>
                </a:cubicBezTo>
                <a:lnTo>
                  <a:pt x="5189218" y="2395474"/>
                </a:lnTo>
                <a:lnTo>
                  <a:pt x="5189218" y="0"/>
                </a:lnTo>
                <a:lnTo>
                  <a:pt x="0" y="0"/>
                </a:lnTo>
                <a:lnTo>
                  <a:pt x="0" y="2578734"/>
                </a:lnTo>
              </a:path>
            </a:pathLst>
          </a:custGeom>
          <a:solidFill>
            <a:schemeClr val="accent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>
              <a:defRPr/>
            </a:pPr>
            <a:r>
              <a:rPr lang="ru-RU" altLang="zh-CN" dirty="0" smtClean="0">
                <a:solidFill>
                  <a:prstClr val="white"/>
                </a:solidFill>
                <a:latin typeface="Pragmatica Book Reg"/>
              </a:rPr>
              <a:t>Количество отделений</a:t>
            </a:r>
            <a:endParaRPr lang="ru-RU" altLang="zh-CN" dirty="0">
              <a:solidFill>
                <a:prstClr val="white"/>
              </a:solidFill>
              <a:latin typeface="Pragmatica Book Reg"/>
            </a:endParaRPr>
          </a:p>
          <a:p>
            <a:pPr>
              <a:defRPr/>
            </a:pPr>
            <a:r>
              <a:rPr lang="ru-RU" altLang="zh-CN" dirty="0" smtClean="0">
                <a:solidFill>
                  <a:prstClr val="white"/>
                </a:solidFill>
                <a:latin typeface="Pragmatica Book Reg"/>
              </a:rPr>
              <a:t>4(31/12/2018)</a:t>
            </a:r>
            <a:endParaRPr lang="zh-CN" altLang="en-US" dirty="0" smtClean="0">
              <a:solidFill>
                <a:prstClr val="white"/>
              </a:solidFill>
              <a:latin typeface="Pragmatica Book Reg"/>
            </a:endParaRPr>
          </a:p>
          <a:p>
            <a:pPr>
              <a:defRPr/>
            </a:pPr>
            <a:endParaRPr lang="zh-CN" altLang="en-US" dirty="0">
              <a:solidFill>
                <a:prstClr val="white"/>
              </a:solidFill>
              <a:latin typeface="Pragmatica Book Reg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2029620" y="1268760"/>
            <a:ext cx="3139403" cy="1008112"/>
          </a:xfrm>
          <a:custGeom>
            <a:avLst/>
            <a:gdLst>
              <a:gd name="connsiteX0" fmla="*/ 0 w 5189218"/>
              <a:gd name="connsiteY0" fmla="*/ 2578734 h 2578735"/>
              <a:gd name="connsiteX1" fmla="*/ 5005958 w 5189218"/>
              <a:gd name="connsiteY1" fmla="*/ 2578734 h 2578735"/>
              <a:gd name="connsiteX2" fmla="*/ 5005958 w 5189218"/>
              <a:gd name="connsiteY2" fmla="*/ 2578734 h 2578735"/>
              <a:gd name="connsiteX3" fmla="*/ 5189218 w 5189218"/>
              <a:gd name="connsiteY3" fmla="*/ 2395474 h 2578735"/>
              <a:gd name="connsiteX4" fmla="*/ 5189218 w 5189218"/>
              <a:gd name="connsiteY4" fmla="*/ 2395474 h 2578735"/>
              <a:gd name="connsiteX5" fmla="*/ 5189218 w 5189218"/>
              <a:gd name="connsiteY5" fmla="*/ 2395474 h 2578735"/>
              <a:gd name="connsiteX6" fmla="*/ 5189218 w 5189218"/>
              <a:gd name="connsiteY6" fmla="*/ 0 h 2578735"/>
              <a:gd name="connsiteX7" fmla="*/ 0 w 5189218"/>
              <a:gd name="connsiteY7" fmla="*/ 0 h 2578735"/>
              <a:gd name="connsiteX8" fmla="*/ 0 w 5189218"/>
              <a:gd name="connsiteY8" fmla="*/ 2578734 h 2578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189218" h="2578735">
                <a:moveTo>
                  <a:pt x="0" y="2578734"/>
                </a:moveTo>
                <a:lnTo>
                  <a:pt x="5005958" y="2578734"/>
                </a:lnTo>
                <a:lnTo>
                  <a:pt x="5005958" y="2578734"/>
                </a:lnTo>
                <a:cubicBezTo>
                  <a:pt x="5107177" y="2578734"/>
                  <a:pt x="5189218" y="2496692"/>
                  <a:pt x="5189218" y="2395474"/>
                </a:cubicBezTo>
                <a:cubicBezTo>
                  <a:pt x="5189218" y="2395474"/>
                  <a:pt x="5189218" y="2395474"/>
                  <a:pt x="5189218" y="2395474"/>
                </a:cubicBezTo>
                <a:lnTo>
                  <a:pt x="5189218" y="2395474"/>
                </a:lnTo>
                <a:lnTo>
                  <a:pt x="5189218" y="0"/>
                </a:lnTo>
                <a:lnTo>
                  <a:pt x="0" y="0"/>
                </a:lnTo>
                <a:lnTo>
                  <a:pt x="0" y="2578734"/>
                </a:lnTo>
              </a:path>
            </a:pathLst>
          </a:custGeom>
          <a:solidFill>
            <a:schemeClr val="accent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>
              <a:defRPr/>
            </a:pPr>
            <a:r>
              <a:rPr lang="ru-RU" altLang="zh-CN" dirty="0" smtClean="0">
                <a:solidFill>
                  <a:schemeClr val="bg1"/>
                </a:solidFill>
                <a:latin typeface="Pragmatica Book Reg"/>
              </a:rPr>
              <a:t>Население </a:t>
            </a:r>
          </a:p>
          <a:p>
            <a:pPr>
              <a:defRPr/>
            </a:pPr>
            <a:r>
              <a:rPr lang="ru-RU" altLang="zh-CN" dirty="0" smtClean="0">
                <a:solidFill>
                  <a:schemeClr val="bg1"/>
                </a:solidFill>
                <a:latin typeface="Pragmatica Book Reg"/>
              </a:rPr>
              <a:t>347 000</a:t>
            </a:r>
            <a:endParaRPr lang="zh-CN" altLang="en-US" dirty="0">
              <a:solidFill>
                <a:schemeClr val="bg1"/>
              </a:solidFill>
              <a:latin typeface="Pragmatica Book Reg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5495" y="6152554"/>
            <a:ext cx="2035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latin typeface="ft40" pitchFamily="2" charset="0"/>
              </a:rPr>
              <a:t>КАРТА ОБЛАСТИ</a:t>
            </a:r>
            <a:endParaRPr lang="ru-RU" sz="1800" dirty="0">
              <a:latin typeface="ft40" pitchFamily="2" charset="0"/>
            </a:endParaRPr>
          </a:p>
        </p:txBody>
      </p:sp>
      <p:pic>
        <p:nvPicPr>
          <p:cNvPr id="1026" name="Picture 2" descr="C:\Users\User\Desktop\Вика\ПРЕЗЕНТАЦИЯ\кызылорда\kiz_obla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028" y="873619"/>
            <a:ext cx="4635409" cy="36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kyzylorda.hh.kz/employer-logo/19748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33" y="1"/>
            <a:ext cx="2743200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3" y="980729"/>
            <a:ext cx="1955800" cy="528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2721" y="2033312"/>
            <a:ext cx="6912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ОПИСАНИЕ г. КЫЗЫЛОРДА</a:t>
            </a:r>
          </a:p>
          <a:p>
            <a:pPr algn="ctr"/>
            <a:r>
              <a:rPr lang="ru-RU" sz="1800" dirty="0" smtClean="0"/>
              <a:t> </a:t>
            </a:r>
            <a:r>
              <a:rPr lang="ru-RU" sz="1800" dirty="0"/>
              <a:t> </a:t>
            </a:r>
            <a:endParaRPr lang="ru-RU" sz="1800" dirty="0" smtClean="0"/>
          </a:p>
          <a:p>
            <a:r>
              <a:rPr lang="ru-RU" sz="1800" b="1" dirty="0" smtClean="0">
                <a:hlinkClick r:id="rId3"/>
              </a:rPr>
              <a:t>Площадь</a:t>
            </a:r>
            <a:r>
              <a:rPr lang="ru-RU" sz="1800" b="1" dirty="0"/>
              <a:t>: </a:t>
            </a:r>
            <a:r>
              <a:rPr lang="ru-RU" sz="1800" dirty="0"/>
              <a:t>240 </a:t>
            </a:r>
            <a:r>
              <a:rPr lang="ru-RU" sz="1800" dirty="0" err="1" smtClean="0"/>
              <a:t>кв</a:t>
            </a:r>
            <a:r>
              <a:rPr lang="ru-RU" sz="1800" dirty="0" smtClean="0"/>
              <a:t> км</a:t>
            </a:r>
          </a:p>
          <a:p>
            <a:r>
              <a:rPr lang="ru-RU" sz="1800" b="1" dirty="0" smtClean="0">
                <a:hlinkClick r:id="rId4"/>
              </a:rPr>
              <a:t>Население</a:t>
            </a:r>
            <a:r>
              <a:rPr lang="ru-RU" sz="1800" b="1" dirty="0" smtClean="0"/>
              <a:t>: </a:t>
            </a:r>
            <a:r>
              <a:rPr lang="ru-RU" sz="1800" dirty="0" smtClean="0"/>
              <a:t>347 </a:t>
            </a:r>
            <a:r>
              <a:rPr lang="ru-RU" sz="1800" dirty="0"/>
              <a:t>000 с примыкающим посёлками и селами проживает </a:t>
            </a:r>
            <a:r>
              <a:rPr lang="ru-RU" sz="1800" dirty="0" smtClean="0"/>
              <a:t>380 </a:t>
            </a:r>
            <a:r>
              <a:rPr lang="ru-RU" sz="1800" dirty="0"/>
              <a:t>тыс. жителей </a:t>
            </a:r>
            <a:r>
              <a:rPr lang="ru-RU" sz="1800" b="1" dirty="0" smtClean="0"/>
              <a:t>(2018 г.)</a:t>
            </a:r>
          </a:p>
          <a:p>
            <a:pPr algn="ctr"/>
            <a:endParaRPr lang="ru-RU" sz="1800" b="1" i="1" dirty="0" smtClean="0"/>
          </a:p>
          <a:p>
            <a:pPr algn="ctr"/>
            <a:r>
              <a:rPr lang="ru-RU" sz="1800" b="1" i="1" dirty="0" smtClean="0"/>
              <a:t>Положительные стороны для развития сети</a:t>
            </a:r>
          </a:p>
          <a:p>
            <a:pPr algn="ctr"/>
            <a:endParaRPr lang="ru-RU" sz="1800" b="1" i="1" dirty="0" smtClean="0"/>
          </a:p>
          <a:p>
            <a:pPr algn="ctr"/>
            <a:r>
              <a:rPr lang="ru-RU" sz="1800" b="1" i="1" dirty="0" smtClean="0"/>
              <a:t>Отрицательные </a:t>
            </a:r>
            <a:r>
              <a:rPr lang="ru-RU" sz="1800" b="1" i="1" dirty="0"/>
              <a:t>стороны для развития </a:t>
            </a:r>
            <a:r>
              <a:rPr lang="ru-RU" sz="1800" b="1" i="1" dirty="0" smtClean="0"/>
              <a:t>сети</a:t>
            </a:r>
            <a:endParaRPr lang="ru-RU" sz="1800" b="1" i="1" dirty="0"/>
          </a:p>
          <a:p>
            <a:pPr algn="ctr"/>
            <a:endParaRPr lang="ru-RU" sz="1800" b="1" i="1" dirty="0"/>
          </a:p>
          <a:p>
            <a:endParaRPr lang="ru-RU" sz="1800" dirty="0">
              <a:latin typeface="ft40" pitchFamily="2" charset="0"/>
            </a:endParaRPr>
          </a:p>
        </p:txBody>
      </p:sp>
      <p:pic>
        <p:nvPicPr>
          <p:cNvPr id="8" name="Picture 2" descr="https://kyzylorda.hh.kz/employer-logo/19748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33" y="1"/>
            <a:ext cx="2743200" cy="114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98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72290" y="6168298"/>
            <a:ext cx="2706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latin typeface="ft40" pitchFamily="2" charset="0"/>
              </a:rPr>
              <a:t>Отделения в г. </a:t>
            </a:r>
            <a:r>
              <a:rPr lang="ru-RU" sz="1800" dirty="0" err="1" smtClean="0">
                <a:latin typeface="ft40" pitchFamily="2" charset="0"/>
              </a:rPr>
              <a:t>Кызылорда</a:t>
            </a:r>
            <a:endParaRPr lang="ru-RU" sz="1800" dirty="0">
              <a:latin typeface="ft40" pitchFamily="2" charset="0"/>
            </a:endParaRPr>
          </a:p>
        </p:txBody>
      </p:sp>
      <p:pic>
        <p:nvPicPr>
          <p:cNvPr id="16" name="Picture 2" descr="https://kyzylorda.hh.kz/employer-logo/19748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3" y="1"/>
            <a:ext cx="2743200" cy="1142984"/>
          </a:xfrm>
          <a:prstGeom prst="rect">
            <a:avLst/>
          </a:prstGeom>
          <a:noFill/>
        </p:spPr>
      </p:pic>
      <p:pic>
        <p:nvPicPr>
          <p:cNvPr id="20" name="Рисунок 19" descr="IMG_7580-16-01-19-02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496" y="1268760"/>
            <a:ext cx="2520280" cy="2088232"/>
          </a:xfrm>
          <a:prstGeom prst="rect">
            <a:avLst/>
          </a:prstGeom>
        </p:spPr>
      </p:pic>
      <p:pic>
        <p:nvPicPr>
          <p:cNvPr id="22" name="Рисунок 21" descr="IMG_7504-16-01-19-02-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268760"/>
            <a:ext cx="2592288" cy="2088232"/>
          </a:xfrm>
          <a:prstGeom prst="rect">
            <a:avLst/>
          </a:prstGeom>
        </p:spPr>
      </p:pic>
      <p:pic>
        <p:nvPicPr>
          <p:cNvPr id="24" name="Рисунок 23" descr="IMG_7579-16-01-19-02-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496" y="4005064"/>
            <a:ext cx="2448272" cy="1944216"/>
          </a:xfrm>
          <a:prstGeom prst="rect">
            <a:avLst/>
          </a:prstGeom>
        </p:spPr>
      </p:pic>
      <p:pic>
        <p:nvPicPr>
          <p:cNvPr id="12" name="Рисунок 11" descr="IMG_7596-19-01-19-06-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5008" y="4005064"/>
            <a:ext cx="259228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1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yzylorda.hh.kz/employer-logo/19748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16632"/>
            <a:ext cx="2743200" cy="1142984"/>
          </a:xfrm>
          <a:prstGeom prst="rect">
            <a:avLst/>
          </a:prstGeom>
          <a:noFill/>
        </p:spPr>
      </p:pic>
      <p:pic>
        <p:nvPicPr>
          <p:cNvPr id="3" name="Picture 2" descr="https://kyzylorda.hh.kz/employer-logo/19748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16632"/>
            <a:ext cx="2743200" cy="1142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52800" y="1340768"/>
            <a:ext cx="3816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Финансовый  план  инвестиций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16896" y="1988840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k-KZ" sz="2400" dirty="0" smtClean="0"/>
          </a:p>
          <a:p>
            <a:r>
              <a:rPr lang="kk-KZ" sz="2400" dirty="0" smtClean="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0512" y="184482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/>
              <a:t>Инвестиции 1 </a:t>
            </a:r>
            <a:r>
              <a:rPr lang="ru-RU" sz="2400" dirty="0" smtClean="0"/>
              <a:t>5</a:t>
            </a:r>
            <a:r>
              <a:rPr lang="kk-KZ" sz="2400" dirty="0" smtClean="0"/>
              <a:t>00</a:t>
            </a:r>
            <a:r>
              <a:rPr lang="en-US" sz="2400" dirty="0" smtClean="0"/>
              <a:t> </a:t>
            </a:r>
            <a:r>
              <a:rPr lang="kk-KZ" sz="2400" dirty="0" smtClean="0"/>
              <a:t>000  </a:t>
            </a:r>
            <a:r>
              <a:rPr lang="en-US" sz="2400" dirty="0" smtClean="0"/>
              <a:t>$</a:t>
            </a:r>
          </a:p>
          <a:p>
            <a:r>
              <a:rPr lang="ru-RU" sz="2400" dirty="0" smtClean="0"/>
              <a:t>Открытие   до </a:t>
            </a:r>
            <a:r>
              <a:rPr lang="ru-RU" sz="2400" dirty="0" smtClean="0"/>
              <a:t>1 июля</a:t>
            </a:r>
            <a:r>
              <a:rPr lang="ru-RU" sz="2400" dirty="0" smtClean="0"/>
              <a:t> 2020 </a:t>
            </a:r>
            <a:r>
              <a:rPr lang="ru-RU" sz="2400" dirty="0" smtClean="0"/>
              <a:t>года  </a:t>
            </a:r>
            <a:r>
              <a:rPr lang="ru-RU" sz="2400" dirty="0" smtClean="0"/>
              <a:t>25 </a:t>
            </a:r>
            <a:r>
              <a:rPr lang="ru-RU" sz="2400" dirty="0" smtClean="0"/>
              <a:t>отделений</a:t>
            </a:r>
          </a:p>
          <a:p>
            <a:r>
              <a:rPr lang="kk-KZ" sz="2400" dirty="0" smtClean="0"/>
              <a:t>Прибыль  в месяц </a:t>
            </a:r>
            <a:r>
              <a:rPr lang="kk-KZ" sz="2400" dirty="0" smtClean="0"/>
              <a:t>8.4</a:t>
            </a:r>
            <a:r>
              <a:rPr lang="kk-KZ" sz="2400" dirty="0" smtClean="0"/>
              <a:t> </a:t>
            </a:r>
            <a:r>
              <a:rPr lang="kk-KZ" sz="2400" dirty="0" smtClean="0"/>
              <a:t>% </a:t>
            </a:r>
            <a:r>
              <a:rPr lang="en-US" sz="2400" dirty="0" smtClean="0"/>
              <a:t>  </a:t>
            </a:r>
            <a:r>
              <a:rPr lang="kk-KZ" sz="2400" dirty="0" smtClean="0"/>
              <a:t> с  1 </a:t>
            </a:r>
            <a:r>
              <a:rPr lang="kk-KZ" sz="2400" dirty="0" smtClean="0"/>
              <a:t>июля</a:t>
            </a:r>
            <a:r>
              <a:rPr lang="kk-KZ" sz="2400" dirty="0" smtClean="0"/>
              <a:t> </a:t>
            </a:r>
            <a:r>
              <a:rPr lang="kk-KZ" sz="2400" dirty="0" smtClean="0"/>
              <a:t>2020 года </a:t>
            </a:r>
            <a:r>
              <a:rPr lang="kk-KZ" sz="2400" dirty="0" smtClean="0"/>
              <a:t> </a:t>
            </a:r>
          </a:p>
          <a:p>
            <a:r>
              <a:rPr lang="kk-KZ" sz="2400" dirty="0" smtClean="0"/>
              <a:t>годовая доходность 100,8 % </a:t>
            </a:r>
            <a:r>
              <a:rPr lang="kk-KZ" sz="2400" dirty="0" smtClean="0"/>
              <a:t/>
            </a:r>
            <a:br>
              <a:rPr lang="kk-KZ" sz="2400" dirty="0" smtClean="0"/>
            </a:br>
            <a:r>
              <a:rPr lang="kk-KZ" sz="2400" dirty="0" smtClean="0"/>
              <a:t>Возврат инвестиций через 5 лет   1 июня 2024 года </a:t>
            </a:r>
          </a:p>
          <a:p>
            <a:r>
              <a:rPr lang="kk-KZ" sz="2400" dirty="0" smtClean="0"/>
              <a:t>Бизнес </a:t>
            </a:r>
            <a:r>
              <a:rPr lang="kk-KZ" sz="2400" smtClean="0"/>
              <a:t>доходный </a:t>
            </a:r>
            <a:r>
              <a:rPr lang="kk-KZ" sz="2400" smtClean="0"/>
              <a:t>,имеется бизнес план и финансовая модель</a:t>
            </a:r>
            <a:endParaRPr lang="kk-KZ" sz="2400" dirty="0" smtClean="0"/>
          </a:p>
          <a:p>
            <a:r>
              <a:rPr lang="kk-KZ" sz="2400" dirty="0" smtClean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12768</TotalTime>
  <Words>207</Words>
  <Application>Microsoft Office PowerPoint</Application>
  <PresentationFormat>Лист A4 (210x297 мм)</PresentationFormat>
  <Paragraphs>91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Ainur Bozgulova</dc:creator>
  <cp:lastModifiedBy>User</cp:lastModifiedBy>
  <cp:revision>775</cp:revision>
  <cp:lastPrinted>2014-10-06T09:14:53Z</cp:lastPrinted>
  <dcterms:created xsi:type="dcterms:W3CDTF">2014-04-09T04:28:53Z</dcterms:created>
  <dcterms:modified xsi:type="dcterms:W3CDTF">2019-08-06T21:56:50Z</dcterms:modified>
</cp:coreProperties>
</file>