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1" r:id="rId1"/>
  </p:sldMasterIdLst>
  <p:notesMasterIdLst>
    <p:notesMasterId r:id="rId13"/>
  </p:notesMasterIdLst>
  <p:sldIdLst>
    <p:sldId id="266" r:id="rId2"/>
    <p:sldId id="272" r:id="rId3"/>
    <p:sldId id="271" r:id="rId4"/>
    <p:sldId id="268" r:id="rId5"/>
    <p:sldId id="257" r:id="rId6"/>
    <p:sldId id="259" r:id="rId7"/>
    <p:sldId id="270" r:id="rId8"/>
    <p:sldId id="261" r:id="rId9"/>
    <p:sldId id="262" r:id="rId10"/>
    <p:sldId id="269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624"/>
  </p:normalViewPr>
  <p:slideViewPr>
    <p:cSldViewPr snapToGrid="0" snapToObjects="1">
      <p:cViewPr varScale="1">
        <p:scale>
          <a:sx n="76" d="100"/>
          <a:sy n="76" d="100"/>
        </p:scale>
        <p:origin x="216" y="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3ED8E-547B-0C4A-B33A-7EAF76A1C1E8}" type="datetimeFigureOut">
              <a:rPr lang="ru-RU" smtClean="0"/>
              <a:t>16.10.19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D6782-918C-F24D-A089-764CD1C1A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61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10/15/19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10/15/19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10/15/19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10/15/19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10/15/19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10/15/19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10/15/19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/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10/15/19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10/15/19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10/15/19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10/15/19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microsoft.com/office/2007/relationships/hdphoto" Target="../media/hdphoto1.wdp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10/15/19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50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 smtClean="0"/>
              <a:t>TOPGUN LOWCOSTER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Мандарин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2093976"/>
            <a:ext cx="10058400" cy="405079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sz="2400" b="1" dirty="0" smtClean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2"/>
                </a:solidFill>
              </a:rPr>
              <a:t>                     </a:t>
            </a:r>
          </a:p>
          <a:p>
            <a:pPr marL="0" indent="0" algn="ctr">
              <a:buNone/>
            </a:pPr>
            <a:r>
              <a:rPr lang="ru-RU" sz="3600" b="1" dirty="0" smtClean="0"/>
              <a:t>ОТКРЫТИЕ </a:t>
            </a:r>
            <a:endParaRPr lang="ru-RU" sz="3600" b="1" dirty="0"/>
          </a:p>
          <a:p>
            <a:pPr marL="0" indent="0" algn="ctr">
              <a:buNone/>
            </a:pPr>
            <a:r>
              <a:rPr lang="ru-RU" sz="3600" b="1" dirty="0"/>
              <a:t>25 августа 2019 г.</a:t>
            </a:r>
          </a:p>
          <a:p>
            <a:pPr marL="0" indent="0" algn="ctr">
              <a:buNone/>
            </a:pPr>
            <a:endParaRPr lang="ru-RU" sz="2400" b="1" dirty="0" smtClean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endParaRPr lang="ru-RU" sz="2400" b="1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endParaRPr lang="ru-RU" sz="2400" b="1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/>
              <a:t>                   Локация: </a:t>
            </a:r>
            <a:r>
              <a:rPr lang="ru-RU" sz="2400" b="1" dirty="0" err="1" smtClean="0"/>
              <a:t>г.Москва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Пятницкое</a:t>
            </a:r>
            <a:r>
              <a:rPr lang="ru-RU" sz="2400" b="1" dirty="0" smtClean="0"/>
              <a:t> шоссе, 39, ТЦ «Мандарин»</a:t>
            </a:r>
          </a:p>
          <a:p>
            <a:pPr marL="0" indent="0" algn="ctr">
              <a:buNone/>
            </a:pPr>
            <a:endParaRPr lang="ru-RU" sz="2400" b="1" dirty="0">
              <a:solidFill>
                <a:schemeClr val="accent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69" y="4876800"/>
            <a:ext cx="1989157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7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2266" y="298365"/>
            <a:ext cx="10230781" cy="222470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Срок окупаемости и порядок возврата инвестиций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8133" y="2523066"/>
            <a:ext cx="9130114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rgbClr val="C00000"/>
                </a:solidFill>
              </a:rPr>
              <a:t>Начало возврата инвестиций </a:t>
            </a:r>
            <a:r>
              <a:rPr lang="mr-IN" sz="3600" b="1" dirty="0">
                <a:solidFill>
                  <a:srgbClr val="C00000"/>
                </a:solidFill>
              </a:rPr>
              <a:t>–</a:t>
            </a:r>
            <a:r>
              <a:rPr lang="ru-RU" sz="3600" b="1" dirty="0">
                <a:solidFill>
                  <a:srgbClr val="C00000"/>
                </a:solidFill>
              </a:rPr>
              <a:t> через 6 </a:t>
            </a:r>
            <a:r>
              <a:rPr lang="ru-RU" sz="3600" b="1" dirty="0" smtClean="0">
                <a:solidFill>
                  <a:srgbClr val="C00000"/>
                </a:solidFill>
              </a:rPr>
              <a:t>месяцев</a:t>
            </a:r>
          </a:p>
          <a:p>
            <a:pPr marL="0" indent="0">
              <a:buNone/>
            </a:pPr>
            <a:endParaRPr lang="ru-RU" sz="3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Срок окупаемости - 8-10 месяцев</a:t>
            </a:r>
          </a:p>
          <a:p>
            <a:pPr marL="0" indent="0">
              <a:buNone/>
            </a:pPr>
            <a:endParaRPr lang="ru-RU" sz="3600" b="1" dirty="0" smtClean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12268"/>
            <a:ext cx="1853145" cy="184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8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запрос-предложение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5999" y="2121407"/>
            <a:ext cx="8842247" cy="3923793"/>
          </a:xfrm>
        </p:spPr>
        <p:txBody>
          <a:bodyPr>
            <a:normAutofit fontScale="77500" lnSpcReduction="20000"/>
          </a:bodyPr>
          <a:lstStyle/>
          <a:p>
            <a:r>
              <a:rPr lang="ru-RU" sz="3100" b="1" dirty="0" smtClean="0"/>
              <a:t>Продажа доли бизнеса в размере 20-25%</a:t>
            </a:r>
            <a:endParaRPr lang="ru-RU" sz="3100" b="1" dirty="0"/>
          </a:p>
          <a:p>
            <a:r>
              <a:rPr lang="ru-RU" sz="3100" b="1" dirty="0" smtClean="0"/>
              <a:t>Оформление по договору инвестирования либо конвертируемого займа</a:t>
            </a:r>
          </a:p>
          <a:p>
            <a:r>
              <a:rPr lang="ru-RU" sz="3100" b="1" dirty="0" smtClean="0"/>
              <a:t>Возможна оплата траншами (первый не позднее 28.10.2019 г.)</a:t>
            </a:r>
          </a:p>
          <a:p>
            <a:endParaRPr lang="ru-RU" sz="3100" b="1" dirty="0" smtClean="0"/>
          </a:p>
          <a:p>
            <a:r>
              <a:rPr lang="ru-RU" sz="3100" b="1" dirty="0" smtClean="0"/>
              <a:t>Целевое использование: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100" b="1" dirty="0"/>
              <a:t>Д</a:t>
            </a:r>
            <a:r>
              <a:rPr lang="ru-RU" sz="3100" b="1" dirty="0" smtClean="0"/>
              <a:t>альнейшее развитие точки (повышение квалификации мастеров, расширение ассортимента косметики и др.)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100" b="1" dirty="0" smtClean="0"/>
              <a:t>Открытие нового направления бизнеса</a:t>
            </a:r>
          </a:p>
          <a:p>
            <a:endParaRPr lang="ru-RU" sz="2800" b="1" dirty="0" smtClean="0"/>
          </a:p>
          <a:p>
            <a:pPr marL="0" indent="0" algn="ctr">
              <a:buNone/>
            </a:pP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31232"/>
            <a:ext cx="1834104" cy="182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0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/>
              <a:t>СЕТЬ </a:t>
            </a:r>
            <a:r>
              <a:rPr lang="ru-RU" sz="4400" b="1" dirty="0" err="1" smtClean="0"/>
              <a:t>барбершопов</a:t>
            </a:r>
            <a:r>
              <a:rPr lang="ru-RU" sz="4400" b="1" dirty="0" smtClean="0"/>
              <a:t> </a:t>
            </a:r>
            <a:r>
              <a:rPr lang="en-US" sz="4400" b="1" dirty="0" smtClean="0"/>
              <a:t>TOPGUN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4399" y="1896533"/>
            <a:ext cx="8943847" cy="430106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800" b="1" dirty="0" smtClean="0"/>
              <a:t>ФАКТЫ</a:t>
            </a:r>
          </a:p>
          <a:p>
            <a:pPr marL="0" indent="0" algn="ctr">
              <a:buNone/>
            </a:pPr>
            <a:r>
              <a:rPr lang="ru-RU" b="1" dirty="0" smtClean="0"/>
              <a:t>Сеть </a:t>
            </a:r>
            <a:r>
              <a:rPr lang="en-US" b="1" dirty="0" smtClean="0"/>
              <a:t>TOPGUN </a:t>
            </a:r>
            <a:r>
              <a:rPr lang="mr-IN" b="1" dirty="0" smtClean="0"/>
              <a:t>–</a:t>
            </a:r>
            <a:r>
              <a:rPr lang="en-US" b="1" dirty="0" smtClean="0"/>
              <a:t> </a:t>
            </a:r>
            <a:r>
              <a:rPr lang="ru-RU" b="1" dirty="0" smtClean="0"/>
              <a:t>крупнейшая сеть </a:t>
            </a:r>
            <a:r>
              <a:rPr lang="ru-RU" b="1" dirty="0" err="1" smtClean="0"/>
              <a:t>барбершопов</a:t>
            </a:r>
            <a:r>
              <a:rPr lang="ru-RU" b="1" dirty="0" smtClean="0"/>
              <a:t> России</a:t>
            </a:r>
          </a:p>
          <a:p>
            <a:pPr marL="0" indent="0" algn="ctr">
              <a:buNone/>
            </a:pPr>
            <a:r>
              <a:rPr lang="ru-RU" b="1" dirty="0" smtClean="0"/>
              <a:t>3 страны       36 городов      247 действующих  </a:t>
            </a:r>
            <a:r>
              <a:rPr lang="ru-RU" b="1" dirty="0" err="1" smtClean="0"/>
              <a:t>барбершопов</a:t>
            </a:r>
            <a:endParaRPr lang="ru-RU" b="1" dirty="0" smtClean="0"/>
          </a:p>
          <a:p>
            <a:pPr marL="0" indent="0" algn="ctr">
              <a:buNone/>
            </a:pPr>
            <a:endParaRPr lang="ru-RU" b="1" dirty="0" smtClean="0"/>
          </a:p>
          <a:p>
            <a:r>
              <a:rPr lang="ru-RU" dirty="0" smtClean="0"/>
              <a:t>19 июня 2014 года запуск первого </a:t>
            </a:r>
            <a:r>
              <a:rPr lang="ru-RU" dirty="0" err="1" smtClean="0"/>
              <a:t>барбершопа</a:t>
            </a:r>
            <a:r>
              <a:rPr lang="ru-RU" dirty="0" smtClean="0"/>
              <a:t> </a:t>
            </a:r>
            <a:r>
              <a:rPr lang="en-US" dirty="0" smtClean="0"/>
              <a:t>TOPGUN  </a:t>
            </a:r>
            <a:r>
              <a:rPr lang="ru-RU" dirty="0" smtClean="0"/>
              <a:t>в </a:t>
            </a:r>
            <a:r>
              <a:rPr lang="ru-RU" dirty="0" err="1" smtClean="0"/>
              <a:t>г.Тула</a:t>
            </a:r>
            <a:endParaRPr lang="ru-RU" dirty="0" smtClean="0"/>
          </a:p>
          <a:p>
            <a:r>
              <a:rPr lang="ru-RU" dirty="0" smtClean="0"/>
              <a:t>5 лет на рынке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TOPGUN</a:t>
            </a:r>
            <a:r>
              <a:rPr lang="en-US" dirty="0" smtClean="0"/>
              <a:t> </a:t>
            </a:r>
            <a:r>
              <a:rPr lang="ru-RU" dirty="0" smtClean="0"/>
              <a:t>обеспечивает узнаваемость марки за счет полного спектра маркетинговых инструментов и носителей: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dirty="0" smtClean="0"/>
              <a:t>Корпоративная полиграфия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dirty="0" smtClean="0"/>
              <a:t>Оформление входной </a:t>
            </a:r>
            <a:r>
              <a:rPr lang="ru-RU" dirty="0"/>
              <a:t>г</a:t>
            </a:r>
            <a:r>
              <a:rPr lang="ru-RU" dirty="0" smtClean="0"/>
              <a:t>руппы и интерьера </a:t>
            </a:r>
            <a:r>
              <a:rPr lang="ru-RU" dirty="0" err="1" smtClean="0"/>
              <a:t>барбершопов</a:t>
            </a:r>
            <a:endParaRPr lang="ru-RU" dirty="0" smtClean="0"/>
          </a:p>
          <a:p>
            <a:pPr>
              <a:spcBef>
                <a:spcPts val="0"/>
              </a:spcBef>
              <a:buFontTx/>
              <a:buChar char="-"/>
            </a:pPr>
            <a:r>
              <a:rPr lang="ru-RU" dirty="0" smtClean="0"/>
              <a:t>Рекламные  кампании и акции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dirty="0" smtClean="0"/>
              <a:t>Сувенирная продукция 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5" y="5047984"/>
            <a:ext cx="1817285" cy="181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dirty="0" smtClean="0"/>
              <a:t>СТАРТ</a:t>
            </a:r>
            <a:br>
              <a:rPr lang="ru-RU" sz="4800" b="1" dirty="0" smtClean="0"/>
            </a:br>
            <a:r>
              <a:rPr lang="ru-RU" sz="4800" b="1" dirty="0" smtClean="0"/>
              <a:t> </a:t>
            </a:r>
            <a:r>
              <a:rPr lang="en-US" sz="4800" b="1" dirty="0"/>
              <a:t>TOPGUN LOWCOSTER</a:t>
            </a:r>
            <a:r>
              <a:rPr lang="ru-RU" sz="4800" b="1" dirty="0"/>
              <a:t> </a:t>
            </a:r>
            <a:br>
              <a:rPr lang="ru-RU" sz="4800" b="1" dirty="0"/>
            </a:br>
            <a:r>
              <a:rPr lang="ru-RU" sz="4800" b="1" dirty="0"/>
              <a:t>Мандарин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8934" y="2319866"/>
            <a:ext cx="9079314" cy="2980267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</p:spPr>
        <p:txBody>
          <a:bodyPr/>
          <a:lstStyle/>
          <a:p>
            <a:pPr marL="0" indent="0">
              <a:buNone/>
            </a:pPr>
            <a:endParaRPr lang="ru-RU" sz="2800" b="1" dirty="0" smtClean="0"/>
          </a:p>
          <a:p>
            <a:pPr marL="0" indent="0">
              <a:buNone/>
            </a:pPr>
            <a:r>
              <a:rPr lang="ru-RU" sz="2800" b="1" dirty="0" smtClean="0"/>
              <a:t>Выручка (со дня открытия) </a:t>
            </a:r>
            <a:r>
              <a:rPr lang="mr-IN" sz="2800" b="1" dirty="0"/>
              <a:t>–</a:t>
            </a:r>
            <a:r>
              <a:rPr lang="ru-RU" sz="2800" b="1" dirty="0"/>
              <a:t> </a:t>
            </a:r>
            <a:r>
              <a:rPr lang="ru-RU" sz="2800" b="1" dirty="0" smtClean="0"/>
              <a:t>255.500 </a:t>
            </a:r>
            <a:r>
              <a:rPr lang="ru-RU" sz="2800" b="1" dirty="0"/>
              <a:t>рублей</a:t>
            </a:r>
          </a:p>
          <a:p>
            <a:pPr marL="0" indent="0">
              <a:buNone/>
            </a:pPr>
            <a:r>
              <a:rPr lang="ru-RU" sz="2800" b="1" dirty="0"/>
              <a:t>Количество клиентов </a:t>
            </a:r>
            <a:r>
              <a:rPr lang="mr-IN" sz="2800" b="1" dirty="0"/>
              <a:t>–</a:t>
            </a:r>
            <a:r>
              <a:rPr lang="ru-RU" sz="2800" b="1" dirty="0"/>
              <a:t> 160 человек</a:t>
            </a:r>
          </a:p>
          <a:p>
            <a:pPr marL="0" indent="0">
              <a:buNone/>
            </a:pPr>
            <a:r>
              <a:rPr lang="ru-RU" sz="2800" b="1" dirty="0"/>
              <a:t>Средний чек (за период </a:t>
            </a:r>
            <a:r>
              <a:rPr lang="ru-RU" sz="2800" b="1" dirty="0" smtClean="0"/>
              <a:t>до 15.10.2019</a:t>
            </a:r>
            <a:r>
              <a:rPr lang="ru-RU" sz="2800" b="1" dirty="0"/>
              <a:t>) - 1 597 руб.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53380"/>
            <a:ext cx="1811867" cy="180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78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Наши ДОСТИЖЕНИЯ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/>
              <a:t>В первый месяц работы вышли на точку безубыточности!!!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" y="4792133"/>
            <a:ext cx="2074164" cy="206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8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6995464"/>
              </p:ext>
            </p:extLst>
          </p:nvPr>
        </p:nvGraphicFramePr>
        <p:xfrm>
          <a:off x="644237" y="1947333"/>
          <a:ext cx="10903525" cy="3177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9230"/>
                <a:gridCol w="2282054"/>
                <a:gridCol w="2086746"/>
                <a:gridCol w="1981200"/>
                <a:gridCol w="2014295"/>
              </a:tblGrid>
              <a:tr h="12192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Период работы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Выручка (</a:t>
                      </a:r>
                      <a:r>
                        <a:rPr lang="ru-RU" dirty="0" err="1" smtClean="0"/>
                        <a:t>руб</a:t>
                      </a:r>
                      <a:r>
                        <a:rPr lang="ru-RU" dirty="0" smtClean="0"/>
                        <a:t>).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Средний</a:t>
                      </a:r>
                      <a:r>
                        <a:rPr lang="ru-RU" baseline="0" dirty="0" smtClean="0"/>
                        <a:t> чек</a:t>
                      </a:r>
                    </a:p>
                    <a:p>
                      <a:pPr algn="ctr"/>
                      <a:r>
                        <a:rPr lang="ru-RU" baseline="0" dirty="0" smtClean="0"/>
                        <a:t>(</a:t>
                      </a:r>
                      <a:r>
                        <a:rPr lang="ru-RU" baseline="0" dirty="0" err="1" smtClean="0"/>
                        <a:t>руб</a:t>
                      </a:r>
                      <a:r>
                        <a:rPr lang="ru-RU" baseline="0" dirty="0" smtClean="0"/>
                        <a:t>).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</a:t>
                      </a:r>
                      <a:r>
                        <a:rPr lang="ru-RU" baseline="0" dirty="0" smtClean="0"/>
                        <a:t> клиентов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новых</a:t>
                      </a:r>
                      <a:r>
                        <a:rPr lang="ru-RU" baseline="0" dirty="0" smtClean="0"/>
                        <a:t> клиентов</a:t>
                      </a:r>
                      <a:endParaRPr lang="ru-RU" dirty="0"/>
                    </a:p>
                  </a:txBody>
                  <a:tcPr/>
                </a:tc>
              </a:tr>
              <a:tr h="489149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Август (25-31)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/>
                        <a:t>37 800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1 400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</a:tr>
              <a:tr h="489149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Сентябрь (1-15)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/>
                        <a:t>97 000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1564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</a:tr>
              <a:tr h="490213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Сентябрь</a:t>
                      </a:r>
                      <a:r>
                        <a:rPr lang="ru-RU" baseline="0" dirty="0" smtClean="0"/>
                        <a:t> (16-30)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53</a:t>
                      </a:r>
                      <a:r>
                        <a:rPr lang="ru-RU" baseline="0" dirty="0" smtClean="0"/>
                        <a:t> 450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1670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</a:tr>
              <a:tr h="490213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Октябрь (1-15)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/>
                        <a:t>67 250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1724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4236" y="640141"/>
            <a:ext cx="10903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Финансовые показатели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70209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/>
              <a:t>Целевые показатели</a:t>
            </a:r>
            <a:endParaRPr lang="ru-RU" sz="4400" b="1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964266" y="1952075"/>
            <a:ext cx="9333315" cy="326339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endParaRPr lang="ru-RU" b="1" dirty="0" smtClean="0"/>
          </a:p>
          <a:p>
            <a:r>
              <a:rPr lang="ru-RU" sz="3600" b="1" dirty="0" smtClean="0"/>
              <a:t>Ежемесячный оборот </a:t>
            </a:r>
            <a:r>
              <a:rPr lang="mr-IN" sz="3600" b="1" dirty="0" smtClean="0"/>
              <a:t>–</a:t>
            </a:r>
            <a:r>
              <a:rPr lang="ru-RU" sz="3600" b="1" dirty="0" smtClean="0"/>
              <a:t> 800 000 рублей</a:t>
            </a:r>
            <a:endParaRPr lang="ru-RU" sz="3600" b="1" dirty="0"/>
          </a:p>
          <a:p>
            <a:r>
              <a:rPr lang="ru-RU" sz="3600" b="1" dirty="0" smtClean="0"/>
              <a:t>Средний чек </a:t>
            </a:r>
            <a:r>
              <a:rPr lang="mr-IN" sz="3600" b="1" dirty="0" smtClean="0"/>
              <a:t>–</a:t>
            </a:r>
            <a:r>
              <a:rPr lang="ru-RU" sz="3600" b="1" dirty="0" smtClean="0"/>
              <a:t> 2 500 рублей</a:t>
            </a:r>
          </a:p>
          <a:p>
            <a:r>
              <a:rPr lang="ru-RU" sz="3600" b="1" dirty="0" smtClean="0"/>
              <a:t>Оборот от продажи косметики </a:t>
            </a:r>
            <a:r>
              <a:rPr lang="mr-IN" sz="3600" b="1" dirty="0" smtClean="0"/>
              <a:t>–</a:t>
            </a:r>
            <a:r>
              <a:rPr lang="ru-RU" sz="3600" b="1" dirty="0" smtClean="0"/>
              <a:t> 10%</a:t>
            </a:r>
          </a:p>
          <a:p>
            <a:r>
              <a:rPr lang="ru-RU" sz="3600" b="1" dirty="0" smtClean="0"/>
              <a:t>Оборот от дополнительных услуг </a:t>
            </a:r>
            <a:r>
              <a:rPr lang="mr-IN" sz="3600" b="1" dirty="0" smtClean="0"/>
              <a:t>–</a:t>
            </a:r>
            <a:r>
              <a:rPr lang="ru-RU" sz="3600" b="1" dirty="0" smtClean="0"/>
              <a:t> 15%</a:t>
            </a:r>
            <a:endParaRPr lang="ru-RU" sz="3600" b="1" dirty="0" smtClean="0"/>
          </a:p>
          <a:p>
            <a:pPr marL="0" indent="0" algn="ctr">
              <a:buNone/>
            </a:pPr>
            <a:endParaRPr lang="ru-RU" sz="8600" b="1" dirty="0" smtClean="0">
              <a:solidFill>
                <a:srgbClr val="0070C0"/>
              </a:solidFill>
            </a:endParaRPr>
          </a:p>
          <a:p>
            <a:pPr marL="457200" indent="-457200">
              <a:buAutoNum type="arabicPeriod"/>
            </a:pPr>
            <a:endParaRPr 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4" y="5101336"/>
            <a:ext cx="1763719" cy="175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31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Задачи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0" y="2336800"/>
            <a:ext cx="8940800" cy="2716580"/>
          </a:xfrm>
        </p:spPr>
        <p:txBody>
          <a:bodyPr>
            <a:norm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2800" b="1" dirty="0" smtClean="0"/>
              <a:t>Увеличение среднего чека - </a:t>
            </a:r>
            <a:r>
              <a:rPr lang="ru-RU" sz="2800" dirty="0" smtClean="0"/>
              <a:t>за счет продажи дополнительных услуг и косметики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sz="2800" dirty="0" smtClean="0"/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ru-RU" sz="2800" b="1" dirty="0" smtClean="0"/>
              <a:t>Увеличение трафика </a:t>
            </a:r>
            <a:r>
              <a:rPr lang="mr-IN" sz="2800" b="1" dirty="0" smtClean="0"/>
              <a:t>–</a:t>
            </a:r>
            <a:r>
              <a:rPr lang="ru-RU" sz="2800" b="1" dirty="0" smtClean="0"/>
              <a:t> </a:t>
            </a:r>
            <a:r>
              <a:rPr lang="ru-RU" sz="2800" dirty="0" smtClean="0"/>
              <a:t>за счет увеличения </a:t>
            </a:r>
            <a:r>
              <a:rPr lang="ru-RU" sz="2800" dirty="0"/>
              <a:t>возвратности </a:t>
            </a:r>
            <a:r>
              <a:rPr lang="ru-RU" sz="2800" dirty="0" smtClean="0"/>
              <a:t>клиентов и  трафика новых клиентов 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53380"/>
            <a:ext cx="1811867" cy="180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28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/>
              <a:t>Потенциал </a:t>
            </a:r>
            <a:r>
              <a:rPr lang="ru-RU" sz="4400" b="1" dirty="0" err="1" smtClean="0"/>
              <a:t>барбершопа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6666" y="2121407"/>
            <a:ext cx="9296401" cy="3280325"/>
          </a:xfrm>
        </p:spPr>
        <p:txBody>
          <a:bodyPr>
            <a:normAutofit fontScale="70000" lnSpcReduction="20000"/>
          </a:bodyPr>
          <a:lstStyle/>
          <a:p>
            <a:pPr lvl="1"/>
            <a:endParaRPr lang="ru-RU" sz="2800" dirty="0" smtClean="0"/>
          </a:p>
          <a:p>
            <a:pPr marL="274320" lvl="1" indent="0" algn="ctr">
              <a:buNone/>
            </a:pPr>
            <a:r>
              <a:rPr lang="ru-RU" sz="3600" b="1" dirty="0" smtClean="0"/>
              <a:t>Оборот 1 155 000 руб./мес.</a:t>
            </a:r>
          </a:p>
          <a:p>
            <a:pPr marL="274320" lvl="1" indent="0" algn="ctr">
              <a:buNone/>
            </a:pPr>
            <a:endParaRPr lang="ru-RU" sz="3600" b="1" dirty="0">
              <a:solidFill>
                <a:srgbClr val="C00000"/>
              </a:solidFill>
            </a:endParaRPr>
          </a:p>
          <a:p>
            <a:pPr lvl="1"/>
            <a:r>
              <a:rPr lang="ru-RU" sz="3600" dirty="0" smtClean="0"/>
              <a:t>3 кресла</a:t>
            </a:r>
          </a:p>
          <a:p>
            <a:pPr lvl="1"/>
            <a:r>
              <a:rPr lang="ru-RU" sz="3600" dirty="0"/>
              <a:t> </a:t>
            </a:r>
            <a:r>
              <a:rPr lang="ru-RU" sz="3600" dirty="0" smtClean="0"/>
              <a:t>Стоимость стрижки - 1 000 рублей и 1 500 рублей</a:t>
            </a:r>
          </a:p>
          <a:p>
            <a:pPr lvl="1"/>
            <a:endParaRPr lang="ru-RU" sz="3600" dirty="0" smtClean="0"/>
          </a:p>
          <a:p>
            <a:pPr lvl="1"/>
            <a:endParaRPr lang="ru-RU" sz="3600" dirty="0" smtClean="0"/>
          </a:p>
          <a:p>
            <a:pPr lvl="1"/>
            <a:r>
              <a:rPr lang="ru-RU" sz="3600" dirty="0" smtClean="0"/>
              <a:t>2 кресла х 11 час х 1 000  руб. х 30 дней = 660 000 руб.</a:t>
            </a:r>
          </a:p>
          <a:p>
            <a:pPr lvl="1"/>
            <a:r>
              <a:rPr lang="ru-RU" sz="3600" dirty="0" smtClean="0"/>
              <a:t>1 кресло х 11 час х 1 500 руб. х 30 дней = 495 000 руб.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31232"/>
            <a:ext cx="1834104" cy="182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80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/>
              <a:t>Первоначальные инвестиции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2800" y="1727200"/>
            <a:ext cx="9045448" cy="469053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2 700 000 рублей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endParaRPr lang="ru-RU" sz="2800" b="1" u="sng" dirty="0" smtClean="0"/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ru-RU" sz="2800" b="1" u="sng" dirty="0" smtClean="0"/>
              <a:t>1  600 </a:t>
            </a:r>
            <a:r>
              <a:rPr lang="ru-RU" sz="2800" b="1" u="sng" dirty="0"/>
              <a:t>000 рублей:</a:t>
            </a:r>
          </a:p>
          <a:p>
            <a:pPr>
              <a:spcBef>
                <a:spcPts val="0"/>
              </a:spcBef>
            </a:pPr>
            <a:r>
              <a:rPr lang="ru-RU" sz="2800" b="1" dirty="0" smtClean="0"/>
              <a:t>Оборудование</a:t>
            </a:r>
            <a:endParaRPr lang="ru-RU" sz="2800" b="1" dirty="0"/>
          </a:p>
          <a:p>
            <a:pPr>
              <a:spcBef>
                <a:spcPts val="0"/>
              </a:spcBef>
            </a:pPr>
            <a:r>
              <a:rPr lang="ru-RU" sz="2800" b="1" dirty="0"/>
              <a:t>Клиентская база</a:t>
            </a:r>
          </a:p>
          <a:p>
            <a:pPr>
              <a:spcBef>
                <a:spcPts val="0"/>
              </a:spcBef>
            </a:pPr>
            <a:endParaRPr lang="ru-RU" sz="2800" b="1" dirty="0" smtClean="0"/>
          </a:p>
          <a:p>
            <a:pPr>
              <a:spcBef>
                <a:spcPts val="0"/>
              </a:spcBef>
            </a:pPr>
            <a:endParaRPr lang="ru-RU" sz="28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800" b="1" u="sng" dirty="0" smtClean="0"/>
              <a:t> 250 000 рублей:</a:t>
            </a:r>
          </a:p>
          <a:p>
            <a:pPr>
              <a:spcBef>
                <a:spcPts val="0"/>
              </a:spcBef>
            </a:pPr>
            <a:r>
              <a:rPr lang="ru-RU" sz="2800" b="1" dirty="0" smtClean="0"/>
              <a:t>Паушальный взнос</a:t>
            </a:r>
          </a:p>
          <a:p>
            <a:pPr>
              <a:spcBef>
                <a:spcPts val="0"/>
              </a:spcBef>
            </a:pPr>
            <a:endParaRPr lang="ru-RU" sz="28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800" b="1" u="sng" dirty="0"/>
              <a:t>8</a:t>
            </a:r>
            <a:r>
              <a:rPr lang="ru-RU" sz="2800" b="1" u="sng" dirty="0" smtClean="0"/>
              <a:t>50 000 рублей:</a:t>
            </a:r>
            <a:endParaRPr lang="ru-RU" sz="2800" b="1" u="sng" dirty="0"/>
          </a:p>
          <a:p>
            <a:pPr>
              <a:spcBef>
                <a:spcPts val="0"/>
              </a:spcBef>
            </a:pPr>
            <a:r>
              <a:rPr lang="ru-RU" sz="2800" b="1" dirty="0" smtClean="0"/>
              <a:t>Ремонт помещения</a:t>
            </a:r>
          </a:p>
          <a:p>
            <a:pPr>
              <a:spcBef>
                <a:spcPts val="0"/>
              </a:spcBef>
            </a:pPr>
            <a:r>
              <a:rPr lang="ru-RU" sz="2800" b="1" dirty="0" smtClean="0"/>
              <a:t>Реклама</a:t>
            </a:r>
          </a:p>
          <a:p>
            <a:pPr>
              <a:spcBef>
                <a:spcPts val="0"/>
              </a:spcBef>
            </a:pPr>
            <a:r>
              <a:rPr lang="ru-RU" sz="2800" b="1" dirty="0" smtClean="0"/>
              <a:t>Обеспечительный платеж за аренду </a:t>
            </a:r>
            <a:endParaRPr lang="ru-RU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31232"/>
            <a:ext cx="1834104" cy="182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40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2832</TotalTime>
  <Words>383</Words>
  <Application>Microsoft Macintosh PowerPoint</Application>
  <PresentationFormat>Широкоэкранный</PresentationFormat>
  <Paragraphs>105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Calibri</vt:lpstr>
      <vt:lpstr>Cambria</vt:lpstr>
      <vt:lpstr>Mangal</vt:lpstr>
      <vt:lpstr>Rockwell</vt:lpstr>
      <vt:lpstr>Rockwell Condensed</vt:lpstr>
      <vt:lpstr>Rockwell Extra Bold</vt:lpstr>
      <vt:lpstr>Wingdings</vt:lpstr>
      <vt:lpstr>Дерево</vt:lpstr>
      <vt:lpstr>TOPGUN LOWCOSTER  Мандарин</vt:lpstr>
      <vt:lpstr>СЕТЬ барбершопов TOPGUN</vt:lpstr>
      <vt:lpstr>СТАРТ  TOPGUN LOWCOSTER  Мандарин</vt:lpstr>
      <vt:lpstr>Наши ДОСТИЖЕНИЯ</vt:lpstr>
      <vt:lpstr>Презентация PowerPoint</vt:lpstr>
      <vt:lpstr>Целевые показатели</vt:lpstr>
      <vt:lpstr>Задачи</vt:lpstr>
      <vt:lpstr>Потенциал барбершопа</vt:lpstr>
      <vt:lpstr>Первоначальные инвестиции</vt:lpstr>
      <vt:lpstr>Срок окупаемости и порядок возврата инвестиций</vt:lpstr>
      <vt:lpstr>запрос-предложение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Alexandr Александр</dc:creator>
  <cp:lastModifiedBy>Alexandr Александр</cp:lastModifiedBy>
  <cp:revision>46</cp:revision>
  <dcterms:created xsi:type="dcterms:W3CDTF">2019-10-15T20:46:28Z</dcterms:created>
  <dcterms:modified xsi:type="dcterms:W3CDTF">2019-10-17T19:58:51Z</dcterms:modified>
</cp:coreProperties>
</file>