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700" autoAdjust="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555555555555552E-2"/>
          <c:y val="8.6330935251798566E-2"/>
          <c:w val="0.55079365079365084"/>
          <c:h val="0.8321342925659472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6A0-4C97-BE0F-5FB4E598EC6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6A0-4C97-BE0F-5FB4E598EC6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Sheet1!$B$1:$C$1</c:f>
              <c:strCache>
                <c:ptCount val="2"/>
                <c:pt idx="0">
                  <c:v>Рынок России, %</c:v>
                </c:pt>
                <c:pt idx="1">
                  <c:v>Москва, Московская обл., %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91.4</c:v>
                </c:pt>
                <c:pt idx="1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A0-4C97-BE0F-5FB4E598E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03174603174603"/>
          <c:y val="0.2805755395683453"/>
          <c:w val="0.33333333333333331"/>
          <c:h val="0.4388489208633093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5BB6F-4198-4EF7-8D86-247BF1C8162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7017E4-288C-4450-8E87-958912857BCE}">
      <dgm:prSet phldrT="[Текст]" custT="1"/>
      <dgm:spPr/>
      <dgm:t>
        <a:bodyPr/>
        <a:lstStyle/>
        <a:p>
          <a:r>
            <a:rPr lang="ru-RU" sz="2000" b="1" dirty="0" err="1" smtClean="0"/>
            <a:t>Ген.директор</a:t>
          </a:r>
          <a:r>
            <a:rPr lang="ru-RU" sz="2000" dirty="0" smtClean="0"/>
            <a:t>:</a:t>
          </a:r>
        </a:p>
        <a:p>
          <a:r>
            <a:rPr lang="ru-RU" sz="2000" dirty="0" smtClean="0"/>
            <a:t>- организация продаж;</a:t>
          </a:r>
        </a:p>
        <a:p>
          <a:r>
            <a:rPr lang="ru-RU" sz="2000" dirty="0" smtClean="0"/>
            <a:t>- Организация поставок оборудования и сырья;</a:t>
          </a:r>
        </a:p>
        <a:p>
          <a:r>
            <a:rPr lang="ru-RU" sz="2000" dirty="0" smtClean="0"/>
            <a:t>- бухгалтерия.</a:t>
          </a:r>
        </a:p>
      </dgm:t>
    </dgm:pt>
    <dgm:pt modelId="{634DF5D6-050D-4ED3-A52C-DDB28370F259}" type="parTrans" cxnId="{AC94F964-426E-46B2-A486-DF0E4F8C3EEF}">
      <dgm:prSet/>
      <dgm:spPr/>
      <dgm:t>
        <a:bodyPr/>
        <a:lstStyle/>
        <a:p>
          <a:endParaRPr lang="ru-RU"/>
        </a:p>
      </dgm:t>
    </dgm:pt>
    <dgm:pt modelId="{A857B286-01E8-4C2E-92A2-98EED9104122}" type="sibTrans" cxnId="{AC94F964-426E-46B2-A486-DF0E4F8C3EEF}">
      <dgm:prSet/>
      <dgm:spPr/>
      <dgm:t>
        <a:bodyPr/>
        <a:lstStyle/>
        <a:p>
          <a:endParaRPr lang="ru-RU"/>
        </a:p>
      </dgm:t>
    </dgm:pt>
    <dgm:pt modelId="{E9271808-979C-46B2-8BE4-C2B8A0050676}" type="asst">
      <dgm:prSet phldrT="[Текст]" custT="1"/>
      <dgm:spPr/>
      <dgm:t>
        <a:bodyPr/>
        <a:lstStyle/>
        <a:p>
          <a:r>
            <a:rPr lang="ru-RU" sz="2000" b="1" dirty="0" smtClean="0"/>
            <a:t>Мастер по проведению творческих мероприятий:</a:t>
          </a:r>
        </a:p>
        <a:p>
          <a:r>
            <a:rPr lang="ru-RU" sz="2000" b="0" dirty="0" smtClean="0"/>
            <a:t>- рисование;</a:t>
          </a:r>
        </a:p>
        <a:p>
          <a:r>
            <a:rPr lang="ru-RU" sz="2000" b="0" dirty="0" smtClean="0"/>
            <a:t>- </a:t>
          </a:r>
          <a:r>
            <a:rPr lang="en-US" sz="2000" b="0" dirty="0" smtClean="0"/>
            <a:t>handmade</a:t>
          </a:r>
          <a:r>
            <a:rPr lang="ru-RU" sz="2000" b="0" dirty="0" smtClean="0"/>
            <a:t>.</a:t>
          </a:r>
          <a:endParaRPr lang="ru-RU" sz="2000" b="0" dirty="0"/>
        </a:p>
      </dgm:t>
    </dgm:pt>
    <dgm:pt modelId="{118EEA70-0682-4782-B2D6-98251CE9EE46}" type="parTrans" cxnId="{3904CA90-F625-4047-A304-509528F0F2B0}">
      <dgm:prSet/>
      <dgm:spPr/>
      <dgm:t>
        <a:bodyPr/>
        <a:lstStyle/>
        <a:p>
          <a:endParaRPr lang="ru-RU"/>
        </a:p>
      </dgm:t>
    </dgm:pt>
    <dgm:pt modelId="{B5176863-6E74-41A8-B8D4-6AFECD027697}" type="sibTrans" cxnId="{3904CA90-F625-4047-A304-509528F0F2B0}">
      <dgm:prSet/>
      <dgm:spPr/>
      <dgm:t>
        <a:bodyPr/>
        <a:lstStyle/>
        <a:p>
          <a:endParaRPr lang="ru-RU"/>
        </a:p>
      </dgm:t>
    </dgm:pt>
    <dgm:pt modelId="{51FD26DF-42CB-4D36-9EFA-CBA6BA2C7D68}" type="asst">
      <dgm:prSet phldrT="[Текст]" custT="1"/>
      <dgm:spPr/>
      <dgm:t>
        <a:bodyPr/>
        <a:lstStyle/>
        <a:p>
          <a:r>
            <a:rPr lang="ru-RU" sz="2000" b="1" dirty="0" smtClean="0"/>
            <a:t>Мастер по ведению технических кружков и мероприятий:</a:t>
          </a:r>
        </a:p>
        <a:p>
          <a:r>
            <a:rPr lang="ru-RU" sz="2000" b="0" dirty="0" smtClean="0"/>
            <a:t>- ракетостроение/</a:t>
          </a:r>
          <a:r>
            <a:rPr lang="ru-RU" sz="2000" b="0" dirty="0" err="1" smtClean="0"/>
            <a:t>авиамоделирование</a:t>
          </a:r>
          <a:r>
            <a:rPr lang="ru-RU" sz="2000" b="0" dirty="0" smtClean="0"/>
            <a:t>;</a:t>
          </a:r>
        </a:p>
        <a:p>
          <a:r>
            <a:rPr lang="ru-RU" sz="2000" b="0" dirty="0" smtClean="0"/>
            <a:t>- роботостроение;</a:t>
          </a:r>
        </a:p>
        <a:p>
          <a:r>
            <a:rPr lang="ru-RU" sz="2000" b="0" dirty="0" smtClean="0"/>
            <a:t>-проведение естественнонаучных опытов. </a:t>
          </a:r>
          <a:endParaRPr lang="ru-RU" sz="2000" b="0" dirty="0"/>
        </a:p>
      </dgm:t>
    </dgm:pt>
    <dgm:pt modelId="{B191422F-F5B7-4AAF-A355-06B2B7A469CC}" type="parTrans" cxnId="{D4F59CFC-5CB7-449A-877F-0FD0A86363D3}">
      <dgm:prSet/>
      <dgm:spPr/>
      <dgm:t>
        <a:bodyPr/>
        <a:lstStyle/>
        <a:p>
          <a:endParaRPr lang="ru-RU"/>
        </a:p>
      </dgm:t>
    </dgm:pt>
    <dgm:pt modelId="{70575A34-08EA-4C3E-B042-4659D2F59BE3}" type="sibTrans" cxnId="{D4F59CFC-5CB7-449A-877F-0FD0A86363D3}">
      <dgm:prSet/>
      <dgm:spPr/>
      <dgm:t>
        <a:bodyPr/>
        <a:lstStyle/>
        <a:p>
          <a:endParaRPr lang="ru-RU"/>
        </a:p>
      </dgm:t>
    </dgm:pt>
    <dgm:pt modelId="{30E50CBD-A88B-400E-B2A9-5585F4B99C13}" type="pres">
      <dgm:prSet presAssocID="{5645BB6F-4198-4EF7-8D86-247BF1C8162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66B731A-BB32-4248-83FD-C853DE42DC96}" type="pres">
      <dgm:prSet presAssocID="{357017E4-288C-4450-8E87-958912857BCE}" presName="hierRoot1" presStyleCnt="0">
        <dgm:presLayoutVars>
          <dgm:hierBranch val="init"/>
        </dgm:presLayoutVars>
      </dgm:prSet>
      <dgm:spPr/>
    </dgm:pt>
    <dgm:pt modelId="{BB942767-C67F-4CF0-8539-7D8D556844DF}" type="pres">
      <dgm:prSet presAssocID="{357017E4-288C-4450-8E87-958912857BCE}" presName="rootComposite1" presStyleCnt="0"/>
      <dgm:spPr/>
    </dgm:pt>
    <dgm:pt modelId="{8DED2DEB-3B5D-4867-88B3-00974FDFAFA0}" type="pres">
      <dgm:prSet presAssocID="{357017E4-288C-4450-8E87-958912857BC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322F25-A3A1-4238-A1EB-DAB6406932F3}" type="pres">
      <dgm:prSet presAssocID="{357017E4-288C-4450-8E87-958912857BC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C30DFBF-79AD-43ED-8EA8-0486F2B7E7D0}" type="pres">
      <dgm:prSet presAssocID="{357017E4-288C-4450-8E87-958912857BCE}" presName="hierChild2" presStyleCnt="0"/>
      <dgm:spPr/>
    </dgm:pt>
    <dgm:pt modelId="{8E8BBDF9-FF32-434C-BF9C-9FF6605D82AE}" type="pres">
      <dgm:prSet presAssocID="{357017E4-288C-4450-8E87-958912857BCE}" presName="hierChild3" presStyleCnt="0"/>
      <dgm:spPr/>
    </dgm:pt>
    <dgm:pt modelId="{EC2A20BB-5DCE-427C-BC44-3FF171DEBE24}" type="pres">
      <dgm:prSet presAssocID="{118EEA70-0682-4782-B2D6-98251CE9EE46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E120CA59-85D6-4367-A902-8BC38FEFEF5D}" type="pres">
      <dgm:prSet presAssocID="{E9271808-979C-46B2-8BE4-C2B8A0050676}" presName="hierRoot3" presStyleCnt="0">
        <dgm:presLayoutVars>
          <dgm:hierBranch val="init"/>
        </dgm:presLayoutVars>
      </dgm:prSet>
      <dgm:spPr/>
    </dgm:pt>
    <dgm:pt modelId="{C0F35232-D1E5-440C-AE31-441CFC71A5C1}" type="pres">
      <dgm:prSet presAssocID="{E9271808-979C-46B2-8BE4-C2B8A0050676}" presName="rootComposite3" presStyleCnt="0"/>
      <dgm:spPr/>
    </dgm:pt>
    <dgm:pt modelId="{33BBA830-C886-4D44-B0AD-F42E16493ABB}" type="pres">
      <dgm:prSet presAssocID="{E9271808-979C-46B2-8BE4-C2B8A0050676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EA26B5-8893-4FBB-82AC-E8C1564B1582}" type="pres">
      <dgm:prSet presAssocID="{E9271808-979C-46B2-8BE4-C2B8A0050676}" presName="rootConnector3" presStyleLbl="asst1" presStyleIdx="0" presStyleCnt="2"/>
      <dgm:spPr/>
      <dgm:t>
        <a:bodyPr/>
        <a:lstStyle/>
        <a:p>
          <a:endParaRPr lang="ru-RU"/>
        </a:p>
      </dgm:t>
    </dgm:pt>
    <dgm:pt modelId="{EFDDE3E0-440D-4C21-BA62-D9B6C33C884A}" type="pres">
      <dgm:prSet presAssocID="{E9271808-979C-46B2-8BE4-C2B8A0050676}" presName="hierChild6" presStyleCnt="0"/>
      <dgm:spPr/>
    </dgm:pt>
    <dgm:pt modelId="{B7B03172-CDC0-4C13-98E9-93CA6AA0D578}" type="pres">
      <dgm:prSet presAssocID="{E9271808-979C-46B2-8BE4-C2B8A0050676}" presName="hierChild7" presStyleCnt="0"/>
      <dgm:spPr/>
    </dgm:pt>
    <dgm:pt modelId="{DBE73905-1E8C-4EC3-B4F7-CC0ADB1B06D3}" type="pres">
      <dgm:prSet presAssocID="{B191422F-F5B7-4AAF-A355-06B2B7A469CC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AF69A872-58B2-4BB1-B319-A8278BEC7BE8}" type="pres">
      <dgm:prSet presAssocID="{51FD26DF-42CB-4D36-9EFA-CBA6BA2C7D68}" presName="hierRoot3" presStyleCnt="0">
        <dgm:presLayoutVars>
          <dgm:hierBranch val="init"/>
        </dgm:presLayoutVars>
      </dgm:prSet>
      <dgm:spPr/>
    </dgm:pt>
    <dgm:pt modelId="{26EBC141-0920-42DD-ACEF-1FE906F1F714}" type="pres">
      <dgm:prSet presAssocID="{51FD26DF-42CB-4D36-9EFA-CBA6BA2C7D68}" presName="rootComposite3" presStyleCnt="0"/>
      <dgm:spPr/>
    </dgm:pt>
    <dgm:pt modelId="{482B082C-6192-4119-8072-D686F3E1C304}" type="pres">
      <dgm:prSet presAssocID="{51FD26DF-42CB-4D36-9EFA-CBA6BA2C7D68}" presName="rootText3" presStyleLbl="asst1" presStyleIdx="1" presStyleCnt="2" custScaleY="1944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3B6341-ADFF-4155-B746-D9C428F61864}" type="pres">
      <dgm:prSet presAssocID="{51FD26DF-42CB-4D36-9EFA-CBA6BA2C7D68}" presName="rootConnector3" presStyleLbl="asst1" presStyleIdx="1" presStyleCnt="2"/>
      <dgm:spPr/>
      <dgm:t>
        <a:bodyPr/>
        <a:lstStyle/>
        <a:p>
          <a:endParaRPr lang="ru-RU"/>
        </a:p>
      </dgm:t>
    </dgm:pt>
    <dgm:pt modelId="{DD80A74E-63E9-4F67-8F32-997E36CB909C}" type="pres">
      <dgm:prSet presAssocID="{51FD26DF-42CB-4D36-9EFA-CBA6BA2C7D68}" presName="hierChild6" presStyleCnt="0"/>
      <dgm:spPr/>
    </dgm:pt>
    <dgm:pt modelId="{9ACC122E-4E20-4662-AE8D-F2BDA31FA46F}" type="pres">
      <dgm:prSet presAssocID="{51FD26DF-42CB-4D36-9EFA-CBA6BA2C7D68}" presName="hierChild7" presStyleCnt="0"/>
      <dgm:spPr/>
    </dgm:pt>
  </dgm:ptLst>
  <dgm:cxnLst>
    <dgm:cxn modelId="{7246C689-723E-4304-BEB1-D9CACFE1E980}" type="presOf" srcId="{51FD26DF-42CB-4D36-9EFA-CBA6BA2C7D68}" destId="{482B082C-6192-4119-8072-D686F3E1C304}" srcOrd="0" destOrd="0" presId="urn:microsoft.com/office/officeart/2005/8/layout/orgChart1"/>
    <dgm:cxn modelId="{849286F1-921C-4858-95B5-ABD918A1BD56}" type="presOf" srcId="{118EEA70-0682-4782-B2D6-98251CE9EE46}" destId="{EC2A20BB-5DCE-427C-BC44-3FF171DEBE24}" srcOrd="0" destOrd="0" presId="urn:microsoft.com/office/officeart/2005/8/layout/orgChart1"/>
    <dgm:cxn modelId="{5737F2A5-4FC2-47BA-9A32-FE9CD1F930A2}" type="presOf" srcId="{357017E4-288C-4450-8E87-958912857BCE}" destId="{8DED2DEB-3B5D-4867-88B3-00974FDFAFA0}" srcOrd="0" destOrd="0" presId="urn:microsoft.com/office/officeart/2005/8/layout/orgChart1"/>
    <dgm:cxn modelId="{AC94F964-426E-46B2-A486-DF0E4F8C3EEF}" srcId="{5645BB6F-4198-4EF7-8D86-247BF1C81620}" destId="{357017E4-288C-4450-8E87-958912857BCE}" srcOrd="0" destOrd="0" parTransId="{634DF5D6-050D-4ED3-A52C-DDB28370F259}" sibTransId="{A857B286-01E8-4C2E-92A2-98EED9104122}"/>
    <dgm:cxn modelId="{00FD0810-F6BE-4BE8-9D91-F89DEB6ACA3D}" type="presOf" srcId="{E9271808-979C-46B2-8BE4-C2B8A0050676}" destId="{61EA26B5-8893-4FBB-82AC-E8C1564B1582}" srcOrd="1" destOrd="0" presId="urn:microsoft.com/office/officeart/2005/8/layout/orgChart1"/>
    <dgm:cxn modelId="{B07EDAA0-4BD2-406F-8D67-39F20243D09C}" type="presOf" srcId="{51FD26DF-42CB-4D36-9EFA-CBA6BA2C7D68}" destId="{993B6341-ADFF-4155-B746-D9C428F61864}" srcOrd="1" destOrd="0" presId="urn:microsoft.com/office/officeart/2005/8/layout/orgChart1"/>
    <dgm:cxn modelId="{B5FC2441-6D85-41F8-A87E-BBB9FBD7F520}" type="presOf" srcId="{357017E4-288C-4450-8E87-958912857BCE}" destId="{09322F25-A3A1-4238-A1EB-DAB6406932F3}" srcOrd="1" destOrd="0" presId="urn:microsoft.com/office/officeart/2005/8/layout/orgChart1"/>
    <dgm:cxn modelId="{40BFCB0C-D8EB-4E4A-AB44-8CA73BACA571}" type="presOf" srcId="{5645BB6F-4198-4EF7-8D86-247BF1C81620}" destId="{30E50CBD-A88B-400E-B2A9-5585F4B99C13}" srcOrd="0" destOrd="0" presId="urn:microsoft.com/office/officeart/2005/8/layout/orgChart1"/>
    <dgm:cxn modelId="{3904CA90-F625-4047-A304-509528F0F2B0}" srcId="{357017E4-288C-4450-8E87-958912857BCE}" destId="{E9271808-979C-46B2-8BE4-C2B8A0050676}" srcOrd="0" destOrd="0" parTransId="{118EEA70-0682-4782-B2D6-98251CE9EE46}" sibTransId="{B5176863-6E74-41A8-B8D4-6AFECD027697}"/>
    <dgm:cxn modelId="{182D9C39-98F5-4CA5-AE4F-658242B7334B}" type="presOf" srcId="{E9271808-979C-46B2-8BE4-C2B8A0050676}" destId="{33BBA830-C886-4D44-B0AD-F42E16493ABB}" srcOrd="0" destOrd="0" presId="urn:microsoft.com/office/officeart/2005/8/layout/orgChart1"/>
    <dgm:cxn modelId="{27705C00-C325-4220-B1E2-EDF131252DB9}" type="presOf" srcId="{B191422F-F5B7-4AAF-A355-06B2B7A469CC}" destId="{DBE73905-1E8C-4EC3-B4F7-CC0ADB1B06D3}" srcOrd="0" destOrd="0" presId="urn:microsoft.com/office/officeart/2005/8/layout/orgChart1"/>
    <dgm:cxn modelId="{D4F59CFC-5CB7-449A-877F-0FD0A86363D3}" srcId="{357017E4-288C-4450-8E87-958912857BCE}" destId="{51FD26DF-42CB-4D36-9EFA-CBA6BA2C7D68}" srcOrd="1" destOrd="0" parTransId="{B191422F-F5B7-4AAF-A355-06B2B7A469CC}" sibTransId="{70575A34-08EA-4C3E-B042-4659D2F59BE3}"/>
    <dgm:cxn modelId="{54A4B107-EB4D-4152-80FB-4FBD5C8EFF6F}" type="presParOf" srcId="{30E50CBD-A88B-400E-B2A9-5585F4B99C13}" destId="{D66B731A-BB32-4248-83FD-C853DE42DC96}" srcOrd="0" destOrd="0" presId="urn:microsoft.com/office/officeart/2005/8/layout/orgChart1"/>
    <dgm:cxn modelId="{6C2B2452-D9A5-4DB6-BE89-7529C21E8779}" type="presParOf" srcId="{D66B731A-BB32-4248-83FD-C853DE42DC96}" destId="{BB942767-C67F-4CF0-8539-7D8D556844DF}" srcOrd="0" destOrd="0" presId="urn:microsoft.com/office/officeart/2005/8/layout/orgChart1"/>
    <dgm:cxn modelId="{943313D1-9341-40AA-AC02-36B88BA01BB0}" type="presParOf" srcId="{BB942767-C67F-4CF0-8539-7D8D556844DF}" destId="{8DED2DEB-3B5D-4867-88B3-00974FDFAFA0}" srcOrd="0" destOrd="0" presId="urn:microsoft.com/office/officeart/2005/8/layout/orgChart1"/>
    <dgm:cxn modelId="{09D89DA7-32B6-40C7-8649-B341F2CC1DED}" type="presParOf" srcId="{BB942767-C67F-4CF0-8539-7D8D556844DF}" destId="{09322F25-A3A1-4238-A1EB-DAB6406932F3}" srcOrd="1" destOrd="0" presId="urn:microsoft.com/office/officeart/2005/8/layout/orgChart1"/>
    <dgm:cxn modelId="{7730D0E5-D21A-4E2E-942E-749988CB96C0}" type="presParOf" srcId="{D66B731A-BB32-4248-83FD-C853DE42DC96}" destId="{CC30DFBF-79AD-43ED-8EA8-0486F2B7E7D0}" srcOrd="1" destOrd="0" presId="urn:microsoft.com/office/officeart/2005/8/layout/orgChart1"/>
    <dgm:cxn modelId="{08CC8C02-5FA3-48FB-8630-605B1C2904E4}" type="presParOf" srcId="{D66B731A-BB32-4248-83FD-C853DE42DC96}" destId="{8E8BBDF9-FF32-434C-BF9C-9FF6605D82AE}" srcOrd="2" destOrd="0" presId="urn:microsoft.com/office/officeart/2005/8/layout/orgChart1"/>
    <dgm:cxn modelId="{2A483518-1CEE-4FAC-B5B1-343F6EEBE235}" type="presParOf" srcId="{8E8BBDF9-FF32-434C-BF9C-9FF6605D82AE}" destId="{EC2A20BB-5DCE-427C-BC44-3FF171DEBE24}" srcOrd="0" destOrd="0" presId="urn:microsoft.com/office/officeart/2005/8/layout/orgChart1"/>
    <dgm:cxn modelId="{BB3BBAC7-F98E-4487-897A-7E4B976A2601}" type="presParOf" srcId="{8E8BBDF9-FF32-434C-BF9C-9FF6605D82AE}" destId="{E120CA59-85D6-4367-A902-8BC38FEFEF5D}" srcOrd="1" destOrd="0" presId="urn:microsoft.com/office/officeart/2005/8/layout/orgChart1"/>
    <dgm:cxn modelId="{B90E60D4-828A-4B24-9962-99DCDA681AC4}" type="presParOf" srcId="{E120CA59-85D6-4367-A902-8BC38FEFEF5D}" destId="{C0F35232-D1E5-440C-AE31-441CFC71A5C1}" srcOrd="0" destOrd="0" presId="urn:microsoft.com/office/officeart/2005/8/layout/orgChart1"/>
    <dgm:cxn modelId="{E9F1704E-BD8D-41F5-8F2A-44A4B3D0114A}" type="presParOf" srcId="{C0F35232-D1E5-440C-AE31-441CFC71A5C1}" destId="{33BBA830-C886-4D44-B0AD-F42E16493ABB}" srcOrd="0" destOrd="0" presId="urn:microsoft.com/office/officeart/2005/8/layout/orgChart1"/>
    <dgm:cxn modelId="{B0BA967E-3DCD-42A2-9B96-47320EFA170E}" type="presParOf" srcId="{C0F35232-D1E5-440C-AE31-441CFC71A5C1}" destId="{61EA26B5-8893-4FBB-82AC-E8C1564B1582}" srcOrd="1" destOrd="0" presId="urn:microsoft.com/office/officeart/2005/8/layout/orgChart1"/>
    <dgm:cxn modelId="{0AA4455F-E315-49FF-BBCF-FFF8F9EFC037}" type="presParOf" srcId="{E120CA59-85D6-4367-A902-8BC38FEFEF5D}" destId="{EFDDE3E0-440D-4C21-BA62-D9B6C33C884A}" srcOrd="1" destOrd="0" presId="urn:microsoft.com/office/officeart/2005/8/layout/orgChart1"/>
    <dgm:cxn modelId="{8FAFB4AB-A0A6-4B05-BE50-06A6945EDE89}" type="presParOf" srcId="{E120CA59-85D6-4367-A902-8BC38FEFEF5D}" destId="{B7B03172-CDC0-4C13-98E9-93CA6AA0D578}" srcOrd="2" destOrd="0" presId="urn:microsoft.com/office/officeart/2005/8/layout/orgChart1"/>
    <dgm:cxn modelId="{4CE7B1AA-37BD-4928-A74C-F013D958E202}" type="presParOf" srcId="{8E8BBDF9-FF32-434C-BF9C-9FF6605D82AE}" destId="{DBE73905-1E8C-4EC3-B4F7-CC0ADB1B06D3}" srcOrd="2" destOrd="0" presId="urn:microsoft.com/office/officeart/2005/8/layout/orgChart1"/>
    <dgm:cxn modelId="{5C07D40B-E171-4FA0-BA36-05C03A117DDA}" type="presParOf" srcId="{8E8BBDF9-FF32-434C-BF9C-9FF6605D82AE}" destId="{AF69A872-58B2-4BB1-B319-A8278BEC7BE8}" srcOrd="3" destOrd="0" presId="urn:microsoft.com/office/officeart/2005/8/layout/orgChart1"/>
    <dgm:cxn modelId="{867859FE-0A6D-4F1F-93A8-7957EE52DBA2}" type="presParOf" srcId="{AF69A872-58B2-4BB1-B319-A8278BEC7BE8}" destId="{26EBC141-0920-42DD-ACEF-1FE906F1F714}" srcOrd="0" destOrd="0" presId="urn:microsoft.com/office/officeart/2005/8/layout/orgChart1"/>
    <dgm:cxn modelId="{AF0A47CE-13BF-4B92-A8CD-90C4DBFCF8C1}" type="presParOf" srcId="{26EBC141-0920-42DD-ACEF-1FE906F1F714}" destId="{482B082C-6192-4119-8072-D686F3E1C304}" srcOrd="0" destOrd="0" presId="urn:microsoft.com/office/officeart/2005/8/layout/orgChart1"/>
    <dgm:cxn modelId="{2C19EBD2-B8FF-4142-B850-7C65FBA8C4BC}" type="presParOf" srcId="{26EBC141-0920-42DD-ACEF-1FE906F1F714}" destId="{993B6341-ADFF-4155-B746-D9C428F61864}" srcOrd="1" destOrd="0" presId="urn:microsoft.com/office/officeart/2005/8/layout/orgChart1"/>
    <dgm:cxn modelId="{77AE2635-0196-42CB-BC47-4A0993384E1F}" type="presParOf" srcId="{AF69A872-58B2-4BB1-B319-A8278BEC7BE8}" destId="{DD80A74E-63E9-4F67-8F32-997E36CB909C}" srcOrd="1" destOrd="0" presId="urn:microsoft.com/office/officeart/2005/8/layout/orgChart1"/>
    <dgm:cxn modelId="{AA34324B-382A-49DE-BC7A-81C4C0ECD43D}" type="presParOf" srcId="{AF69A872-58B2-4BB1-B319-A8278BEC7BE8}" destId="{9ACC122E-4E20-4662-AE8D-F2BDA31FA46F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656318-8AA1-48D1-8837-47D35C37F94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5B5186-E063-4D4B-8607-5CC57F62A314}">
      <dgm:prSet phldrT="[Текст]" custT="1"/>
      <dgm:spPr/>
      <dgm:t>
        <a:bodyPr/>
        <a:lstStyle/>
        <a:p>
          <a:r>
            <a:rPr lang="ru-RU" sz="2000" b="1" dirty="0" smtClean="0"/>
            <a:t>Ген. директор</a:t>
          </a:r>
        </a:p>
      </dgm:t>
    </dgm:pt>
    <dgm:pt modelId="{2682BE4E-8ECC-4E3E-96D6-01FA97197194}" type="parTrans" cxnId="{BB018719-22C4-4B94-A70D-2141062FCFBE}">
      <dgm:prSet/>
      <dgm:spPr/>
      <dgm:t>
        <a:bodyPr/>
        <a:lstStyle/>
        <a:p>
          <a:endParaRPr lang="ru-RU"/>
        </a:p>
      </dgm:t>
    </dgm:pt>
    <dgm:pt modelId="{897FD751-5665-447A-AACA-15A0F445E4FD}" type="sibTrans" cxnId="{BB018719-22C4-4B94-A70D-2141062FCFBE}">
      <dgm:prSet/>
      <dgm:spPr/>
      <dgm:t>
        <a:bodyPr/>
        <a:lstStyle/>
        <a:p>
          <a:endParaRPr lang="ru-RU"/>
        </a:p>
      </dgm:t>
    </dgm:pt>
    <dgm:pt modelId="{A069AF40-C258-4C22-9CDE-C18E68B53AF0}">
      <dgm:prSet phldrT="[Текст]" custT="1"/>
      <dgm:spPr/>
      <dgm:t>
        <a:bodyPr/>
        <a:lstStyle/>
        <a:p>
          <a:r>
            <a:rPr lang="ru-RU" sz="2000" b="1" dirty="0" smtClean="0"/>
            <a:t>Мастер творчества</a:t>
          </a:r>
          <a:endParaRPr lang="ru-RU" sz="2000" b="1" dirty="0"/>
        </a:p>
      </dgm:t>
    </dgm:pt>
    <dgm:pt modelId="{A7962386-B731-4204-8241-9811C48E35BF}" type="parTrans" cxnId="{8FE7AC1B-DDD2-4629-ADC7-C11C7692BD09}">
      <dgm:prSet/>
      <dgm:spPr/>
      <dgm:t>
        <a:bodyPr/>
        <a:lstStyle/>
        <a:p>
          <a:endParaRPr lang="ru-RU"/>
        </a:p>
      </dgm:t>
    </dgm:pt>
    <dgm:pt modelId="{1CD72720-1F94-4EB3-9C86-1B5900B8107C}" type="sibTrans" cxnId="{8FE7AC1B-DDD2-4629-ADC7-C11C7692BD09}">
      <dgm:prSet/>
      <dgm:spPr/>
      <dgm:t>
        <a:bodyPr/>
        <a:lstStyle/>
        <a:p>
          <a:endParaRPr lang="ru-RU"/>
        </a:p>
      </dgm:t>
    </dgm:pt>
    <dgm:pt modelId="{774ECCC8-493C-47F6-AED0-7B351455F708}">
      <dgm:prSet phldrT="[Текст]" custT="1"/>
      <dgm:spPr/>
      <dgm:t>
        <a:bodyPr/>
        <a:lstStyle/>
        <a:p>
          <a:r>
            <a:rPr lang="ru-RU" sz="2000" b="1" dirty="0" smtClean="0"/>
            <a:t>Мастер техники</a:t>
          </a:r>
          <a:endParaRPr lang="ru-RU" sz="2000" b="1" dirty="0"/>
        </a:p>
      </dgm:t>
    </dgm:pt>
    <dgm:pt modelId="{7889482D-2607-48DD-A696-2CA24D36640C}" type="parTrans" cxnId="{33677887-53EA-4F91-8EBB-E68A641E29CA}">
      <dgm:prSet/>
      <dgm:spPr/>
      <dgm:t>
        <a:bodyPr/>
        <a:lstStyle/>
        <a:p>
          <a:endParaRPr lang="ru-RU"/>
        </a:p>
      </dgm:t>
    </dgm:pt>
    <dgm:pt modelId="{CB856CED-F7EB-4CFA-A446-208B3C388187}" type="sibTrans" cxnId="{33677887-53EA-4F91-8EBB-E68A641E29CA}">
      <dgm:prSet/>
      <dgm:spPr/>
      <dgm:t>
        <a:bodyPr/>
        <a:lstStyle/>
        <a:p>
          <a:endParaRPr lang="ru-RU"/>
        </a:p>
      </dgm:t>
    </dgm:pt>
    <dgm:pt modelId="{F8FC9652-976D-4AFF-A733-B61B3ABD2033}">
      <dgm:prSet phldrT="[Текст]" custT="1"/>
      <dgm:spPr/>
      <dgm:t>
        <a:bodyPr/>
        <a:lstStyle/>
        <a:p>
          <a:r>
            <a:rPr lang="ru-RU" sz="2000" b="1" dirty="0" smtClean="0"/>
            <a:t>Менеджер по продажам</a:t>
          </a:r>
          <a:endParaRPr lang="ru-RU" sz="2000" b="1" dirty="0"/>
        </a:p>
      </dgm:t>
    </dgm:pt>
    <dgm:pt modelId="{233119A6-7052-416F-AFA4-6454906352C6}" type="parTrans" cxnId="{90E33418-59AB-47FC-BFE7-1A9430A61A2F}">
      <dgm:prSet/>
      <dgm:spPr/>
      <dgm:t>
        <a:bodyPr/>
        <a:lstStyle/>
        <a:p>
          <a:endParaRPr lang="ru-RU"/>
        </a:p>
      </dgm:t>
    </dgm:pt>
    <dgm:pt modelId="{3B6DC7FB-0270-43C1-AA23-EB292E3ADF6F}" type="sibTrans" cxnId="{90E33418-59AB-47FC-BFE7-1A9430A61A2F}">
      <dgm:prSet/>
      <dgm:spPr/>
      <dgm:t>
        <a:bodyPr/>
        <a:lstStyle/>
        <a:p>
          <a:endParaRPr lang="ru-RU"/>
        </a:p>
      </dgm:t>
    </dgm:pt>
    <dgm:pt modelId="{A90D900D-8305-4B9E-BBEE-CA294D307657}">
      <dgm:prSet custT="1"/>
      <dgm:spPr/>
      <dgm:t>
        <a:bodyPr/>
        <a:lstStyle/>
        <a:p>
          <a:r>
            <a:rPr lang="ru-RU" sz="2000" b="1" dirty="0" smtClean="0"/>
            <a:t>Бухгалтер</a:t>
          </a:r>
          <a:endParaRPr lang="ru-RU" sz="2000" b="1" dirty="0"/>
        </a:p>
      </dgm:t>
    </dgm:pt>
    <dgm:pt modelId="{47A5C119-2ADE-4C45-9B1C-33345ABFF3EC}" type="parTrans" cxnId="{CF8F683D-8A92-4E70-9976-759FEF59150D}">
      <dgm:prSet/>
      <dgm:spPr/>
      <dgm:t>
        <a:bodyPr/>
        <a:lstStyle/>
        <a:p>
          <a:endParaRPr lang="ru-RU"/>
        </a:p>
      </dgm:t>
    </dgm:pt>
    <dgm:pt modelId="{25C4D27B-D5FD-437B-92F7-D6E0854D3F7D}" type="sibTrans" cxnId="{CF8F683D-8A92-4E70-9976-759FEF59150D}">
      <dgm:prSet/>
      <dgm:spPr/>
      <dgm:t>
        <a:bodyPr/>
        <a:lstStyle/>
        <a:p>
          <a:endParaRPr lang="ru-RU"/>
        </a:p>
      </dgm:t>
    </dgm:pt>
    <dgm:pt modelId="{D77E740A-3B91-4F79-8307-8D8715B2CA78}">
      <dgm:prSet custT="1"/>
      <dgm:spPr/>
      <dgm:t>
        <a:bodyPr/>
        <a:lstStyle/>
        <a:p>
          <a:r>
            <a:rPr lang="ru-RU" sz="2000" b="1" dirty="0" smtClean="0"/>
            <a:t>Маркетолог</a:t>
          </a:r>
          <a:endParaRPr lang="ru-RU" sz="2000" b="1" dirty="0"/>
        </a:p>
      </dgm:t>
    </dgm:pt>
    <dgm:pt modelId="{0549D10A-5AA2-4D84-958A-5ACDC9B5CB13}" type="parTrans" cxnId="{649A32F6-B7EE-4E05-A860-5F12871EE00C}">
      <dgm:prSet/>
      <dgm:spPr/>
      <dgm:t>
        <a:bodyPr/>
        <a:lstStyle/>
        <a:p>
          <a:endParaRPr lang="ru-RU"/>
        </a:p>
      </dgm:t>
    </dgm:pt>
    <dgm:pt modelId="{E3750862-4884-4D91-B775-004F06E1C607}" type="sibTrans" cxnId="{649A32F6-B7EE-4E05-A860-5F12871EE00C}">
      <dgm:prSet/>
      <dgm:spPr/>
      <dgm:t>
        <a:bodyPr/>
        <a:lstStyle/>
        <a:p>
          <a:endParaRPr lang="ru-RU"/>
        </a:p>
      </dgm:t>
    </dgm:pt>
    <dgm:pt modelId="{7616A70B-28AC-46D9-9E03-1D7494220B3C}">
      <dgm:prSet custT="1"/>
      <dgm:spPr/>
      <dgm:t>
        <a:bodyPr/>
        <a:lstStyle/>
        <a:p>
          <a:r>
            <a:rPr lang="ru-RU" sz="2000" b="1" dirty="0" smtClean="0"/>
            <a:t>Помощник</a:t>
          </a:r>
          <a:endParaRPr lang="ru-RU" sz="2000" b="1" dirty="0"/>
        </a:p>
      </dgm:t>
    </dgm:pt>
    <dgm:pt modelId="{5FEC606A-6728-49F9-B083-6D848B5B0714}" type="parTrans" cxnId="{B00EA914-220F-49BF-A93A-E61BEC9CC152}">
      <dgm:prSet/>
      <dgm:spPr/>
      <dgm:t>
        <a:bodyPr/>
        <a:lstStyle/>
        <a:p>
          <a:endParaRPr lang="ru-RU"/>
        </a:p>
      </dgm:t>
    </dgm:pt>
    <dgm:pt modelId="{262DA394-A275-4607-998B-04D8624DEAAC}" type="sibTrans" cxnId="{B00EA914-220F-49BF-A93A-E61BEC9CC152}">
      <dgm:prSet/>
      <dgm:spPr/>
      <dgm:t>
        <a:bodyPr/>
        <a:lstStyle/>
        <a:p>
          <a:endParaRPr lang="ru-RU"/>
        </a:p>
      </dgm:t>
    </dgm:pt>
    <dgm:pt modelId="{D9E74275-1E48-4C9D-AA39-20AF5ECA4E3A}">
      <dgm:prSet custT="1"/>
      <dgm:spPr/>
      <dgm:t>
        <a:bodyPr/>
        <a:lstStyle/>
        <a:p>
          <a:r>
            <a:rPr lang="en-US" sz="2000" b="1" dirty="0" smtClean="0"/>
            <a:t>IT-</a:t>
          </a:r>
          <a:r>
            <a:rPr lang="ru-RU" sz="2000" b="1" dirty="0" smtClean="0"/>
            <a:t>специалист</a:t>
          </a:r>
          <a:endParaRPr lang="ru-RU" sz="2000" b="1" dirty="0"/>
        </a:p>
      </dgm:t>
    </dgm:pt>
    <dgm:pt modelId="{FAC38572-BA60-4706-BF4D-F554B5517E69}" type="parTrans" cxnId="{92B6B698-5725-4AEC-AB74-A76549F31A2F}">
      <dgm:prSet/>
      <dgm:spPr/>
      <dgm:t>
        <a:bodyPr/>
        <a:lstStyle/>
        <a:p>
          <a:endParaRPr lang="ru-RU"/>
        </a:p>
      </dgm:t>
    </dgm:pt>
    <dgm:pt modelId="{FF9C4D3B-1DA0-4646-86E6-D0EDA83E9953}" type="sibTrans" cxnId="{92B6B698-5725-4AEC-AB74-A76549F31A2F}">
      <dgm:prSet/>
      <dgm:spPr/>
      <dgm:t>
        <a:bodyPr/>
        <a:lstStyle/>
        <a:p>
          <a:endParaRPr lang="ru-RU"/>
        </a:p>
      </dgm:t>
    </dgm:pt>
    <dgm:pt modelId="{3DE3D868-05C9-4264-91AC-88AAED43C892}" type="pres">
      <dgm:prSet presAssocID="{97656318-8AA1-48D1-8837-47D35C37F9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6E61DC-1961-4BE6-8745-DBD9CAF22EC6}" type="pres">
      <dgm:prSet presAssocID="{235B5186-E063-4D4B-8607-5CC57F62A314}" presName="hierRoot1" presStyleCnt="0">
        <dgm:presLayoutVars>
          <dgm:hierBranch val="init"/>
        </dgm:presLayoutVars>
      </dgm:prSet>
      <dgm:spPr/>
    </dgm:pt>
    <dgm:pt modelId="{A8CBAFF1-FA01-435B-9237-2680A0DD8B7E}" type="pres">
      <dgm:prSet presAssocID="{235B5186-E063-4D4B-8607-5CC57F62A314}" presName="rootComposite1" presStyleCnt="0"/>
      <dgm:spPr/>
    </dgm:pt>
    <dgm:pt modelId="{2E57916B-FFF2-45EE-9D07-74DD2691E6F9}" type="pres">
      <dgm:prSet presAssocID="{235B5186-E063-4D4B-8607-5CC57F62A3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B9F67D-CAD9-4298-BB54-13CD6B9F82B5}" type="pres">
      <dgm:prSet presAssocID="{235B5186-E063-4D4B-8607-5CC57F62A31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62FE4C2-36C3-4D8B-86C1-35EB4E7A2301}" type="pres">
      <dgm:prSet presAssocID="{235B5186-E063-4D4B-8607-5CC57F62A314}" presName="hierChild2" presStyleCnt="0"/>
      <dgm:spPr/>
    </dgm:pt>
    <dgm:pt modelId="{49EF8484-598B-4526-B887-87068B9ACEA1}" type="pres">
      <dgm:prSet presAssocID="{A7962386-B731-4204-8241-9811C48E35BF}" presName="Name37" presStyleLbl="parChTrans1D2" presStyleIdx="0" presStyleCnt="5"/>
      <dgm:spPr/>
      <dgm:t>
        <a:bodyPr/>
        <a:lstStyle/>
        <a:p>
          <a:endParaRPr lang="ru-RU"/>
        </a:p>
      </dgm:t>
    </dgm:pt>
    <dgm:pt modelId="{FFD84F0B-8BE2-4B47-810C-D74A72093FDE}" type="pres">
      <dgm:prSet presAssocID="{A069AF40-C258-4C22-9CDE-C18E68B53AF0}" presName="hierRoot2" presStyleCnt="0">
        <dgm:presLayoutVars>
          <dgm:hierBranch val="init"/>
        </dgm:presLayoutVars>
      </dgm:prSet>
      <dgm:spPr/>
    </dgm:pt>
    <dgm:pt modelId="{94E61BD9-32A3-49F2-99F4-FFAA96108B12}" type="pres">
      <dgm:prSet presAssocID="{A069AF40-C258-4C22-9CDE-C18E68B53AF0}" presName="rootComposite" presStyleCnt="0"/>
      <dgm:spPr/>
    </dgm:pt>
    <dgm:pt modelId="{CB2BBA41-43AC-4929-AD54-E480DE72B5E2}" type="pres">
      <dgm:prSet presAssocID="{A069AF40-C258-4C22-9CDE-C18E68B53AF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4FAEEC-3702-495C-B96C-700AFCE97AC9}" type="pres">
      <dgm:prSet presAssocID="{A069AF40-C258-4C22-9CDE-C18E68B53AF0}" presName="rootConnector" presStyleLbl="node2" presStyleIdx="0" presStyleCnt="5"/>
      <dgm:spPr/>
      <dgm:t>
        <a:bodyPr/>
        <a:lstStyle/>
        <a:p>
          <a:endParaRPr lang="ru-RU"/>
        </a:p>
      </dgm:t>
    </dgm:pt>
    <dgm:pt modelId="{E3B6010B-2E98-4EED-8F40-CAD58758BBD7}" type="pres">
      <dgm:prSet presAssocID="{A069AF40-C258-4C22-9CDE-C18E68B53AF0}" presName="hierChild4" presStyleCnt="0"/>
      <dgm:spPr/>
    </dgm:pt>
    <dgm:pt modelId="{875FF5C8-7A95-44B9-8676-78DBA8675689}" type="pres">
      <dgm:prSet presAssocID="{5FEC606A-6728-49F9-B083-6D848B5B0714}" presName="Name37" presStyleLbl="parChTrans1D3" presStyleIdx="0" presStyleCnt="2"/>
      <dgm:spPr/>
      <dgm:t>
        <a:bodyPr/>
        <a:lstStyle/>
        <a:p>
          <a:endParaRPr lang="ru-RU"/>
        </a:p>
      </dgm:t>
    </dgm:pt>
    <dgm:pt modelId="{19818424-D9DE-426C-A539-FDE583BD3289}" type="pres">
      <dgm:prSet presAssocID="{7616A70B-28AC-46D9-9E03-1D7494220B3C}" presName="hierRoot2" presStyleCnt="0">
        <dgm:presLayoutVars>
          <dgm:hierBranch val="init"/>
        </dgm:presLayoutVars>
      </dgm:prSet>
      <dgm:spPr/>
    </dgm:pt>
    <dgm:pt modelId="{4F8E342F-4654-4DC7-B949-DC0E65CCEFED}" type="pres">
      <dgm:prSet presAssocID="{7616A70B-28AC-46D9-9E03-1D7494220B3C}" presName="rootComposite" presStyleCnt="0"/>
      <dgm:spPr/>
    </dgm:pt>
    <dgm:pt modelId="{363BE403-050E-4C37-9FFF-903ECD8E29CC}" type="pres">
      <dgm:prSet presAssocID="{7616A70B-28AC-46D9-9E03-1D7494220B3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9653C6-1100-4354-BDFE-D25545A5EA13}" type="pres">
      <dgm:prSet presAssocID="{7616A70B-28AC-46D9-9E03-1D7494220B3C}" presName="rootConnector" presStyleLbl="node3" presStyleIdx="0" presStyleCnt="2"/>
      <dgm:spPr/>
      <dgm:t>
        <a:bodyPr/>
        <a:lstStyle/>
        <a:p>
          <a:endParaRPr lang="ru-RU"/>
        </a:p>
      </dgm:t>
    </dgm:pt>
    <dgm:pt modelId="{86844FF0-DA4B-4363-AA06-7CCE3D446639}" type="pres">
      <dgm:prSet presAssocID="{7616A70B-28AC-46D9-9E03-1D7494220B3C}" presName="hierChild4" presStyleCnt="0"/>
      <dgm:spPr/>
    </dgm:pt>
    <dgm:pt modelId="{A1351357-57ED-474D-84B4-4F2B67DF515A}" type="pres">
      <dgm:prSet presAssocID="{7616A70B-28AC-46D9-9E03-1D7494220B3C}" presName="hierChild5" presStyleCnt="0"/>
      <dgm:spPr/>
    </dgm:pt>
    <dgm:pt modelId="{BAA0DDD2-FD89-4F33-BFE5-19775BFD8252}" type="pres">
      <dgm:prSet presAssocID="{A069AF40-C258-4C22-9CDE-C18E68B53AF0}" presName="hierChild5" presStyleCnt="0"/>
      <dgm:spPr/>
    </dgm:pt>
    <dgm:pt modelId="{9DC50736-C390-4B45-9E2D-D3521F56428D}" type="pres">
      <dgm:prSet presAssocID="{7889482D-2607-48DD-A696-2CA24D36640C}" presName="Name37" presStyleLbl="parChTrans1D2" presStyleIdx="1" presStyleCnt="5"/>
      <dgm:spPr/>
      <dgm:t>
        <a:bodyPr/>
        <a:lstStyle/>
        <a:p>
          <a:endParaRPr lang="ru-RU"/>
        </a:p>
      </dgm:t>
    </dgm:pt>
    <dgm:pt modelId="{90EAAD56-76C3-4EAE-8AA3-ECDADD3618B9}" type="pres">
      <dgm:prSet presAssocID="{774ECCC8-493C-47F6-AED0-7B351455F708}" presName="hierRoot2" presStyleCnt="0">
        <dgm:presLayoutVars>
          <dgm:hierBranch val="init"/>
        </dgm:presLayoutVars>
      </dgm:prSet>
      <dgm:spPr/>
    </dgm:pt>
    <dgm:pt modelId="{D13B70AC-7F45-46F1-97EE-B745AF93F0CF}" type="pres">
      <dgm:prSet presAssocID="{774ECCC8-493C-47F6-AED0-7B351455F708}" presName="rootComposite" presStyleCnt="0"/>
      <dgm:spPr/>
    </dgm:pt>
    <dgm:pt modelId="{C4A62E28-1A2A-42CC-8E4F-0CD31D53B167}" type="pres">
      <dgm:prSet presAssocID="{774ECCC8-493C-47F6-AED0-7B351455F708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686DDD-E711-44B2-9FBA-0CF3FC7F13BA}" type="pres">
      <dgm:prSet presAssocID="{774ECCC8-493C-47F6-AED0-7B351455F708}" presName="rootConnector" presStyleLbl="node2" presStyleIdx="1" presStyleCnt="5"/>
      <dgm:spPr/>
      <dgm:t>
        <a:bodyPr/>
        <a:lstStyle/>
        <a:p>
          <a:endParaRPr lang="ru-RU"/>
        </a:p>
      </dgm:t>
    </dgm:pt>
    <dgm:pt modelId="{876AAA97-61EC-4861-91B7-6ACBBD9F9317}" type="pres">
      <dgm:prSet presAssocID="{774ECCC8-493C-47F6-AED0-7B351455F708}" presName="hierChild4" presStyleCnt="0"/>
      <dgm:spPr/>
    </dgm:pt>
    <dgm:pt modelId="{815E3213-65A8-42F9-9E2C-50D09A8332DD}" type="pres">
      <dgm:prSet presAssocID="{FAC38572-BA60-4706-BF4D-F554B5517E69}" presName="Name37" presStyleLbl="parChTrans1D3" presStyleIdx="1" presStyleCnt="2"/>
      <dgm:spPr/>
      <dgm:t>
        <a:bodyPr/>
        <a:lstStyle/>
        <a:p>
          <a:endParaRPr lang="ru-RU"/>
        </a:p>
      </dgm:t>
    </dgm:pt>
    <dgm:pt modelId="{63A52955-30E5-4343-BDA6-90EC9D288FC9}" type="pres">
      <dgm:prSet presAssocID="{D9E74275-1E48-4C9D-AA39-20AF5ECA4E3A}" presName="hierRoot2" presStyleCnt="0">
        <dgm:presLayoutVars>
          <dgm:hierBranch val="init"/>
        </dgm:presLayoutVars>
      </dgm:prSet>
      <dgm:spPr/>
    </dgm:pt>
    <dgm:pt modelId="{B892CF2C-B59C-42D5-AE6B-49109A339542}" type="pres">
      <dgm:prSet presAssocID="{D9E74275-1E48-4C9D-AA39-20AF5ECA4E3A}" presName="rootComposite" presStyleCnt="0"/>
      <dgm:spPr/>
    </dgm:pt>
    <dgm:pt modelId="{5F8C58D1-6E39-4013-A37B-2A9A32992531}" type="pres">
      <dgm:prSet presAssocID="{D9E74275-1E48-4C9D-AA39-20AF5ECA4E3A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883370-7661-4CDF-B67F-361106F62792}" type="pres">
      <dgm:prSet presAssocID="{D9E74275-1E48-4C9D-AA39-20AF5ECA4E3A}" presName="rootConnector" presStyleLbl="node3" presStyleIdx="1" presStyleCnt="2"/>
      <dgm:spPr/>
      <dgm:t>
        <a:bodyPr/>
        <a:lstStyle/>
        <a:p>
          <a:endParaRPr lang="ru-RU"/>
        </a:p>
      </dgm:t>
    </dgm:pt>
    <dgm:pt modelId="{84F78DEC-A611-4A89-A2BC-B5859A7E791F}" type="pres">
      <dgm:prSet presAssocID="{D9E74275-1E48-4C9D-AA39-20AF5ECA4E3A}" presName="hierChild4" presStyleCnt="0"/>
      <dgm:spPr/>
    </dgm:pt>
    <dgm:pt modelId="{66D0ED67-AA72-4DE8-AB88-EFC2F85191CA}" type="pres">
      <dgm:prSet presAssocID="{D9E74275-1E48-4C9D-AA39-20AF5ECA4E3A}" presName="hierChild5" presStyleCnt="0"/>
      <dgm:spPr/>
    </dgm:pt>
    <dgm:pt modelId="{5899A102-548A-4D19-972F-107DADB55425}" type="pres">
      <dgm:prSet presAssocID="{774ECCC8-493C-47F6-AED0-7B351455F708}" presName="hierChild5" presStyleCnt="0"/>
      <dgm:spPr/>
    </dgm:pt>
    <dgm:pt modelId="{5D709F66-90AB-4AAD-B0C7-62133DA3335F}" type="pres">
      <dgm:prSet presAssocID="{233119A6-7052-416F-AFA4-6454906352C6}" presName="Name37" presStyleLbl="parChTrans1D2" presStyleIdx="2" presStyleCnt="5"/>
      <dgm:spPr/>
      <dgm:t>
        <a:bodyPr/>
        <a:lstStyle/>
        <a:p>
          <a:endParaRPr lang="ru-RU"/>
        </a:p>
      </dgm:t>
    </dgm:pt>
    <dgm:pt modelId="{7EF4B38D-35F4-4122-8057-DE3F4E3D7519}" type="pres">
      <dgm:prSet presAssocID="{F8FC9652-976D-4AFF-A733-B61B3ABD2033}" presName="hierRoot2" presStyleCnt="0">
        <dgm:presLayoutVars>
          <dgm:hierBranch val="init"/>
        </dgm:presLayoutVars>
      </dgm:prSet>
      <dgm:spPr/>
    </dgm:pt>
    <dgm:pt modelId="{D256C735-0652-41CD-923B-CECDE4F9A123}" type="pres">
      <dgm:prSet presAssocID="{F8FC9652-976D-4AFF-A733-B61B3ABD2033}" presName="rootComposite" presStyleCnt="0"/>
      <dgm:spPr/>
    </dgm:pt>
    <dgm:pt modelId="{0FF03A07-DE2F-4A8E-8D94-746E27208B52}" type="pres">
      <dgm:prSet presAssocID="{F8FC9652-976D-4AFF-A733-B61B3ABD2033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BB9460-09E7-44CC-AF1C-8FEE417A380F}" type="pres">
      <dgm:prSet presAssocID="{F8FC9652-976D-4AFF-A733-B61B3ABD2033}" presName="rootConnector" presStyleLbl="node2" presStyleIdx="2" presStyleCnt="5"/>
      <dgm:spPr/>
      <dgm:t>
        <a:bodyPr/>
        <a:lstStyle/>
        <a:p>
          <a:endParaRPr lang="ru-RU"/>
        </a:p>
      </dgm:t>
    </dgm:pt>
    <dgm:pt modelId="{3A556FCF-E653-4F39-9E2E-A3767A70EEAD}" type="pres">
      <dgm:prSet presAssocID="{F8FC9652-976D-4AFF-A733-B61B3ABD2033}" presName="hierChild4" presStyleCnt="0"/>
      <dgm:spPr/>
    </dgm:pt>
    <dgm:pt modelId="{0CF3592C-008F-4982-9655-FE77066CF759}" type="pres">
      <dgm:prSet presAssocID="{F8FC9652-976D-4AFF-A733-B61B3ABD2033}" presName="hierChild5" presStyleCnt="0"/>
      <dgm:spPr/>
    </dgm:pt>
    <dgm:pt modelId="{5E2EBE24-5760-4343-80A6-F55A8F3EB087}" type="pres">
      <dgm:prSet presAssocID="{47A5C119-2ADE-4C45-9B1C-33345ABFF3EC}" presName="Name37" presStyleLbl="parChTrans1D2" presStyleIdx="3" presStyleCnt="5"/>
      <dgm:spPr/>
      <dgm:t>
        <a:bodyPr/>
        <a:lstStyle/>
        <a:p>
          <a:endParaRPr lang="ru-RU"/>
        </a:p>
      </dgm:t>
    </dgm:pt>
    <dgm:pt modelId="{8B29615F-0281-46CE-B586-3EC4CAD64D97}" type="pres">
      <dgm:prSet presAssocID="{A90D900D-8305-4B9E-BBEE-CA294D307657}" presName="hierRoot2" presStyleCnt="0">
        <dgm:presLayoutVars>
          <dgm:hierBranch val="init"/>
        </dgm:presLayoutVars>
      </dgm:prSet>
      <dgm:spPr/>
    </dgm:pt>
    <dgm:pt modelId="{75CAC93F-0A11-485E-A595-1F7F37FAA0F5}" type="pres">
      <dgm:prSet presAssocID="{A90D900D-8305-4B9E-BBEE-CA294D307657}" presName="rootComposite" presStyleCnt="0"/>
      <dgm:spPr/>
    </dgm:pt>
    <dgm:pt modelId="{E6C29ED3-0065-45C6-A8CA-99DE954ECE93}" type="pres">
      <dgm:prSet presAssocID="{A90D900D-8305-4B9E-BBEE-CA294D307657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71A41C-4126-49BC-AFFB-4AEFB846CD68}" type="pres">
      <dgm:prSet presAssocID="{A90D900D-8305-4B9E-BBEE-CA294D307657}" presName="rootConnector" presStyleLbl="node2" presStyleIdx="3" presStyleCnt="5"/>
      <dgm:spPr/>
      <dgm:t>
        <a:bodyPr/>
        <a:lstStyle/>
        <a:p>
          <a:endParaRPr lang="ru-RU"/>
        </a:p>
      </dgm:t>
    </dgm:pt>
    <dgm:pt modelId="{54C17A54-D5F8-4838-AB48-5D31BBA79B42}" type="pres">
      <dgm:prSet presAssocID="{A90D900D-8305-4B9E-BBEE-CA294D307657}" presName="hierChild4" presStyleCnt="0"/>
      <dgm:spPr/>
    </dgm:pt>
    <dgm:pt modelId="{769BE873-A127-4E91-8EF4-0868BC601D1B}" type="pres">
      <dgm:prSet presAssocID="{A90D900D-8305-4B9E-BBEE-CA294D307657}" presName="hierChild5" presStyleCnt="0"/>
      <dgm:spPr/>
    </dgm:pt>
    <dgm:pt modelId="{0E590D05-8C38-4B99-941E-41927BAB113F}" type="pres">
      <dgm:prSet presAssocID="{0549D10A-5AA2-4D84-958A-5ACDC9B5CB13}" presName="Name37" presStyleLbl="parChTrans1D2" presStyleIdx="4" presStyleCnt="5"/>
      <dgm:spPr/>
      <dgm:t>
        <a:bodyPr/>
        <a:lstStyle/>
        <a:p>
          <a:endParaRPr lang="ru-RU"/>
        </a:p>
      </dgm:t>
    </dgm:pt>
    <dgm:pt modelId="{584AFF8E-6587-466A-938B-86D4022756E3}" type="pres">
      <dgm:prSet presAssocID="{D77E740A-3B91-4F79-8307-8D8715B2CA78}" presName="hierRoot2" presStyleCnt="0">
        <dgm:presLayoutVars>
          <dgm:hierBranch val="init"/>
        </dgm:presLayoutVars>
      </dgm:prSet>
      <dgm:spPr/>
    </dgm:pt>
    <dgm:pt modelId="{589B7701-8220-4EB4-AA41-FEEC88C48F8D}" type="pres">
      <dgm:prSet presAssocID="{D77E740A-3B91-4F79-8307-8D8715B2CA78}" presName="rootComposite" presStyleCnt="0"/>
      <dgm:spPr/>
    </dgm:pt>
    <dgm:pt modelId="{68C6FBA7-736E-4A95-8D0F-884AC2223DCC}" type="pres">
      <dgm:prSet presAssocID="{D77E740A-3B91-4F79-8307-8D8715B2CA78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BB2782-161E-4D3F-B77C-6200ECF41B13}" type="pres">
      <dgm:prSet presAssocID="{D77E740A-3B91-4F79-8307-8D8715B2CA78}" presName="rootConnector" presStyleLbl="node2" presStyleIdx="4" presStyleCnt="5"/>
      <dgm:spPr/>
      <dgm:t>
        <a:bodyPr/>
        <a:lstStyle/>
        <a:p>
          <a:endParaRPr lang="ru-RU"/>
        </a:p>
      </dgm:t>
    </dgm:pt>
    <dgm:pt modelId="{701E9A52-E113-4745-9545-6A764C6C77CA}" type="pres">
      <dgm:prSet presAssocID="{D77E740A-3B91-4F79-8307-8D8715B2CA78}" presName="hierChild4" presStyleCnt="0"/>
      <dgm:spPr/>
    </dgm:pt>
    <dgm:pt modelId="{ACF8CE99-4ACD-484D-819E-26ABB406D0D7}" type="pres">
      <dgm:prSet presAssocID="{D77E740A-3B91-4F79-8307-8D8715B2CA78}" presName="hierChild5" presStyleCnt="0"/>
      <dgm:spPr/>
    </dgm:pt>
    <dgm:pt modelId="{A4503316-3933-438F-BC45-190D9669448E}" type="pres">
      <dgm:prSet presAssocID="{235B5186-E063-4D4B-8607-5CC57F62A314}" presName="hierChild3" presStyleCnt="0"/>
      <dgm:spPr/>
    </dgm:pt>
  </dgm:ptLst>
  <dgm:cxnLst>
    <dgm:cxn modelId="{CF8F683D-8A92-4E70-9976-759FEF59150D}" srcId="{235B5186-E063-4D4B-8607-5CC57F62A314}" destId="{A90D900D-8305-4B9E-BBEE-CA294D307657}" srcOrd="3" destOrd="0" parTransId="{47A5C119-2ADE-4C45-9B1C-33345ABFF3EC}" sibTransId="{25C4D27B-D5FD-437B-92F7-D6E0854D3F7D}"/>
    <dgm:cxn modelId="{FE3FA657-0CD0-4AB4-8162-2BCB0109F844}" type="presOf" srcId="{FAC38572-BA60-4706-BF4D-F554B5517E69}" destId="{815E3213-65A8-42F9-9E2C-50D09A8332DD}" srcOrd="0" destOrd="0" presId="urn:microsoft.com/office/officeart/2005/8/layout/orgChart1"/>
    <dgm:cxn modelId="{9154EABD-34C7-4DC6-9934-B56B92FC0B8C}" type="presOf" srcId="{7616A70B-28AC-46D9-9E03-1D7494220B3C}" destId="{8B9653C6-1100-4354-BDFE-D25545A5EA13}" srcOrd="1" destOrd="0" presId="urn:microsoft.com/office/officeart/2005/8/layout/orgChart1"/>
    <dgm:cxn modelId="{7E27F012-33BF-4659-9676-33CC77E19E40}" type="presOf" srcId="{5FEC606A-6728-49F9-B083-6D848B5B0714}" destId="{875FF5C8-7A95-44B9-8676-78DBA8675689}" srcOrd="0" destOrd="0" presId="urn:microsoft.com/office/officeart/2005/8/layout/orgChart1"/>
    <dgm:cxn modelId="{90E33418-59AB-47FC-BFE7-1A9430A61A2F}" srcId="{235B5186-E063-4D4B-8607-5CC57F62A314}" destId="{F8FC9652-976D-4AFF-A733-B61B3ABD2033}" srcOrd="2" destOrd="0" parTransId="{233119A6-7052-416F-AFA4-6454906352C6}" sibTransId="{3B6DC7FB-0270-43C1-AA23-EB292E3ADF6F}"/>
    <dgm:cxn modelId="{252FBF7B-D4BD-46D0-B8A6-4E2ECF809694}" type="presOf" srcId="{A7962386-B731-4204-8241-9811C48E35BF}" destId="{49EF8484-598B-4526-B887-87068B9ACEA1}" srcOrd="0" destOrd="0" presId="urn:microsoft.com/office/officeart/2005/8/layout/orgChart1"/>
    <dgm:cxn modelId="{1A4D6605-3B57-4A49-A494-AD2F41DB69AB}" type="presOf" srcId="{A069AF40-C258-4C22-9CDE-C18E68B53AF0}" destId="{494FAEEC-3702-495C-B96C-700AFCE97AC9}" srcOrd="1" destOrd="0" presId="urn:microsoft.com/office/officeart/2005/8/layout/orgChart1"/>
    <dgm:cxn modelId="{7F00AC36-A3AF-4482-BFCA-F7B6496CAA56}" type="presOf" srcId="{A069AF40-C258-4C22-9CDE-C18E68B53AF0}" destId="{CB2BBA41-43AC-4929-AD54-E480DE72B5E2}" srcOrd="0" destOrd="0" presId="urn:microsoft.com/office/officeart/2005/8/layout/orgChart1"/>
    <dgm:cxn modelId="{92B6B698-5725-4AEC-AB74-A76549F31A2F}" srcId="{774ECCC8-493C-47F6-AED0-7B351455F708}" destId="{D9E74275-1E48-4C9D-AA39-20AF5ECA4E3A}" srcOrd="0" destOrd="0" parTransId="{FAC38572-BA60-4706-BF4D-F554B5517E69}" sibTransId="{FF9C4D3B-1DA0-4646-86E6-D0EDA83E9953}"/>
    <dgm:cxn modelId="{ED630CDD-D150-4F0F-82F0-7BEA2F08285A}" type="presOf" srcId="{D9E74275-1E48-4C9D-AA39-20AF5ECA4E3A}" destId="{32883370-7661-4CDF-B67F-361106F62792}" srcOrd="1" destOrd="0" presId="urn:microsoft.com/office/officeart/2005/8/layout/orgChart1"/>
    <dgm:cxn modelId="{CCED4F8C-5B1E-401D-80C5-16A5DFB0C80F}" type="presOf" srcId="{7889482D-2607-48DD-A696-2CA24D36640C}" destId="{9DC50736-C390-4B45-9E2D-D3521F56428D}" srcOrd="0" destOrd="0" presId="urn:microsoft.com/office/officeart/2005/8/layout/orgChart1"/>
    <dgm:cxn modelId="{33677887-53EA-4F91-8EBB-E68A641E29CA}" srcId="{235B5186-E063-4D4B-8607-5CC57F62A314}" destId="{774ECCC8-493C-47F6-AED0-7B351455F708}" srcOrd="1" destOrd="0" parTransId="{7889482D-2607-48DD-A696-2CA24D36640C}" sibTransId="{CB856CED-F7EB-4CFA-A446-208B3C388187}"/>
    <dgm:cxn modelId="{FF34DF52-542D-4784-BD7D-6F6F19FA8A1E}" type="presOf" srcId="{F8FC9652-976D-4AFF-A733-B61B3ABD2033}" destId="{70BB9460-09E7-44CC-AF1C-8FEE417A380F}" srcOrd="1" destOrd="0" presId="urn:microsoft.com/office/officeart/2005/8/layout/orgChart1"/>
    <dgm:cxn modelId="{94C03BE4-1626-4D18-8126-D2AEF35EEFEF}" type="presOf" srcId="{97656318-8AA1-48D1-8837-47D35C37F940}" destId="{3DE3D868-05C9-4264-91AC-88AAED43C892}" srcOrd="0" destOrd="0" presId="urn:microsoft.com/office/officeart/2005/8/layout/orgChart1"/>
    <dgm:cxn modelId="{863906F6-8320-42E3-ABAF-C5AB876603A3}" type="presOf" srcId="{7616A70B-28AC-46D9-9E03-1D7494220B3C}" destId="{363BE403-050E-4C37-9FFF-903ECD8E29CC}" srcOrd="0" destOrd="0" presId="urn:microsoft.com/office/officeart/2005/8/layout/orgChart1"/>
    <dgm:cxn modelId="{345ABD10-A483-4DB6-ACEE-EEBE579758F2}" type="presOf" srcId="{235B5186-E063-4D4B-8607-5CC57F62A314}" destId="{24B9F67D-CAD9-4298-BB54-13CD6B9F82B5}" srcOrd="1" destOrd="0" presId="urn:microsoft.com/office/officeart/2005/8/layout/orgChart1"/>
    <dgm:cxn modelId="{833C0321-24D0-432E-98FA-D4DAFBB8FBFE}" type="presOf" srcId="{F8FC9652-976D-4AFF-A733-B61B3ABD2033}" destId="{0FF03A07-DE2F-4A8E-8D94-746E27208B52}" srcOrd="0" destOrd="0" presId="urn:microsoft.com/office/officeart/2005/8/layout/orgChart1"/>
    <dgm:cxn modelId="{1B0FDA3E-D9D5-44C0-9E54-DF8456B031CD}" type="presOf" srcId="{774ECCC8-493C-47F6-AED0-7B351455F708}" destId="{C4A62E28-1A2A-42CC-8E4F-0CD31D53B167}" srcOrd="0" destOrd="0" presId="urn:microsoft.com/office/officeart/2005/8/layout/orgChart1"/>
    <dgm:cxn modelId="{4B290CE0-3E5A-45BA-93BC-72084E2A8E54}" type="presOf" srcId="{235B5186-E063-4D4B-8607-5CC57F62A314}" destId="{2E57916B-FFF2-45EE-9D07-74DD2691E6F9}" srcOrd="0" destOrd="0" presId="urn:microsoft.com/office/officeart/2005/8/layout/orgChart1"/>
    <dgm:cxn modelId="{192489DC-7800-4F73-82F0-EDBB2E4DF1F1}" type="presOf" srcId="{A90D900D-8305-4B9E-BBEE-CA294D307657}" destId="{7F71A41C-4126-49BC-AFFB-4AEFB846CD68}" srcOrd="1" destOrd="0" presId="urn:microsoft.com/office/officeart/2005/8/layout/orgChart1"/>
    <dgm:cxn modelId="{BB018719-22C4-4B94-A70D-2141062FCFBE}" srcId="{97656318-8AA1-48D1-8837-47D35C37F940}" destId="{235B5186-E063-4D4B-8607-5CC57F62A314}" srcOrd="0" destOrd="0" parTransId="{2682BE4E-8ECC-4E3E-96D6-01FA97197194}" sibTransId="{897FD751-5665-447A-AACA-15A0F445E4FD}"/>
    <dgm:cxn modelId="{BC0C0825-E406-4EB0-BD7B-5E63F0721708}" type="presOf" srcId="{D77E740A-3B91-4F79-8307-8D8715B2CA78}" destId="{F7BB2782-161E-4D3F-B77C-6200ECF41B13}" srcOrd="1" destOrd="0" presId="urn:microsoft.com/office/officeart/2005/8/layout/orgChart1"/>
    <dgm:cxn modelId="{6B912CCB-B3D0-43F6-9058-89CBB76DD761}" type="presOf" srcId="{774ECCC8-493C-47F6-AED0-7B351455F708}" destId="{6D686DDD-E711-44B2-9FBA-0CF3FC7F13BA}" srcOrd="1" destOrd="0" presId="urn:microsoft.com/office/officeart/2005/8/layout/orgChart1"/>
    <dgm:cxn modelId="{B00EA914-220F-49BF-A93A-E61BEC9CC152}" srcId="{A069AF40-C258-4C22-9CDE-C18E68B53AF0}" destId="{7616A70B-28AC-46D9-9E03-1D7494220B3C}" srcOrd="0" destOrd="0" parTransId="{5FEC606A-6728-49F9-B083-6D848B5B0714}" sibTransId="{262DA394-A275-4607-998B-04D8624DEAAC}"/>
    <dgm:cxn modelId="{41AED9EF-97DD-4EB3-AE71-8CF9237B80E5}" type="presOf" srcId="{A90D900D-8305-4B9E-BBEE-CA294D307657}" destId="{E6C29ED3-0065-45C6-A8CA-99DE954ECE93}" srcOrd="0" destOrd="0" presId="urn:microsoft.com/office/officeart/2005/8/layout/orgChart1"/>
    <dgm:cxn modelId="{480D10A2-FF47-4A74-A6C5-384C572AF2DD}" type="presOf" srcId="{0549D10A-5AA2-4D84-958A-5ACDC9B5CB13}" destId="{0E590D05-8C38-4B99-941E-41927BAB113F}" srcOrd="0" destOrd="0" presId="urn:microsoft.com/office/officeart/2005/8/layout/orgChart1"/>
    <dgm:cxn modelId="{CF88BBE7-CCEA-4CF5-A698-E606856105A4}" type="presOf" srcId="{233119A6-7052-416F-AFA4-6454906352C6}" destId="{5D709F66-90AB-4AAD-B0C7-62133DA3335F}" srcOrd="0" destOrd="0" presId="urn:microsoft.com/office/officeart/2005/8/layout/orgChart1"/>
    <dgm:cxn modelId="{416844C3-AED1-4F8E-8CC2-6CC98E07C786}" type="presOf" srcId="{47A5C119-2ADE-4C45-9B1C-33345ABFF3EC}" destId="{5E2EBE24-5760-4343-80A6-F55A8F3EB087}" srcOrd="0" destOrd="0" presId="urn:microsoft.com/office/officeart/2005/8/layout/orgChart1"/>
    <dgm:cxn modelId="{8FE7AC1B-DDD2-4629-ADC7-C11C7692BD09}" srcId="{235B5186-E063-4D4B-8607-5CC57F62A314}" destId="{A069AF40-C258-4C22-9CDE-C18E68B53AF0}" srcOrd="0" destOrd="0" parTransId="{A7962386-B731-4204-8241-9811C48E35BF}" sibTransId="{1CD72720-1F94-4EB3-9C86-1B5900B8107C}"/>
    <dgm:cxn modelId="{4B031A27-55D9-4949-BEE9-FA764EF9FADC}" type="presOf" srcId="{D77E740A-3B91-4F79-8307-8D8715B2CA78}" destId="{68C6FBA7-736E-4A95-8D0F-884AC2223DCC}" srcOrd="0" destOrd="0" presId="urn:microsoft.com/office/officeart/2005/8/layout/orgChart1"/>
    <dgm:cxn modelId="{649A32F6-B7EE-4E05-A860-5F12871EE00C}" srcId="{235B5186-E063-4D4B-8607-5CC57F62A314}" destId="{D77E740A-3B91-4F79-8307-8D8715B2CA78}" srcOrd="4" destOrd="0" parTransId="{0549D10A-5AA2-4D84-958A-5ACDC9B5CB13}" sibTransId="{E3750862-4884-4D91-B775-004F06E1C607}"/>
    <dgm:cxn modelId="{5CCB9FD9-ED2A-463E-98BC-2719AB690099}" type="presOf" srcId="{D9E74275-1E48-4C9D-AA39-20AF5ECA4E3A}" destId="{5F8C58D1-6E39-4013-A37B-2A9A32992531}" srcOrd="0" destOrd="0" presId="urn:microsoft.com/office/officeart/2005/8/layout/orgChart1"/>
    <dgm:cxn modelId="{A2C4973E-016F-46A8-BB90-76810C5C2380}" type="presParOf" srcId="{3DE3D868-05C9-4264-91AC-88AAED43C892}" destId="{306E61DC-1961-4BE6-8745-DBD9CAF22EC6}" srcOrd="0" destOrd="0" presId="urn:microsoft.com/office/officeart/2005/8/layout/orgChart1"/>
    <dgm:cxn modelId="{BC178DE4-BD6F-4DF1-8D05-7657A8129049}" type="presParOf" srcId="{306E61DC-1961-4BE6-8745-DBD9CAF22EC6}" destId="{A8CBAFF1-FA01-435B-9237-2680A0DD8B7E}" srcOrd="0" destOrd="0" presId="urn:microsoft.com/office/officeart/2005/8/layout/orgChart1"/>
    <dgm:cxn modelId="{7C5B68AE-D175-4994-9E5D-469BF8F6C58F}" type="presParOf" srcId="{A8CBAFF1-FA01-435B-9237-2680A0DD8B7E}" destId="{2E57916B-FFF2-45EE-9D07-74DD2691E6F9}" srcOrd="0" destOrd="0" presId="urn:microsoft.com/office/officeart/2005/8/layout/orgChart1"/>
    <dgm:cxn modelId="{B5857390-1F33-495B-8BF4-0FC23281ED7F}" type="presParOf" srcId="{A8CBAFF1-FA01-435B-9237-2680A0DD8B7E}" destId="{24B9F67D-CAD9-4298-BB54-13CD6B9F82B5}" srcOrd="1" destOrd="0" presId="urn:microsoft.com/office/officeart/2005/8/layout/orgChart1"/>
    <dgm:cxn modelId="{669BE59C-4703-4209-B841-642B26290D48}" type="presParOf" srcId="{306E61DC-1961-4BE6-8745-DBD9CAF22EC6}" destId="{A62FE4C2-36C3-4D8B-86C1-35EB4E7A2301}" srcOrd="1" destOrd="0" presId="urn:microsoft.com/office/officeart/2005/8/layout/orgChart1"/>
    <dgm:cxn modelId="{B325AD3B-E21F-4E43-9F50-F6D506DA7703}" type="presParOf" srcId="{A62FE4C2-36C3-4D8B-86C1-35EB4E7A2301}" destId="{49EF8484-598B-4526-B887-87068B9ACEA1}" srcOrd="0" destOrd="0" presId="urn:microsoft.com/office/officeart/2005/8/layout/orgChart1"/>
    <dgm:cxn modelId="{2FBD1CCA-C7A6-4344-8125-4574EECDA5FB}" type="presParOf" srcId="{A62FE4C2-36C3-4D8B-86C1-35EB4E7A2301}" destId="{FFD84F0B-8BE2-4B47-810C-D74A72093FDE}" srcOrd="1" destOrd="0" presId="urn:microsoft.com/office/officeart/2005/8/layout/orgChart1"/>
    <dgm:cxn modelId="{B7F39A7D-04C6-4E2D-BAB5-18A94DF190D0}" type="presParOf" srcId="{FFD84F0B-8BE2-4B47-810C-D74A72093FDE}" destId="{94E61BD9-32A3-49F2-99F4-FFAA96108B12}" srcOrd="0" destOrd="0" presId="urn:microsoft.com/office/officeart/2005/8/layout/orgChart1"/>
    <dgm:cxn modelId="{75CA06F6-DE6E-4287-93E8-7A33389DC210}" type="presParOf" srcId="{94E61BD9-32A3-49F2-99F4-FFAA96108B12}" destId="{CB2BBA41-43AC-4929-AD54-E480DE72B5E2}" srcOrd="0" destOrd="0" presId="urn:microsoft.com/office/officeart/2005/8/layout/orgChart1"/>
    <dgm:cxn modelId="{208BFCB4-5208-44E0-B1BD-A03052CDE4C0}" type="presParOf" srcId="{94E61BD9-32A3-49F2-99F4-FFAA96108B12}" destId="{494FAEEC-3702-495C-B96C-700AFCE97AC9}" srcOrd="1" destOrd="0" presId="urn:microsoft.com/office/officeart/2005/8/layout/orgChart1"/>
    <dgm:cxn modelId="{91A72921-82A3-4D2F-A561-938E3CAC2EE4}" type="presParOf" srcId="{FFD84F0B-8BE2-4B47-810C-D74A72093FDE}" destId="{E3B6010B-2E98-4EED-8F40-CAD58758BBD7}" srcOrd="1" destOrd="0" presId="urn:microsoft.com/office/officeart/2005/8/layout/orgChart1"/>
    <dgm:cxn modelId="{37A7C6B7-0156-48CD-975B-A5038F775FAC}" type="presParOf" srcId="{E3B6010B-2E98-4EED-8F40-CAD58758BBD7}" destId="{875FF5C8-7A95-44B9-8676-78DBA8675689}" srcOrd="0" destOrd="0" presId="urn:microsoft.com/office/officeart/2005/8/layout/orgChart1"/>
    <dgm:cxn modelId="{5336AE71-5AC4-441C-AE37-C64725ABFB85}" type="presParOf" srcId="{E3B6010B-2E98-4EED-8F40-CAD58758BBD7}" destId="{19818424-D9DE-426C-A539-FDE583BD3289}" srcOrd="1" destOrd="0" presId="urn:microsoft.com/office/officeart/2005/8/layout/orgChart1"/>
    <dgm:cxn modelId="{FCB7DBB2-BC06-4063-8130-C44F39F02806}" type="presParOf" srcId="{19818424-D9DE-426C-A539-FDE583BD3289}" destId="{4F8E342F-4654-4DC7-B949-DC0E65CCEFED}" srcOrd="0" destOrd="0" presId="urn:microsoft.com/office/officeart/2005/8/layout/orgChart1"/>
    <dgm:cxn modelId="{161D99E6-90C1-49F8-B8E7-ABCB695AB12A}" type="presParOf" srcId="{4F8E342F-4654-4DC7-B949-DC0E65CCEFED}" destId="{363BE403-050E-4C37-9FFF-903ECD8E29CC}" srcOrd="0" destOrd="0" presId="urn:microsoft.com/office/officeart/2005/8/layout/orgChart1"/>
    <dgm:cxn modelId="{F054402B-BEE7-4405-8AF4-8895F9EBDE5A}" type="presParOf" srcId="{4F8E342F-4654-4DC7-B949-DC0E65CCEFED}" destId="{8B9653C6-1100-4354-BDFE-D25545A5EA13}" srcOrd="1" destOrd="0" presId="urn:microsoft.com/office/officeart/2005/8/layout/orgChart1"/>
    <dgm:cxn modelId="{FDA5E8AD-45DF-4696-A499-3C7EB6D78F6C}" type="presParOf" srcId="{19818424-D9DE-426C-A539-FDE583BD3289}" destId="{86844FF0-DA4B-4363-AA06-7CCE3D446639}" srcOrd="1" destOrd="0" presId="urn:microsoft.com/office/officeart/2005/8/layout/orgChart1"/>
    <dgm:cxn modelId="{64AE6B90-D3C6-41A0-9765-32691951C9CA}" type="presParOf" srcId="{19818424-D9DE-426C-A539-FDE583BD3289}" destId="{A1351357-57ED-474D-84B4-4F2B67DF515A}" srcOrd="2" destOrd="0" presId="urn:microsoft.com/office/officeart/2005/8/layout/orgChart1"/>
    <dgm:cxn modelId="{C20F5AA3-E1A0-4689-9AA5-F0E10B0EF998}" type="presParOf" srcId="{FFD84F0B-8BE2-4B47-810C-D74A72093FDE}" destId="{BAA0DDD2-FD89-4F33-BFE5-19775BFD8252}" srcOrd="2" destOrd="0" presId="urn:microsoft.com/office/officeart/2005/8/layout/orgChart1"/>
    <dgm:cxn modelId="{CDAF54E2-E4E4-4111-A015-69F7DE0668C3}" type="presParOf" srcId="{A62FE4C2-36C3-4D8B-86C1-35EB4E7A2301}" destId="{9DC50736-C390-4B45-9E2D-D3521F56428D}" srcOrd="2" destOrd="0" presId="urn:microsoft.com/office/officeart/2005/8/layout/orgChart1"/>
    <dgm:cxn modelId="{549D5719-3DFB-429E-9FDB-EB9C1FAF689A}" type="presParOf" srcId="{A62FE4C2-36C3-4D8B-86C1-35EB4E7A2301}" destId="{90EAAD56-76C3-4EAE-8AA3-ECDADD3618B9}" srcOrd="3" destOrd="0" presId="urn:microsoft.com/office/officeart/2005/8/layout/orgChart1"/>
    <dgm:cxn modelId="{B6A82B95-BD3D-49C4-9052-DCCCE297FBB1}" type="presParOf" srcId="{90EAAD56-76C3-4EAE-8AA3-ECDADD3618B9}" destId="{D13B70AC-7F45-46F1-97EE-B745AF93F0CF}" srcOrd="0" destOrd="0" presId="urn:microsoft.com/office/officeart/2005/8/layout/orgChart1"/>
    <dgm:cxn modelId="{2E90E196-6B7B-4F46-ADF3-BBBA547F3C9F}" type="presParOf" srcId="{D13B70AC-7F45-46F1-97EE-B745AF93F0CF}" destId="{C4A62E28-1A2A-42CC-8E4F-0CD31D53B167}" srcOrd="0" destOrd="0" presId="urn:microsoft.com/office/officeart/2005/8/layout/orgChart1"/>
    <dgm:cxn modelId="{27A27777-C4C1-43E6-A5C1-BBFB7826DBBB}" type="presParOf" srcId="{D13B70AC-7F45-46F1-97EE-B745AF93F0CF}" destId="{6D686DDD-E711-44B2-9FBA-0CF3FC7F13BA}" srcOrd="1" destOrd="0" presId="urn:microsoft.com/office/officeart/2005/8/layout/orgChart1"/>
    <dgm:cxn modelId="{AF5ABA1B-086B-4FC0-BF84-F1F8D5D1FF5E}" type="presParOf" srcId="{90EAAD56-76C3-4EAE-8AA3-ECDADD3618B9}" destId="{876AAA97-61EC-4861-91B7-6ACBBD9F9317}" srcOrd="1" destOrd="0" presId="urn:microsoft.com/office/officeart/2005/8/layout/orgChart1"/>
    <dgm:cxn modelId="{3FB378DE-0D90-4AA6-9903-C937F0AF8678}" type="presParOf" srcId="{876AAA97-61EC-4861-91B7-6ACBBD9F9317}" destId="{815E3213-65A8-42F9-9E2C-50D09A8332DD}" srcOrd="0" destOrd="0" presId="urn:microsoft.com/office/officeart/2005/8/layout/orgChart1"/>
    <dgm:cxn modelId="{0BBAD341-685A-49AB-877F-24C29ADB121C}" type="presParOf" srcId="{876AAA97-61EC-4861-91B7-6ACBBD9F9317}" destId="{63A52955-30E5-4343-BDA6-90EC9D288FC9}" srcOrd="1" destOrd="0" presId="urn:microsoft.com/office/officeart/2005/8/layout/orgChart1"/>
    <dgm:cxn modelId="{DA9665B6-E515-4C3D-864C-E1CCC188AFC8}" type="presParOf" srcId="{63A52955-30E5-4343-BDA6-90EC9D288FC9}" destId="{B892CF2C-B59C-42D5-AE6B-49109A339542}" srcOrd="0" destOrd="0" presId="urn:microsoft.com/office/officeart/2005/8/layout/orgChart1"/>
    <dgm:cxn modelId="{A6132AC9-70E5-4307-A38A-B3AD3D0FAD18}" type="presParOf" srcId="{B892CF2C-B59C-42D5-AE6B-49109A339542}" destId="{5F8C58D1-6E39-4013-A37B-2A9A32992531}" srcOrd="0" destOrd="0" presId="urn:microsoft.com/office/officeart/2005/8/layout/orgChart1"/>
    <dgm:cxn modelId="{5741DD5F-598E-4D1A-BA3A-E059AE069CAC}" type="presParOf" srcId="{B892CF2C-B59C-42D5-AE6B-49109A339542}" destId="{32883370-7661-4CDF-B67F-361106F62792}" srcOrd="1" destOrd="0" presId="urn:microsoft.com/office/officeart/2005/8/layout/orgChart1"/>
    <dgm:cxn modelId="{13AE5B01-4305-4227-A9BE-D60CF8B0736E}" type="presParOf" srcId="{63A52955-30E5-4343-BDA6-90EC9D288FC9}" destId="{84F78DEC-A611-4A89-A2BC-B5859A7E791F}" srcOrd="1" destOrd="0" presId="urn:microsoft.com/office/officeart/2005/8/layout/orgChart1"/>
    <dgm:cxn modelId="{33FC5EEF-AF9E-4410-A728-A7E31C675C60}" type="presParOf" srcId="{63A52955-30E5-4343-BDA6-90EC9D288FC9}" destId="{66D0ED67-AA72-4DE8-AB88-EFC2F85191CA}" srcOrd="2" destOrd="0" presId="urn:microsoft.com/office/officeart/2005/8/layout/orgChart1"/>
    <dgm:cxn modelId="{3F466897-00B5-43A1-9147-9293A1A48903}" type="presParOf" srcId="{90EAAD56-76C3-4EAE-8AA3-ECDADD3618B9}" destId="{5899A102-548A-4D19-972F-107DADB55425}" srcOrd="2" destOrd="0" presId="urn:microsoft.com/office/officeart/2005/8/layout/orgChart1"/>
    <dgm:cxn modelId="{DACC4617-7930-47D0-982B-3A5F0019D5E5}" type="presParOf" srcId="{A62FE4C2-36C3-4D8B-86C1-35EB4E7A2301}" destId="{5D709F66-90AB-4AAD-B0C7-62133DA3335F}" srcOrd="4" destOrd="0" presId="urn:microsoft.com/office/officeart/2005/8/layout/orgChart1"/>
    <dgm:cxn modelId="{34D31096-036A-4041-9FB3-A0C1B57E41DE}" type="presParOf" srcId="{A62FE4C2-36C3-4D8B-86C1-35EB4E7A2301}" destId="{7EF4B38D-35F4-4122-8057-DE3F4E3D7519}" srcOrd="5" destOrd="0" presId="urn:microsoft.com/office/officeart/2005/8/layout/orgChart1"/>
    <dgm:cxn modelId="{BD6AC466-8B32-42AC-B860-FAD3A4F87B2D}" type="presParOf" srcId="{7EF4B38D-35F4-4122-8057-DE3F4E3D7519}" destId="{D256C735-0652-41CD-923B-CECDE4F9A123}" srcOrd="0" destOrd="0" presId="urn:microsoft.com/office/officeart/2005/8/layout/orgChart1"/>
    <dgm:cxn modelId="{D135FD04-5C11-4D51-87BE-E6544D8042A0}" type="presParOf" srcId="{D256C735-0652-41CD-923B-CECDE4F9A123}" destId="{0FF03A07-DE2F-4A8E-8D94-746E27208B52}" srcOrd="0" destOrd="0" presId="urn:microsoft.com/office/officeart/2005/8/layout/orgChart1"/>
    <dgm:cxn modelId="{91E868FC-AEEC-4103-8864-72D3A3C4F861}" type="presParOf" srcId="{D256C735-0652-41CD-923B-CECDE4F9A123}" destId="{70BB9460-09E7-44CC-AF1C-8FEE417A380F}" srcOrd="1" destOrd="0" presId="urn:microsoft.com/office/officeart/2005/8/layout/orgChart1"/>
    <dgm:cxn modelId="{6CDB31D1-FBA8-42E7-972C-1F10557A9207}" type="presParOf" srcId="{7EF4B38D-35F4-4122-8057-DE3F4E3D7519}" destId="{3A556FCF-E653-4F39-9E2E-A3767A70EEAD}" srcOrd="1" destOrd="0" presId="urn:microsoft.com/office/officeart/2005/8/layout/orgChart1"/>
    <dgm:cxn modelId="{D7CF789B-1D2F-4368-9D60-604619BE0231}" type="presParOf" srcId="{7EF4B38D-35F4-4122-8057-DE3F4E3D7519}" destId="{0CF3592C-008F-4982-9655-FE77066CF759}" srcOrd="2" destOrd="0" presId="urn:microsoft.com/office/officeart/2005/8/layout/orgChart1"/>
    <dgm:cxn modelId="{A05EAD25-A866-4FCA-901C-D2B897A2BB8A}" type="presParOf" srcId="{A62FE4C2-36C3-4D8B-86C1-35EB4E7A2301}" destId="{5E2EBE24-5760-4343-80A6-F55A8F3EB087}" srcOrd="6" destOrd="0" presId="urn:microsoft.com/office/officeart/2005/8/layout/orgChart1"/>
    <dgm:cxn modelId="{6B8F8218-4530-4C04-8FFB-EBB01F645587}" type="presParOf" srcId="{A62FE4C2-36C3-4D8B-86C1-35EB4E7A2301}" destId="{8B29615F-0281-46CE-B586-3EC4CAD64D97}" srcOrd="7" destOrd="0" presId="urn:microsoft.com/office/officeart/2005/8/layout/orgChart1"/>
    <dgm:cxn modelId="{66625EF7-1D2C-4BCC-BBB8-FC88DFDC8957}" type="presParOf" srcId="{8B29615F-0281-46CE-B586-3EC4CAD64D97}" destId="{75CAC93F-0A11-485E-A595-1F7F37FAA0F5}" srcOrd="0" destOrd="0" presId="urn:microsoft.com/office/officeart/2005/8/layout/orgChart1"/>
    <dgm:cxn modelId="{16C2AB10-534D-4266-960A-B2D8F9A9A60E}" type="presParOf" srcId="{75CAC93F-0A11-485E-A595-1F7F37FAA0F5}" destId="{E6C29ED3-0065-45C6-A8CA-99DE954ECE93}" srcOrd="0" destOrd="0" presId="urn:microsoft.com/office/officeart/2005/8/layout/orgChart1"/>
    <dgm:cxn modelId="{BC6E2597-C402-4D6D-AA3F-5938B174D793}" type="presParOf" srcId="{75CAC93F-0A11-485E-A595-1F7F37FAA0F5}" destId="{7F71A41C-4126-49BC-AFFB-4AEFB846CD68}" srcOrd="1" destOrd="0" presId="urn:microsoft.com/office/officeart/2005/8/layout/orgChart1"/>
    <dgm:cxn modelId="{23BF847F-6B71-4842-A9EA-8DEFEF80ECE9}" type="presParOf" srcId="{8B29615F-0281-46CE-B586-3EC4CAD64D97}" destId="{54C17A54-D5F8-4838-AB48-5D31BBA79B42}" srcOrd="1" destOrd="0" presId="urn:microsoft.com/office/officeart/2005/8/layout/orgChart1"/>
    <dgm:cxn modelId="{61C42551-A1A0-4DFD-88A5-217E34824748}" type="presParOf" srcId="{8B29615F-0281-46CE-B586-3EC4CAD64D97}" destId="{769BE873-A127-4E91-8EF4-0868BC601D1B}" srcOrd="2" destOrd="0" presId="urn:microsoft.com/office/officeart/2005/8/layout/orgChart1"/>
    <dgm:cxn modelId="{C32670B4-D41E-4E4E-85B4-4E3FC4EB610A}" type="presParOf" srcId="{A62FE4C2-36C3-4D8B-86C1-35EB4E7A2301}" destId="{0E590D05-8C38-4B99-941E-41927BAB113F}" srcOrd="8" destOrd="0" presId="urn:microsoft.com/office/officeart/2005/8/layout/orgChart1"/>
    <dgm:cxn modelId="{99658B99-9895-4C8D-8AF8-7E69C66F6C33}" type="presParOf" srcId="{A62FE4C2-36C3-4D8B-86C1-35EB4E7A2301}" destId="{584AFF8E-6587-466A-938B-86D4022756E3}" srcOrd="9" destOrd="0" presId="urn:microsoft.com/office/officeart/2005/8/layout/orgChart1"/>
    <dgm:cxn modelId="{9C0F5B1F-8905-44C6-A238-3FC711C8A2BB}" type="presParOf" srcId="{584AFF8E-6587-466A-938B-86D4022756E3}" destId="{589B7701-8220-4EB4-AA41-FEEC88C48F8D}" srcOrd="0" destOrd="0" presId="urn:microsoft.com/office/officeart/2005/8/layout/orgChart1"/>
    <dgm:cxn modelId="{19C176FD-1B97-414A-9EAB-8C86B94611C7}" type="presParOf" srcId="{589B7701-8220-4EB4-AA41-FEEC88C48F8D}" destId="{68C6FBA7-736E-4A95-8D0F-884AC2223DCC}" srcOrd="0" destOrd="0" presId="urn:microsoft.com/office/officeart/2005/8/layout/orgChart1"/>
    <dgm:cxn modelId="{DB67496E-B940-4E88-8CCB-CEDBFD8F91A6}" type="presParOf" srcId="{589B7701-8220-4EB4-AA41-FEEC88C48F8D}" destId="{F7BB2782-161E-4D3F-B77C-6200ECF41B13}" srcOrd="1" destOrd="0" presId="urn:microsoft.com/office/officeart/2005/8/layout/orgChart1"/>
    <dgm:cxn modelId="{1067E723-4C26-4549-AE91-3FDF1759532E}" type="presParOf" srcId="{584AFF8E-6587-466A-938B-86D4022756E3}" destId="{701E9A52-E113-4745-9545-6A764C6C77CA}" srcOrd="1" destOrd="0" presId="urn:microsoft.com/office/officeart/2005/8/layout/orgChart1"/>
    <dgm:cxn modelId="{FDAC5B16-0108-4F15-8278-6136A13FBEF5}" type="presParOf" srcId="{584AFF8E-6587-466A-938B-86D4022756E3}" destId="{ACF8CE99-4ACD-484D-819E-26ABB406D0D7}" srcOrd="2" destOrd="0" presId="urn:microsoft.com/office/officeart/2005/8/layout/orgChart1"/>
    <dgm:cxn modelId="{C558E60B-6CD2-4354-A770-143C32EC807D}" type="presParOf" srcId="{306E61DC-1961-4BE6-8745-DBD9CAF22EC6}" destId="{A4503316-3933-438F-BC45-190D9669448E}" srcOrd="2" destOrd="0" presId="urn:microsoft.com/office/officeart/2005/8/layout/orgChar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73905-1E8C-4EC3-B4F7-CC0ADB1B06D3}">
      <dsp:nvSpPr>
        <dsp:cNvPr id="0" name=""/>
        <dsp:cNvSpPr/>
      </dsp:nvSpPr>
      <dsp:spPr>
        <a:xfrm>
          <a:off x="4572000" y="1640768"/>
          <a:ext cx="343988" cy="2280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855"/>
              </a:lnTo>
              <a:lnTo>
                <a:pt x="343988" y="22808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A20BB-5DCE-427C-BC44-3FF171DEBE24}">
      <dsp:nvSpPr>
        <dsp:cNvPr id="0" name=""/>
        <dsp:cNvSpPr/>
      </dsp:nvSpPr>
      <dsp:spPr>
        <a:xfrm>
          <a:off x="4228011" y="1640768"/>
          <a:ext cx="343988" cy="1506996"/>
        </a:xfrm>
        <a:custGeom>
          <a:avLst/>
          <a:gdLst/>
          <a:ahLst/>
          <a:cxnLst/>
          <a:rect l="0" t="0" r="0" b="0"/>
          <a:pathLst>
            <a:path>
              <a:moveTo>
                <a:pt x="343988" y="0"/>
              </a:moveTo>
              <a:lnTo>
                <a:pt x="343988" y="1506996"/>
              </a:lnTo>
              <a:lnTo>
                <a:pt x="0" y="15069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D2DEB-3B5D-4867-88B3-00974FDFAFA0}">
      <dsp:nvSpPr>
        <dsp:cNvPr id="0" name=""/>
        <dsp:cNvSpPr/>
      </dsp:nvSpPr>
      <dsp:spPr>
        <a:xfrm>
          <a:off x="2933960" y="2729"/>
          <a:ext cx="3276079" cy="16380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Ген.директор</a:t>
          </a:r>
          <a:r>
            <a:rPr lang="ru-RU" sz="2000" kern="1200" dirty="0" smtClean="0"/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организация продаж;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Организация поставок оборудования и сырья;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- бухгалтерия.</a:t>
          </a:r>
        </a:p>
      </dsp:txBody>
      <dsp:txXfrm>
        <a:off x="2933960" y="2729"/>
        <a:ext cx="3276079" cy="1638039"/>
      </dsp:txXfrm>
    </dsp:sp>
    <dsp:sp modelId="{33BBA830-C886-4D44-B0AD-F42E16493ABB}">
      <dsp:nvSpPr>
        <dsp:cNvPr id="0" name=""/>
        <dsp:cNvSpPr/>
      </dsp:nvSpPr>
      <dsp:spPr>
        <a:xfrm>
          <a:off x="951932" y="2328745"/>
          <a:ext cx="3276079" cy="16380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Мастер по проведению творческих мероприятий: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- рисование;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- </a:t>
          </a:r>
          <a:r>
            <a:rPr lang="en-US" sz="2000" b="0" kern="1200" dirty="0" smtClean="0"/>
            <a:t>handmade</a:t>
          </a:r>
          <a:r>
            <a:rPr lang="ru-RU" sz="2000" b="0" kern="1200" dirty="0" smtClean="0"/>
            <a:t>.</a:t>
          </a:r>
          <a:endParaRPr lang="ru-RU" sz="2000" b="0" kern="1200" dirty="0"/>
        </a:p>
      </dsp:txBody>
      <dsp:txXfrm>
        <a:off x="951932" y="2328745"/>
        <a:ext cx="3276079" cy="1638039"/>
      </dsp:txXfrm>
    </dsp:sp>
    <dsp:sp modelId="{482B082C-6192-4119-8072-D686F3E1C304}">
      <dsp:nvSpPr>
        <dsp:cNvPr id="0" name=""/>
        <dsp:cNvSpPr/>
      </dsp:nvSpPr>
      <dsp:spPr>
        <a:xfrm>
          <a:off x="4915988" y="2328745"/>
          <a:ext cx="3276079" cy="318575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Мастер по ведению технических кружков и мероприятий: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- ракетостроение/</a:t>
          </a:r>
          <a:r>
            <a:rPr lang="ru-RU" sz="2000" b="0" kern="1200" dirty="0" err="1" smtClean="0"/>
            <a:t>авиамоделирование</a:t>
          </a:r>
          <a:r>
            <a:rPr lang="ru-RU" sz="2000" b="0" kern="1200" dirty="0" smtClean="0"/>
            <a:t>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- роботостроение;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-проведение естественнонаучных опытов. </a:t>
          </a:r>
          <a:endParaRPr lang="ru-RU" sz="2000" b="0" kern="1200" dirty="0"/>
        </a:p>
      </dsp:txBody>
      <dsp:txXfrm>
        <a:off x="4915988" y="2328745"/>
        <a:ext cx="3276079" cy="3185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90D05-8C38-4B99-941E-41927BAB113F}">
      <dsp:nvSpPr>
        <dsp:cNvPr id="0" name=""/>
        <dsp:cNvSpPr/>
      </dsp:nvSpPr>
      <dsp:spPr>
        <a:xfrm>
          <a:off x="4572000" y="1908776"/>
          <a:ext cx="3788475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3788475" y="164376"/>
              </a:lnTo>
              <a:lnTo>
                <a:pt x="3788475" y="3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2EBE24-5760-4343-80A6-F55A8F3EB087}">
      <dsp:nvSpPr>
        <dsp:cNvPr id="0" name=""/>
        <dsp:cNvSpPr/>
      </dsp:nvSpPr>
      <dsp:spPr>
        <a:xfrm>
          <a:off x="4572000" y="1908776"/>
          <a:ext cx="1894237" cy="3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376"/>
              </a:lnTo>
              <a:lnTo>
                <a:pt x="1894237" y="164376"/>
              </a:lnTo>
              <a:lnTo>
                <a:pt x="1894237" y="3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09F66-90AB-4AAD-B0C7-62133DA3335F}">
      <dsp:nvSpPr>
        <dsp:cNvPr id="0" name=""/>
        <dsp:cNvSpPr/>
      </dsp:nvSpPr>
      <dsp:spPr>
        <a:xfrm>
          <a:off x="4526280" y="1908776"/>
          <a:ext cx="91440" cy="3287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E3213-65A8-42F9-9E2C-50D09A8332DD}">
      <dsp:nvSpPr>
        <dsp:cNvPr id="0" name=""/>
        <dsp:cNvSpPr/>
      </dsp:nvSpPr>
      <dsp:spPr>
        <a:xfrm>
          <a:off x="2051567" y="3020271"/>
          <a:ext cx="234822" cy="720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123"/>
              </a:lnTo>
              <a:lnTo>
                <a:pt x="234822" y="7201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50736-C390-4B45-9E2D-D3521F56428D}">
      <dsp:nvSpPr>
        <dsp:cNvPr id="0" name=""/>
        <dsp:cNvSpPr/>
      </dsp:nvSpPr>
      <dsp:spPr>
        <a:xfrm>
          <a:off x="2677762" y="1908776"/>
          <a:ext cx="1894237" cy="328752"/>
        </a:xfrm>
        <a:custGeom>
          <a:avLst/>
          <a:gdLst/>
          <a:ahLst/>
          <a:cxnLst/>
          <a:rect l="0" t="0" r="0" b="0"/>
          <a:pathLst>
            <a:path>
              <a:moveTo>
                <a:pt x="1894237" y="0"/>
              </a:moveTo>
              <a:lnTo>
                <a:pt x="1894237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FF5C8-7A95-44B9-8676-78DBA8675689}">
      <dsp:nvSpPr>
        <dsp:cNvPr id="0" name=""/>
        <dsp:cNvSpPr/>
      </dsp:nvSpPr>
      <dsp:spPr>
        <a:xfrm>
          <a:off x="157329" y="3020271"/>
          <a:ext cx="234822" cy="720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0123"/>
              </a:lnTo>
              <a:lnTo>
                <a:pt x="234822" y="72012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F8484-598B-4526-B887-87068B9ACEA1}">
      <dsp:nvSpPr>
        <dsp:cNvPr id="0" name=""/>
        <dsp:cNvSpPr/>
      </dsp:nvSpPr>
      <dsp:spPr>
        <a:xfrm>
          <a:off x="783524" y="1908776"/>
          <a:ext cx="3788475" cy="328752"/>
        </a:xfrm>
        <a:custGeom>
          <a:avLst/>
          <a:gdLst/>
          <a:ahLst/>
          <a:cxnLst/>
          <a:rect l="0" t="0" r="0" b="0"/>
          <a:pathLst>
            <a:path>
              <a:moveTo>
                <a:pt x="3788475" y="0"/>
              </a:moveTo>
              <a:lnTo>
                <a:pt x="3788475" y="164376"/>
              </a:lnTo>
              <a:lnTo>
                <a:pt x="0" y="164376"/>
              </a:lnTo>
              <a:lnTo>
                <a:pt x="0" y="3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7916B-FFF2-45EE-9D07-74DD2691E6F9}">
      <dsp:nvSpPr>
        <dsp:cNvPr id="0" name=""/>
        <dsp:cNvSpPr/>
      </dsp:nvSpPr>
      <dsp:spPr>
        <a:xfrm>
          <a:off x="3789257" y="1126033"/>
          <a:ext cx="1565485" cy="782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Ген. директор</a:t>
          </a:r>
        </a:p>
      </dsp:txBody>
      <dsp:txXfrm>
        <a:off x="3789257" y="1126033"/>
        <a:ext cx="1565485" cy="782742"/>
      </dsp:txXfrm>
    </dsp:sp>
    <dsp:sp modelId="{CB2BBA41-43AC-4929-AD54-E480DE72B5E2}">
      <dsp:nvSpPr>
        <dsp:cNvPr id="0" name=""/>
        <dsp:cNvSpPr/>
      </dsp:nvSpPr>
      <dsp:spPr>
        <a:xfrm>
          <a:off x="781" y="2237528"/>
          <a:ext cx="1565485" cy="782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Мастер творчества</a:t>
          </a:r>
          <a:endParaRPr lang="ru-RU" sz="2000" b="1" kern="1200" dirty="0"/>
        </a:p>
      </dsp:txBody>
      <dsp:txXfrm>
        <a:off x="781" y="2237528"/>
        <a:ext cx="1565485" cy="782742"/>
      </dsp:txXfrm>
    </dsp:sp>
    <dsp:sp modelId="{363BE403-050E-4C37-9FFF-903ECD8E29CC}">
      <dsp:nvSpPr>
        <dsp:cNvPr id="0" name=""/>
        <dsp:cNvSpPr/>
      </dsp:nvSpPr>
      <dsp:spPr>
        <a:xfrm>
          <a:off x="392152" y="3349023"/>
          <a:ext cx="1565485" cy="782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Помощник</a:t>
          </a:r>
          <a:endParaRPr lang="ru-RU" sz="2000" b="1" kern="1200" dirty="0"/>
        </a:p>
      </dsp:txBody>
      <dsp:txXfrm>
        <a:off x="392152" y="3349023"/>
        <a:ext cx="1565485" cy="782742"/>
      </dsp:txXfrm>
    </dsp:sp>
    <dsp:sp modelId="{C4A62E28-1A2A-42CC-8E4F-0CD31D53B167}">
      <dsp:nvSpPr>
        <dsp:cNvPr id="0" name=""/>
        <dsp:cNvSpPr/>
      </dsp:nvSpPr>
      <dsp:spPr>
        <a:xfrm>
          <a:off x="1895019" y="2237528"/>
          <a:ext cx="1565485" cy="782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Мастер техники</a:t>
          </a:r>
          <a:endParaRPr lang="ru-RU" sz="2000" b="1" kern="1200" dirty="0"/>
        </a:p>
      </dsp:txBody>
      <dsp:txXfrm>
        <a:off x="1895019" y="2237528"/>
        <a:ext cx="1565485" cy="782742"/>
      </dsp:txXfrm>
    </dsp:sp>
    <dsp:sp modelId="{5F8C58D1-6E39-4013-A37B-2A9A32992531}">
      <dsp:nvSpPr>
        <dsp:cNvPr id="0" name=""/>
        <dsp:cNvSpPr/>
      </dsp:nvSpPr>
      <dsp:spPr>
        <a:xfrm>
          <a:off x="2286390" y="3349023"/>
          <a:ext cx="1565485" cy="782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IT-</a:t>
          </a:r>
          <a:r>
            <a:rPr lang="ru-RU" sz="2000" b="1" kern="1200" dirty="0" smtClean="0"/>
            <a:t>специалист</a:t>
          </a:r>
          <a:endParaRPr lang="ru-RU" sz="2000" b="1" kern="1200" dirty="0"/>
        </a:p>
      </dsp:txBody>
      <dsp:txXfrm>
        <a:off x="2286390" y="3349023"/>
        <a:ext cx="1565485" cy="782742"/>
      </dsp:txXfrm>
    </dsp:sp>
    <dsp:sp modelId="{0FF03A07-DE2F-4A8E-8D94-746E27208B52}">
      <dsp:nvSpPr>
        <dsp:cNvPr id="0" name=""/>
        <dsp:cNvSpPr/>
      </dsp:nvSpPr>
      <dsp:spPr>
        <a:xfrm>
          <a:off x="3789257" y="2237528"/>
          <a:ext cx="1565485" cy="782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Менеджер по продажам</a:t>
          </a:r>
          <a:endParaRPr lang="ru-RU" sz="2000" b="1" kern="1200" dirty="0"/>
        </a:p>
      </dsp:txBody>
      <dsp:txXfrm>
        <a:off x="3789257" y="2237528"/>
        <a:ext cx="1565485" cy="782742"/>
      </dsp:txXfrm>
    </dsp:sp>
    <dsp:sp modelId="{E6C29ED3-0065-45C6-A8CA-99DE954ECE93}">
      <dsp:nvSpPr>
        <dsp:cNvPr id="0" name=""/>
        <dsp:cNvSpPr/>
      </dsp:nvSpPr>
      <dsp:spPr>
        <a:xfrm>
          <a:off x="5683494" y="2237528"/>
          <a:ext cx="1565485" cy="782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Бухгалтер</a:t>
          </a:r>
          <a:endParaRPr lang="ru-RU" sz="2000" b="1" kern="1200" dirty="0"/>
        </a:p>
      </dsp:txBody>
      <dsp:txXfrm>
        <a:off x="5683494" y="2237528"/>
        <a:ext cx="1565485" cy="782742"/>
      </dsp:txXfrm>
    </dsp:sp>
    <dsp:sp modelId="{68C6FBA7-736E-4A95-8D0F-884AC2223DCC}">
      <dsp:nvSpPr>
        <dsp:cNvPr id="0" name=""/>
        <dsp:cNvSpPr/>
      </dsp:nvSpPr>
      <dsp:spPr>
        <a:xfrm>
          <a:off x="7577732" y="2237528"/>
          <a:ext cx="1565485" cy="7827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Маркетолог</a:t>
          </a:r>
          <a:endParaRPr lang="ru-RU" sz="2000" b="1" kern="1200" dirty="0"/>
        </a:p>
      </dsp:txBody>
      <dsp:txXfrm>
        <a:off x="7577732" y="2237528"/>
        <a:ext cx="1565485" cy="782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65386-7595-4F2E-A195-9A1D26DDFB1B}" type="datetimeFigureOut">
              <a:rPr lang="ru-RU" smtClean="0"/>
              <a:t>вт 26.11.19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6A9D5-BF83-454A-8C3C-6CA0A0E367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6A9D5-BF83-454A-8C3C-6CA0A0E367D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2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13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58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4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0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13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26.11.19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3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26.11.19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9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26.11.19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2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70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26.11.19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7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вт 26.11.19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9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3356992"/>
            <a:ext cx="5486400" cy="5667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Хобби-центр «Яблоко Ньютона»</a:t>
            </a:r>
            <a:endParaRPr lang="ru-RU" sz="2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" b="2708"/>
          <a:stretch>
            <a:fillRect/>
          </a:stretch>
        </p:blipFill>
        <p:spPr>
          <a:xfrm>
            <a:off x="3563938" y="612775"/>
            <a:ext cx="2520950" cy="2384425"/>
          </a:xfrm>
        </p:spPr>
      </p:pic>
    </p:spTree>
    <p:extLst>
      <p:ext uri="{BB962C8B-B14F-4D97-AF65-F5344CB8AC3E}">
        <p14:creationId xmlns:p14="http://schemas.microsoft.com/office/powerpoint/2010/main" val="4439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779912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Таблица направления инвестиций (продолжение:</a:t>
            </a:r>
            <a:br>
              <a:rPr lang="ru-RU" sz="2800" b="1" dirty="0" smtClean="0"/>
            </a:br>
            <a:r>
              <a:rPr lang="ru-RU" sz="2800" dirty="0" smtClean="0"/>
              <a:t>- оборудование и инвентарь для </a:t>
            </a:r>
            <a:r>
              <a:rPr lang="en-US" sz="2800" dirty="0" smtClean="0"/>
              <a:t>edutainment-</a:t>
            </a:r>
            <a:r>
              <a:rPr lang="ru-RU" sz="2800" dirty="0" smtClean="0"/>
              <a:t>мероприятий;</a:t>
            </a:r>
            <a:br>
              <a:rPr lang="ru-RU" sz="2800" dirty="0" smtClean="0"/>
            </a:br>
            <a:r>
              <a:rPr lang="ru-RU" sz="2800" dirty="0" smtClean="0"/>
              <a:t>- обеспечение безопасности предприятия;</a:t>
            </a:r>
            <a:br>
              <a:rPr lang="ru-RU" sz="2800" dirty="0" smtClean="0"/>
            </a:br>
            <a:r>
              <a:rPr lang="ru-RU" sz="2800" dirty="0" smtClean="0"/>
              <a:t>- создание благоприятной обстановки для развития.</a:t>
            </a:r>
            <a:endParaRPr lang="ru-RU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598"/>
            <a:ext cx="5460994" cy="682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1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439612"/>
              </p:ext>
            </p:extLst>
          </p:nvPr>
        </p:nvGraphicFramePr>
        <p:xfrm>
          <a:off x="971600" y="908720"/>
          <a:ext cx="6840760" cy="61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6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9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2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54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108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68977">
                <a:tc row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Кварталы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Периоды инвестирования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3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1-й год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2-й год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1кв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2кв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3кв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4кв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1кв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2кв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3кв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4кв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87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 Реконструкция и строительство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baseline="-25000" dirty="0">
                          <a:effectLst/>
                        </a:rPr>
                        <a:t>+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 Поставки оборудования.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 Закупка сырья и материалов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3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4.Найм сотрудников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5.Проведения рекламной компании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2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6.Выход на точку безубыточности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3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 Выход на производственную мощность 30%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3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 Выход на производственную мощность 50%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63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 Выход на производственную мощность 80%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3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9. Расширение компании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3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10.Возврат инвестиций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17847" marR="17847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2832" marR="42832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41689"/>
            <a:ext cx="8291264" cy="77809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Операционный график инвестирования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6840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Организационная структура на этапе становления предприятия и преодоления точки безубыточности.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339814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593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После выхода на планируемую мощность предприятия появится необходимость расширить штат сотрудников для удержания и увеличения показателей эффективности.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432756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0898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6858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Мощность предприятия измеряется двумя параметрами: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количество человек </a:t>
            </a:r>
            <a:r>
              <a:rPr lang="ru-RU" sz="2400" dirty="0" smtClean="0"/>
              <a:t>на мероприятии;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количество мероприятий, </a:t>
            </a:r>
            <a:r>
              <a:rPr lang="ru-RU" sz="2400" dirty="0" smtClean="0"/>
              <a:t>проведенных в принятый промежуток времени (месяц).</a:t>
            </a:r>
            <a:br>
              <a:rPr lang="ru-RU" sz="2400" dirty="0" smtClean="0"/>
            </a:br>
            <a:r>
              <a:rPr lang="ru-RU" sz="2400" dirty="0" smtClean="0"/>
              <a:t>В расчетах приняты данные, полученные при вычислении 30% мощности:</a:t>
            </a:r>
            <a:br>
              <a:rPr lang="ru-RU" sz="2400" dirty="0" smtClean="0"/>
            </a:br>
            <a:r>
              <a:rPr lang="ru-RU" sz="2400" dirty="0" smtClean="0"/>
              <a:t>- 10 человек в группе;</a:t>
            </a:r>
            <a:br>
              <a:rPr lang="ru-RU" sz="2400" dirty="0" smtClean="0"/>
            </a:br>
            <a:r>
              <a:rPr lang="ru-RU" sz="2400" dirty="0" smtClean="0"/>
              <a:t>- 2 занятия в день (60 в месяц).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099741"/>
              </p:ext>
            </p:extLst>
          </p:nvPr>
        </p:nvGraphicFramePr>
        <p:xfrm>
          <a:off x="4499993" y="548679"/>
          <a:ext cx="4176464" cy="5852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6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человек в группе, чел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занятий в месяц,  </a:t>
                      </a:r>
                      <a:r>
                        <a:rPr lang="ru-RU" dirty="0" err="1" smtClean="0"/>
                        <a:t>шт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Цикл подготовки мероприятия</a:t>
                      </a:r>
                      <a:r>
                        <a:rPr lang="ru-RU" baseline="0" dirty="0" smtClean="0"/>
                        <a:t>, 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</a:t>
                      </a:r>
                      <a:r>
                        <a:rPr lang="ru-RU" baseline="0" dirty="0" smtClean="0"/>
                        <a:t> реализации мероприятия после подготовки, 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цена на рынке, </a:t>
                      </a:r>
                      <a:r>
                        <a:rPr lang="ru-RU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Объем оборота</a:t>
                      </a:r>
                      <a:r>
                        <a:rPr lang="ru-RU" baseline="0" dirty="0" smtClean="0"/>
                        <a:t> в месяц, тыс. </a:t>
                      </a:r>
                      <a:r>
                        <a:rPr lang="ru-RU" baseline="0" dirty="0" err="1" smtClean="0"/>
                        <a:t>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761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Точка безубыточности предприятия: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108762"/>
              </p:ext>
            </p:extLst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2-х мастер-классов в день по 4 человек в группе. Средняя стоимость участия 1500 рублей/чел.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чел Х 1500 = 6000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(выручка за 1 мастер-класс)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 2 мастер-класса = 12 000 рублей/день (выручка)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12 000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/день Х 30 дней = 360 000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(выручка)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360 000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315 000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(ежемесячные расходы) = 45 000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45 000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налоги =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36 000руб/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38 250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остаток на непредвиденные расходы.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55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Плановая точка мощности предприятия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85834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2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Заложенная в проект 30% мощность производства – 900 000 выручки в месяц или 191 250 рублей чистой прибыли.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Группа в мастер-класс – в среднем 10 человек (максимально 20 чел.).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Средняя стоимость мастер-класса – 1500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/чел.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10чел. х 1500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/чел = 15 000 руб. выручки.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При проведении 2-х мастер-классов в день:</a:t>
                      </a:r>
                    </a:p>
                    <a:p>
                      <a:r>
                        <a:rPr lang="ru-RU" sz="1800" kern="1200" dirty="0" smtClean="0">
                          <a:effectLst/>
                        </a:rPr>
                        <a:t>15 000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 х 2 = 30 000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/день выручки.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30 000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/день х 30 дней = 900 000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/мес.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900 000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ru-RU" sz="1800" kern="1200" dirty="0" err="1" smtClean="0">
                          <a:effectLst/>
                        </a:rPr>
                        <a:t>мес</a:t>
                      </a:r>
                      <a:r>
                        <a:rPr lang="ru-RU" sz="1800" kern="1200" dirty="0" smtClean="0">
                          <a:effectLst/>
                        </a:rPr>
                        <a:t> – 40% (расходные материалы)  = 540 000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/мес.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540 000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ru-RU" sz="1800" kern="1200" dirty="0" err="1" smtClean="0">
                          <a:effectLst/>
                        </a:rPr>
                        <a:t>мес</a:t>
                      </a:r>
                      <a:r>
                        <a:rPr lang="ru-RU" sz="1800" kern="1200" dirty="0" smtClean="0">
                          <a:effectLst/>
                        </a:rPr>
                        <a:t> – 315 000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 (ежемесячные расходы) = 225 000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ru-RU" sz="1800" kern="1200" dirty="0" err="1" smtClean="0">
                          <a:effectLst/>
                        </a:rPr>
                        <a:t>мес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225 000 – 15% налоги = </a:t>
                      </a:r>
                      <a:r>
                        <a:rPr lang="ru-RU" sz="1800" b="1" kern="1200" dirty="0" smtClean="0">
                          <a:effectLst/>
                        </a:rPr>
                        <a:t>180 000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ru-RU" sz="1800" kern="1200" dirty="0" err="1" smtClean="0">
                          <a:effectLst/>
                        </a:rPr>
                        <a:t>мес</a:t>
                      </a:r>
                      <a:r>
                        <a:rPr lang="ru-RU" sz="1800" kern="1200" dirty="0" smtClean="0">
                          <a:effectLst/>
                        </a:rPr>
                        <a:t> </a:t>
                      </a:r>
                      <a:r>
                        <a:rPr lang="ru-RU" sz="1800" kern="1200" dirty="0" smtClean="0">
                          <a:effectLst/>
                        </a:rPr>
                        <a:t>чистой прибыли.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68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Теоретическая мощность предприятия при 100%</a:t>
            </a:r>
            <a:br>
              <a:rPr lang="ru-RU" sz="2800" b="1" dirty="0" smtClean="0"/>
            </a:br>
            <a:r>
              <a:rPr lang="ru-RU" sz="2800" dirty="0" smtClean="0"/>
              <a:t>(демонстрационные данные, в расчетах не участвуют).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284155"/>
              </p:ext>
            </p:extLst>
          </p:nvPr>
        </p:nvGraphicFramePr>
        <p:xfrm>
          <a:off x="457200" y="1600200"/>
          <a:ext cx="8229600" cy="4048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2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Возможно проводить 6 мастер-классов и научных мероприятий в день по 20 человек в группе. Средняя стоимость - 1500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/чел.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</a:rPr>
                        <a:t>6 мастер-классов х 20 чел. = 120 человек/день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120 чел/день х 1500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/чел = 180 000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/день выручки.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180 000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/день х 30 дней = 5 400 000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ru-RU" sz="1800" kern="1200" dirty="0" err="1" smtClean="0">
                          <a:effectLst/>
                        </a:rPr>
                        <a:t>мес</a:t>
                      </a:r>
                      <a:r>
                        <a:rPr lang="ru-RU" sz="1800" kern="1200" dirty="0" smtClean="0">
                          <a:effectLst/>
                        </a:rPr>
                        <a:t> выручки.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5 400 000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ru-RU" sz="1800" kern="1200" dirty="0" err="1" smtClean="0">
                          <a:effectLst/>
                        </a:rPr>
                        <a:t>мес</a:t>
                      </a:r>
                      <a:r>
                        <a:rPr lang="ru-RU" sz="1800" kern="1200" dirty="0" smtClean="0">
                          <a:effectLst/>
                        </a:rPr>
                        <a:t> – 40% (расходные материалы) = 3 240 000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ru-RU" sz="1800" kern="1200" dirty="0" err="1" smtClean="0">
                          <a:effectLst/>
                        </a:rPr>
                        <a:t>мес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3 240 000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ru-RU" sz="1800" kern="1200" dirty="0" err="1" smtClean="0">
                          <a:effectLst/>
                        </a:rPr>
                        <a:t>мес</a:t>
                      </a:r>
                      <a:r>
                        <a:rPr lang="ru-RU" sz="1800" kern="1200" dirty="0" smtClean="0">
                          <a:effectLst/>
                        </a:rPr>
                        <a:t> – 730 000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 (ежемесячные расходы в двойном размере на обслуживание мероприятий) = 2 510 000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ru-RU" sz="1800" kern="1200" dirty="0" err="1" smtClean="0">
                          <a:effectLst/>
                        </a:rPr>
                        <a:t>мес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2 510 000 </a:t>
                      </a:r>
                      <a:r>
                        <a:rPr lang="ru-RU" sz="1800" kern="1200" dirty="0" err="1" smtClean="0">
                          <a:effectLst/>
                        </a:rPr>
                        <a:t>руб</a:t>
                      </a:r>
                      <a:r>
                        <a:rPr lang="ru-RU" sz="1800" kern="1200" dirty="0" smtClean="0">
                          <a:effectLst/>
                        </a:rPr>
                        <a:t>/</a:t>
                      </a:r>
                      <a:r>
                        <a:rPr lang="ru-RU" sz="1800" kern="1200" dirty="0" err="1" smtClean="0">
                          <a:effectLst/>
                        </a:rPr>
                        <a:t>мес</a:t>
                      </a:r>
                      <a:r>
                        <a:rPr lang="ru-RU" sz="1800" kern="1200" dirty="0" smtClean="0">
                          <a:effectLst/>
                        </a:rPr>
                        <a:t> – </a:t>
                      </a:r>
                      <a:r>
                        <a:rPr lang="ru-RU" sz="1800" kern="1200" dirty="0" smtClean="0">
                          <a:effectLst/>
                        </a:rPr>
                        <a:t>20% </a:t>
                      </a:r>
                      <a:r>
                        <a:rPr lang="ru-RU" sz="1800" kern="1200" dirty="0" smtClean="0">
                          <a:effectLst/>
                        </a:rPr>
                        <a:t>налог = </a:t>
                      </a:r>
                      <a:r>
                        <a:rPr lang="ru-RU" sz="1800" kern="1200" dirty="0" smtClean="0">
                          <a:effectLst/>
                        </a:rPr>
                        <a:t>2 008 000руб/</a:t>
                      </a:r>
                      <a:r>
                        <a:rPr lang="ru-RU" sz="1800" kern="1200" dirty="0" err="1" smtClean="0">
                          <a:effectLst/>
                        </a:rPr>
                        <a:t>мес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За вычетом дополнительных сборов и непредвиденных расходов при 100% мощности производства чистая прибыль предприятия составит около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</a:rPr>
                        <a:t>2 008 000./</a:t>
                      </a:r>
                      <a:r>
                        <a:rPr lang="ru-RU" sz="1800" kern="1200" dirty="0" smtClean="0">
                          <a:effectLst/>
                        </a:rPr>
                        <a:t>мес.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48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6034682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Проектируемые каналы сбыта услуг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- проведение мастер-классов и научно-конструкторской деятельности на территории </a:t>
            </a:r>
            <a:r>
              <a:rPr lang="ru-RU" sz="2800" dirty="0" smtClean="0"/>
              <a:t>хобби-центра;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- организация выездных мероприятий, заключение договорённостей с учебными заведениями.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038600" cy="270919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9080"/>
            <a:ext cx="4038600" cy="2019300"/>
          </a:xfrm>
        </p:spPr>
      </p:pic>
    </p:spTree>
    <p:extLst>
      <p:ext uri="{BB962C8B-B14F-4D97-AF65-F5344CB8AC3E}">
        <p14:creationId xmlns:p14="http://schemas.microsoft.com/office/powerpoint/2010/main" val="60200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6858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Финансовый план:</a:t>
            </a:r>
            <a:br>
              <a:rPr lang="ru-RU" sz="2800" b="1" dirty="0" smtClean="0"/>
            </a:br>
            <a:r>
              <a:rPr lang="ru-RU" sz="2800" dirty="0" smtClean="0"/>
              <a:t>Основные </a:t>
            </a:r>
            <a:r>
              <a:rPr lang="ru-RU" sz="2800" dirty="0"/>
              <a:t>вложения происходят  в течение </a:t>
            </a:r>
            <a:r>
              <a:rPr lang="ru-RU" sz="2800" i="1" dirty="0"/>
              <a:t>2020 года</a:t>
            </a:r>
            <a:r>
              <a:rPr lang="ru-RU" sz="2800" dirty="0"/>
              <a:t>. Начиная с 1-го квартала </a:t>
            </a:r>
            <a:r>
              <a:rPr lang="ru-RU" sz="2800" i="1" dirty="0"/>
              <a:t>2020 года</a:t>
            </a:r>
            <a:r>
              <a:rPr lang="ru-RU" sz="2800" dirty="0"/>
              <a:t> происходит рост реализации </a:t>
            </a:r>
            <a:r>
              <a:rPr lang="ru-RU" sz="2800" u="sng" dirty="0"/>
              <a:t>услуг</a:t>
            </a:r>
            <a:r>
              <a:rPr lang="ru-RU" sz="2800" dirty="0"/>
              <a:t> и выход предприятия на запланированную мощность для достижения оптимальных объемов продаж и уровня чистой прибыли в 500 000 </a:t>
            </a:r>
            <a:r>
              <a:rPr lang="ru-RU" sz="2800" dirty="0" err="1"/>
              <a:t>руб</a:t>
            </a:r>
            <a:r>
              <a:rPr lang="ru-RU" sz="2800" dirty="0"/>
              <a:t>/мес. в 3-ем квартале 2020 года.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08" y="0"/>
            <a:ext cx="47667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5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9280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260648"/>
            <a:ext cx="4211960" cy="6336704"/>
          </a:xfrm>
          <a:solidFill>
            <a:schemeClr val="tx2">
              <a:lumMod val="40000"/>
              <a:lumOff val="60000"/>
              <a:alpha val="34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</a:rPr>
              <a:t>В детстве каждый человек мечтал преуспеть в той или иной области деятельности. С годами  планы менялись и мы стали забывать…</a:t>
            </a:r>
            <a:br>
              <a:rPr lang="ru-RU" sz="28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85000"/>
                  </a:schemeClr>
                </a:solidFill>
              </a:rPr>
              <a:t>   Хобби-центр объединяет множество творческих и технических видов деятельности, позволяющих интересно провести время взрослым и детям, попробовать свои способности в разных областях и … вспомнить себя,  найти своё призвание.</a:t>
            </a:r>
            <a:endParaRPr lang="ru-RU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6016" cy="6858000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В начале </a:t>
            </a:r>
            <a:r>
              <a:rPr lang="ru-RU" sz="2400" i="1" dirty="0"/>
              <a:t>2021 года</a:t>
            </a:r>
            <a:r>
              <a:rPr lang="ru-RU" sz="2400" dirty="0"/>
              <a:t>  чистая прибыль от проведения мастер-классов и научно-конструкторского кружка  покроет все расходы на организацию предприятия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/>
              <a:t> </a:t>
            </a:r>
            <a:br>
              <a:rPr lang="ru-RU" sz="2400" dirty="0"/>
            </a:br>
            <a:r>
              <a:rPr lang="ru-RU" sz="2400" dirty="0"/>
              <a:t>При этом несколько снижается уровень постоянных затрат и затрат на развитие и продвижение предлагаемых услуг, что приводит к росту доли чистой прибыли подлежащей к распределению.  К концу </a:t>
            </a:r>
            <a:r>
              <a:rPr lang="ru-RU" sz="2400" i="1" dirty="0"/>
              <a:t>2021</a:t>
            </a:r>
            <a:r>
              <a:rPr lang="ru-RU" sz="2400" dirty="0"/>
              <a:t> года чистая прибыль, подлежащая распределению, составит,  порядка,  9 600 000 руб. в год.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504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9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0880" cy="4536504"/>
          </a:xfrm>
          <a:solidFill>
            <a:schemeClr val="tx2">
              <a:lumMod val="20000"/>
              <a:lumOff val="80000"/>
              <a:alpha val="46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400" dirty="0"/>
              <a:t>К основным </a:t>
            </a:r>
            <a:r>
              <a:rPr lang="ru-RU" sz="2400" b="1" dirty="0"/>
              <a:t>рискам</a:t>
            </a:r>
            <a:r>
              <a:rPr lang="ru-RU" sz="2400" dirty="0"/>
              <a:t> для деятельности предприятия относятся:</a:t>
            </a: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b="1" dirty="0"/>
              <a:t>не востребованность </a:t>
            </a:r>
            <a:r>
              <a:rPr lang="ru-RU" sz="2400" dirty="0"/>
              <a:t>услуг, предлагаемых предприятием;</a:t>
            </a: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b="1" dirty="0"/>
              <a:t>падение доходов </a:t>
            </a:r>
            <a:r>
              <a:rPr lang="ru-RU" sz="2400" dirty="0"/>
              <a:t>населения, сложность выделения средств на дополнительное образование;</a:t>
            </a:r>
            <a:br>
              <a:rPr lang="ru-RU" sz="2400" dirty="0"/>
            </a:br>
            <a:r>
              <a:rPr lang="ru-RU" sz="2400" dirty="0"/>
              <a:t>- </a:t>
            </a:r>
            <a:r>
              <a:rPr lang="ru-RU" sz="2400" b="1" dirty="0"/>
              <a:t>внезапное появление</a:t>
            </a:r>
            <a:r>
              <a:rPr lang="ru-RU" sz="2400" dirty="0"/>
              <a:t> аналогичного конкурентного предприятия в непосредственной близости.</a:t>
            </a:r>
          </a:p>
        </p:txBody>
      </p:sp>
    </p:spTree>
    <p:extLst>
      <p:ext uri="{BB962C8B-B14F-4D97-AF65-F5344CB8AC3E}">
        <p14:creationId xmlns:p14="http://schemas.microsoft.com/office/powerpoint/2010/main" val="3655081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accent3">
              <a:lumMod val="20000"/>
              <a:lumOff val="80000"/>
              <a:alpha val="72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4896544"/>
          </a:xfrm>
          <a:solidFill>
            <a:schemeClr val="accent3">
              <a:lumMod val="20000"/>
              <a:lumOff val="80000"/>
              <a:alpha val="39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Предприятие обладает стратегиями </a:t>
            </a:r>
            <a:r>
              <a:rPr lang="ru-RU" sz="2800" dirty="0" err="1" smtClean="0"/>
              <a:t>минимализации</a:t>
            </a:r>
            <a:r>
              <a:rPr lang="ru-RU" sz="2800" dirty="0" smtClean="0"/>
              <a:t> издержек на случае возникновения той или иной сложной ситуации, основанных на здоровой конкуренции, повышения ценности предлагаемых услуг и постоянной </a:t>
            </a:r>
            <a:r>
              <a:rPr lang="ru-RU" sz="2800" dirty="0" err="1" smtClean="0"/>
              <a:t>клиентоориентированности</a:t>
            </a:r>
            <a:r>
              <a:rPr lang="ru-RU" sz="2800" dirty="0" smtClean="0"/>
              <a:t>.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971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4" y="27856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184576"/>
          </a:xfrm>
          <a:solidFill>
            <a:schemeClr val="bg1">
              <a:lumMod val="95000"/>
              <a:alpha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В заключение хотелось бы отметить, что научно-технический прогресс и творческая деятельность идут рука об руку, что прекрасно получается совместить на примере рассматриваемого проекта. Создавая среду для успешного развития людей и их интересов, мы параллельно создаем среду для развития предприятия. </a:t>
            </a:r>
            <a:br>
              <a:rPr lang="ru-RU" sz="2800" b="1" dirty="0" smtClean="0"/>
            </a:br>
            <a:r>
              <a:rPr lang="ru-RU" sz="2800" b="1" dirty="0" smtClean="0"/>
              <a:t>Соединяя вместе творческие и научные таланты, обеспечивая условия их взаимодействия, мы создаём пространство для возникновения прорывных, революционных, креативных идей.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Подобный результат является прочным фундаментом для перехода предприятия на новый уровень деятельности и достижения успеха!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985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25144"/>
            <a:ext cx="4427984" cy="21328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Научное направление предприятия:</a:t>
            </a:r>
            <a:br>
              <a:rPr lang="ru-RU" dirty="0" smtClean="0"/>
            </a:br>
            <a:r>
              <a:rPr lang="ru-RU" dirty="0" smtClean="0"/>
              <a:t>- ракетостроение, </a:t>
            </a:r>
            <a:r>
              <a:rPr lang="ru-RU" dirty="0" err="1" smtClean="0"/>
              <a:t>авиамоделирование</a:t>
            </a:r>
            <a:r>
              <a:rPr lang="ru-RU" dirty="0" smtClean="0"/>
              <a:t>, конструирование, экспериментальные запуски;</a:t>
            </a:r>
            <a:br>
              <a:rPr lang="ru-RU" dirty="0" smtClean="0"/>
            </a:br>
            <a:r>
              <a:rPr lang="ru-RU" dirty="0" smtClean="0"/>
              <a:t>- углубленное изучение естественных наук опытным путём.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5" b="5685"/>
          <a:stretch>
            <a:fillRect/>
          </a:stretch>
        </p:blipFill>
        <p:spPr>
          <a:xfrm>
            <a:off x="0" y="0"/>
            <a:ext cx="9144000" cy="47275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58036" y="4725144"/>
            <a:ext cx="4685964" cy="213285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Творческое направление предприятия:</a:t>
            </a:r>
          </a:p>
          <a:p>
            <a:pPr marL="285750" indent="-285750">
              <a:buFontTx/>
              <a:buChar char="-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Handmade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мастер-классы (смола, свечи и т.д.);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Мастер-классы художеств и лепки скульптур.</a:t>
            </a:r>
          </a:p>
        </p:txBody>
      </p:sp>
    </p:spTree>
    <p:extLst>
      <p:ext uri="{BB962C8B-B14F-4D97-AF65-F5344CB8AC3E}">
        <p14:creationId xmlns:p14="http://schemas.microsoft.com/office/powerpoint/2010/main" val="165661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3347864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В творческом направлении предприятия особое внимание уделяется современным видам искусства:</a:t>
            </a:r>
            <a:br>
              <a:rPr lang="ru-RU" sz="2800" b="1" dirty="0" smtClean="0"/>
            </a:br>
            <a:r>
              <a:rPr lang="ru-RU" sz="2800" b="1" dirty="0" smtClean="0"/>
              <a:t>- художественные картины из различных материалов – смола, пластилин, краски и прочие;</a:t>
            </a:r>
            <a:br>
              <a:rPr lang="ru-RU" sz="2800" b="1" dirty="0" smtClean="0"/>
            </a:br>
            <a:r>
              <a:rPr lang="ru-RU" sz="2800" b="1" dirty="0" smtClean="0"/>
              <a:t>- создание изделий из смолы и парафина методом литья;</a:t>
            </a:r>
            <a:br>
              <a:rPr lang="ru-RU" sz="2800" b="1" dirty="0" smtClean="0"/>
            </a:br>
            <a:r>
              <a:rPr lang="ru-RU" sz="2800" b="1" dirty="0" smtClean="0"/>
              <a:t>- лепка скульптур, изготовление посуды;</a:t>
            </a:r>
            <a:br>
              <a:rPr lang="ru-RU" sz="2800" b="1" dirty="0" smtClean="0"/>
            </a:br>
            <a:r>
              <a:rPr lang="ru-RU" sz="2800" b="1" dirty="0" smtClean="0"/>
              <a:t>- вышивание.</a:t>
            </a:r>
            <a:endParaRPr lang="ru-RU" sz="2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-292"/>
            <a:ext cx="5777626" cy="6857746"/>
          </a:xfrm>
        </p:spPr>
      </p:pic>
    </p:spTree>
    <p:extLst>
      <p:ext uri="{BB962C8B-B14F-4D97-AF65-F5344CB8AC3E}">
        <p14:creationId xmlns:p14="http://schemas.microsoft.com/office/powerpoint/2010/main" val="28293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1" y="0"/>
            <a:ext cx="3344743" cy="6857999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Научно-техническая образовательная деятельность предприятия ориентирована на следующие направления:</a:t>
            </a:r>
            <a:br>
              <a:rPr lang="ru-RU" sz="2800" b="1" dirty="0" smtClean="0"/>
            </a:br>
            <a:r>
              <a:rPr lang="ru-RU" sz="2800" b="1" dirty="0" smtClean="0"/>
              <a:t>- ракетостроение, </a:t>
            </a:r>
            <a:r>
              <a:rPr lang="ru-RU" sz="2800" b="1" dirty="0" err="1" smtClean="0"/>
              <a:t>авиамоделирование</a:t>
            </a:r>
            <a:r>
              <a:rPr lang="ru-RU" sz="2800" b="1" dirty="0" smtClean="0"/>
              <a:t>;</a:t>
            </a:r>
            <a:br>
              <a:rPr lang="ru-RU" sz="2800" b="1" dirty="0" smtClean="0"/>
            </a:br>
            <a:r>
              <a:rPr lang="ru-RU" sz="2800" b="1" dirty="0" smtClean="0"/>
              <a:t>- автомобильное конструирование;</a:t>
            </a:r>
            <a:br>
              <a:rPr lang="ru-RU" sz="2800" b="1" dirty="0" smtClean="0"/>
            </a:br>
            <a:r>
              <a:rPr lang="ru-RU" sz="2800" b="1" dirty="0" smtClean="0"/>
              <a:t>- робототехника;</a:t>
            </a:r>
            <a:br>
              <a:rPr lang="ru-RU" sz="2800" b="1" dirty="0" smtClean="0"/>
            </a:br>
            <a:r>
              <a:rPr lang="ru-RU" sz="2800" b="1" dirty="0" smtClean="0"/>
              <a:t>- программирование;</a:t>
            </a:r>
            <a:br>
              <a:rPr lang="ru-RU" sz="2800" b="1" dirty="0" smtClean="0"/>
            </a:br>
            <a:r>
              <a:rPr lang="ru-RU" sz="2800" b="1" dirty="0" smtClean="0"/>
              <a:t>- проведение экспериментов с естественными науками.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0"/>
            <a:ext cx="5795265" cy="6857999"/>
          </a:xfrm>
        </p:spPr>
      </p:pic>
    </p:spTree>
    <p:extLst>
      <p:ext uri="{BB962C8B-B14F-4D97-AF65-F5344CB8AC3E}">
        <p14:creationId xmlns:p14="http://schemas.microsoft.com/office/powerpoint/2010/main" val="38420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Всероссийский рынок дополнительных образовательных учреждений.</a:t>
            </a:r>
            <a:endParaRPr lang="ru-RU" sz="2800" dirty="0"/>
          </a:p>
        </p:txBody>
      </p:sp>
      <p:graphicFrame>
        <p:nvGraphicFramePr>
          <p:cNvPr id="5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9238989"/>
              </p:ext>
            </p:extLst>
          </p:nvPr>
        </p:nvGraphicFramePr>
        <p:xfrm>
          <a:off x="1230313" y="1651000"/>
          <a:ext cx="6681787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698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</p:spPr>
        <p:txBody>
          <a:bodyPr>
            <a:normAutofit/>
          </a:bodyPr>
          <a:lstStyle/>
          <a:p>
            <a:r>
              <a:rPr lang="ru-RU" sz="2800" b="1" dirty="0"/>
              <a:t>Г</a:t>
            </a:r>
            <a:r>
              <a:rPr lang="ru-RU" sz="2800" b="1" dirty="0" smtClean="0"/>
              <a:t>руппы населения г. Москва, разделенные по полу и возрасту.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</p:spPr>
      </p:pic>
    </p:spTree>
    <p:extLst>
      <p:ext uri="{BB962C8B-B14F-4D97-AF65-F5344CB8AC3E}">
        <p14:creationId xmlns:p14="http://schemas.microsoft.com/office/powerpoint/2010/main" val="2756154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548680"/>
            <a:ext cx="7056784" cy="5832648"/>
          </a:xfrm>
          <a:solidFill>
            <a:schemeClr val="tx1">
              <a:lumMod val="50000"/>
              <a:lumOff val="50000"/>
              <a:alpha val="32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Доля населения г. Москва,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составляющая целевую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аудиторию предприятия, составляет: 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- от 5 до 15 лет – 19%, что составляет ориентировочно 2 300 000 человек;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- от 16 до 30 лет – 16%, что составляет около 2 000 000 человек.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Также стоит обратить внимание на нецелевую аудиторию – люди старше 30 лет и пенсионеры. Проведение досуга и участие в мастер-классах не ограниченно какой-либо определенной группой населения и свободно проецируется на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любые способности и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возраст участника.</a:t>
            </a: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98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0"/>
            <a:ext cx="4644008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Таблица направления инвестиций:</a:t>
            </a:r>
            <a:br>
              <a:rPr lang="ru-RU" sz="2800" b="1" dirty="0" smtClean="0"/>
            </a:br>
            <a:r>
              <a:rPr lang="ru-RU" sz="2800" dirty="0" smtClean="0"/>
              <a:t>- организация пространства для деятельности;</a:t>
            </a:r>
            <a:br>
              <a:rPr lang="ru-RU" sz="2800" dirty="0" smtClean="0"/>
            </a:br>
            <a:r>
              <a:rPr lang="ru-RU" sz="2800" dirty="0" smtClean="0"/>
              <a:t>- закупка инвентаря и оборудования для проведения мероприятий;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" y="2450"/>
            <a:ext cx="4602283" cy="685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576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626</Words>
  <Application>Microsoft Office PowerPoint</Application>
  <PresentationFormat>Экран (4:3)</PresentationFormat>
  <Paragraphs>223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Хобби-центр «Яблоко Ньютона»</vt:lpstr>
      <vt:lpstr>    В детстве каждый человек мечтал преуспеть в той или иной области деятельности. С годами  планы менялись и мы стали забывать…    Хобби-центр объединяет множество творческих и технических видов деятельности, позволяющих интересно провести время взрослым и детям, попробовать свои способности в разных областях и … вспомнить себя,  найти своё призвание.</vt:lpstr>
      <vt:lpstr>Научное направление предприятия: - ракетостроение, авиамоделирование, конструирование, экспериментальные запуски; - углубленное изучение естественных наук опытным путём. </vt:lpstr>
      <vt:lpstr>В творческом направлении предприятия особое внимание уделяется современным видам искусства: - художественные картины из различных материалов – смола, пластилин, краски и прочие; - создание изделий из смолы и парафина методом литья; - лепка скульптур, изготовление посуды; - вышивание.</vt:lpstr>
      <vt:lpstr>Научно-техническая образовательная деятельность предприятия ориентирована на следующие направления: - ракетостроение, авиамоделирование; - автомобильное конструирование; - робототехника; - программирование; - проведение экспериментов с естественными науками.</vt:lpstr>
      <vt:lpstr>Всероссийский рынок дополнительных образовательных учреждений.</vt:lpstr>
      <vt:lpstr>Группы населения г. Москва, разделенные по полу и возрасту.</vt:lpstr>
      <vt:lpstr>Доля населения г. Москва, составляющая целевую аудиторию предприятия, составляет:  - от 5 до 15 лет – 19%, что составляет ориентировочно 2 300 000 человек; - от 16 до 30 лет – 16%, что составляет около 2 000 000 человек. Также стоит обратить внимание на нецелевую аудиторию – люди старше 30 лет и пенсионеры. Проведение досуга и участие в мастер-классах не ограниченно какой-либо определенной группой населения и свободно проецируется на любые способности и возраст участника. </vt:lpstr>
      <vt:lpstr>Таблица направления инвестиций: - организация пространства для деятельности; - закупка инвентаря и оборудования для проведения мероприятий; </vt:lpstr>
      <vt:lpstr>Таблица направления инвестиций (продолжение: - оборудование и инвентарь для edutainment-мероприятий; - обеспечение безопасности предприятия; - создание благоприятной обстановки для развития.</vt:lpstr>
      <vt:lpstr>Операционный график инвестирования</vt:lpstr>
      <vt:lpstr>Организационная структура на этапе становления предприятия и преодоления точки безубыточности.</vt:lpstr>
      <vt:lpstr>После выхода на планируемую мощность предприятия появится необходимость расширить штат сотрудников для удержания и увеличения показателей эффективности.</vt:lpstr>
      <vt:lpstr>Мощность предприятия измеряется двумя параметрами: - количество человек на мероприятии; - количество мероприятий, проведенных в принятый промежуток времени (месяц). В расчетах приняты данные, полученные при вычислении 30% мощности: - 10 человек в группе; - 2 занятия в день (60 в месяц).</vt:lpstr>
      <vt:lpstr>Точка безубыточности предприятия:</vt:lpstr>
      <vt:lpstr>Плановая точка мощности предприятия</vt:lpstr>
      <vt:lpstr>Теоретическая мощность предприятия при 100% (демонстрационные данные, в расчетах не участвуют).</vt:lpstr>
      <vt:lpstr>Проектируемые каналы сбыта услуг:  - проведение мастер-классов и научно-конструкторской деятельности на территории хобби-центра;  - организация выездных мероприятий, заключение договорённостей с учебными заведениями. </vt:lpstr>
      <vt:lpstr>Финансовый план: Основные вложения происходят  в течение 2020 года. Начиная с 1-го квартала 2020 года происходит рост реализации услуг и выход предприятия на запланированную мощность для достижения оптимальных объемов продаж и уровня чистой прибыли в 500 000 руб/мес. в 3-ем квартале 2020 года. </vt:lpstr>
      <vt:lpstr>В начале 2021 года  чистая прибыль от проведения мастер-классов и научно-конструкторского кружка  покроет все расходы на организацию предприятия.   При этом несколько снижается уровень постоянных затрат и затрат на развитие и продвижение предлагаемых услуг, что приводит к росту доли чистой прибыли подлежащей к распределению.  К концу 2021 года чистая прибыль, подлежащая распределению, составит,  порядка,  9 600 000 руб. в год. </vt:lpstr>
      <vt:lpstr>К основным рискам для деятельности предприятия относятся: - не востребованность услуг, предлагаемых предприятием; - падение доходов населения, сложность выделения средств на дополнительное образование; - внезапное появление аналогичного конкурентного предприятия в непосредственной близости.</vt:lpstr>
      <vt:lpstr>Предприятие обладает стратегиями минимализации издержек на случае возникновения той или иной сложной ситуации, основанных на здоровой конкуренции, повышения ценности предлагаемых услуг и постоянной клиентоориентированности.  </vt:lpstr>
      <vt:lpstr>В заключение хотелось бы отметить, что научно-технический прогресс и творческая деятельность идут рука об руку, что прекрасно получается совместить на примере рассматриваемого проекта. Создавая среду для успешного развития людей и их интересов, мы параллельно создаем среду для развития предприятия.  Соединяя вместе творческие и научные таланты, обеспечивая условия их взаимодействия, мы создаём пространство для возникновения прорывных, революционных, креативных идей.  Подобный результат является прочным фундаментом для перехода предприятия на новый уровень деятельности и достижения успеха!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DG-Sale2</cp:lastModifiedBy>
  <cp:revision>54</cp:revision>
  <dcterms:created xsi:type="dcterms:W3CDTF">2019-11-22T18:49:23Z</dcterms:created>
  <dcterms:modified xsi:type="dcterms:W3CDTF">2019-11-26T06:40:16Z</dcterms:modified>
</cp:coreProperties>
</file>