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71" r:id="rId2"/>
    <p:sldId id="272" r:id="rId3"/>
    <p:sldId id="285" r:id="rId4"/>
    <p:sldId id="288" r:id="rId5"/>
    <p:sldId id="281" r:id="rId6"/>
    <p:sldId id="289" r:id="rId7"/>
    <p:sldId id="283" r:id="rId8"/>
    <p:sldId id="282" r:id="rId9"/>
    <p:sldId id="284" r:id="rId10"/>
    <p:sldId id="286" r:id="rId11"/>
    <p:sldId id="287" r:id="rId12"/>
    <p:sldId id="273" r:id="rId13"/>
    <p:sldId id="274" r:id="rId14"/>
    <p:sldId id="280" r:id="rId15"/>
    <p:sldId id="278" r:id="rId16"/>
    <p:sldId id="279" r:id="rId17"/>
  </p:sldIdLst>
  <p:sldSz cx="9906000" cy="6858000" type="A4"/>
  <p:notesSz cx="9931400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95" d="100"/>
          <a:sy n="95" d="100"/>
        </p:scale>
        <p:origin x="81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5F22-8D9F-441C-9F8A-382BE704B807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ADA67-5329-4D22-B18F-6DF3ED727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387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5F22-8D9F-441C-9F8A-382BE704B807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ADA67-5329-4D22-B18F-6DF3ED727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481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5F22-8D9F-441C-9F8A-382BE704B807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ADA67-5329-4D22-B18F-6DF3ED727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111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Иде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" name="TextBox 2"/>
          <p:cNvSpPr txBox="1"/>
          <p:nvPr userDrawn="1"/>
        </p:nvSpPr>
        <p:spPr>
          <a:xfrm>
            <a:off x="891540" y="548757"/>
            <a:ext cx="812292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5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Идеи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776493" y="2068289"/>
            <a:ext cx="8353016" cy="3962121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Muller Light" pitchFamily="50" charset="-52"/>
              <a:buChar char="—"/>
              <a:defRPr baseline="0">
                <a:solidFill>
                  <a:srgbClr val="FFFF99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defRPr>
            </a:lvl1pPr>
            <a:lvl2pPr marL="342900" indent="0">
              <a:buNone/>
              <a:defRPr>
                <a:latin typeface="Microsoft YaHei Light" panose="020B0502040204020203" pitchFamily="34" charset="-122"/>
                <a:ea typeface="Microsoft YaHei Light" panose="020B0502040204020203" pitchFamily="34" charset="-122"/>
              </a:defRPr>
            </a:lvl2pPr>
            <a:lvl3pPr marL="685800" indent="0">
              <a:buNone/>
              <a:defRPr>
                <a:latin typeface="Microsoft YaHei Light" panose="020B0502040204020203" pitchFamily="34" charset="-122"/>
                <a:ea typeface="Microsoft YaHei Light" panose="020B0502040204020203" pitchFamily="34" charset="-122"/>
              </a:defRPr>
            </a:lvl3pPr>
            <a:lvl4pPr marL="1028700" indent="0">
              <a:buNone/>
              <a:defRPr>
                <a:latin typeface="Microsoft YaHei Light" panose="020B0502040204020203" pitchFamily="34" charset="-122"/>
                <a:ea typeface="Microsoft YaHei Light" panose="020B0502040204020203" pitchFamily="34" charset="-122"/>
              </a:defRPr>
            </a:lvl4pPr>
            <a:lvl5pPr marL="1371600" indent="0">
              <a:buNone/>
              <a:defRPr>
                <a:latin typeface="Microsoft YaHei Light" panose="020B0502040204020203" pitchFamily="34" charset="-122"/>
                <a:ea typeface="Microsoft YaHei Light" panose="020B0502040204020203" pitchFamily="34" charset="-122"/>
              </a:defRPr>
            </a:lvl5pPr>
          </a:lstStyle>
          <a:p>
            <a:pPr lvl="0"/>
            <a:r>
              <a:rPr lang="ru-RU" dirty="0"/>
              <a:t>Идеи, которые хотите реализовать</a:t>
            </a:r>
            <a:br>
              <a:rPr lang="ru-RU" dirty="0"/>
            </a:br>
            <a:r>
              <a:rPr lang="ru-RU" dirty="0"/>
              <a:t>с помощью проекта «Миллион с </a:t>
            </a:r>
            <a:r>
              <a:rPr lang="ru-RU" dirty="0" err="1"/>
              <a:t>Аязом</a:t>
            </a:r>
            <a:r>
              <a:rPr lang="ru-RU" dirty="0"/>
              <a:t>»</a:t>
            </a:r>
            <a:br>
              <a:rPr lang="ru-RU" dirty="0"/>
            </a:br>
            <a:r>
              <a:rPr lang="ru-RU" dirty="0"/>
              <a:t>(Например: «Хочу открыть пасеку и сделать на ней </a:t>
            </a:r>
            <a:r>
              <a:rPr lang="ru-RU" dirty="0" err="1"/>
              <a:t>лям</a:t>
            </a:r>
            <a:r>
              <a:rPr lang="ru-RU" dirty="0"/>
              <a:t>»)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ПРОПИСЫВАТЬ ЧЕРЕЗ КЛАВИШУ </a:t>
            </a:r>
            <a:r>
              <a:rPr lang="en-US" dirty="0"/>
              <a:t>ENTER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838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5F22-8D9F-441C-9F8A-382BE704B807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ADA67-5329-4D22-B18F-6DF3ED727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21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5F22-8D9F-441C-9F8A-382BE704B807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ADA67-5329-4D22-B18F-6DF3ED727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69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5F22-8D9F-441C-9F8A-382BE704B807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ADA67-5329-4D22-B18F-6DF3ED727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433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5F22-8D9F-441C-9F8A-382BE704B807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ADA67-5329-4D22-B18F-6DF3ED727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859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5F22-8D9F-441C-9F8A-382BE704B807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ADA67-5329-4D22-B18F-6DF3ED727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717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5F22-8D9F-441C-9F8A-382BE704B807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ADA67-5329-4D22-B18F-6DF3ED727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757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5F22-8D9F-441C-9F8A-382BE704B807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ADA67-5329-4D22-B18F-6DF3ED727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87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5F22-8D9F-441C-9F8A-382BE704B807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ADA67-5329-4D22-B18F-6DF3ED727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98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25F22-8D9F-441C-9F8A-382BE704B807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ADA67-5329-4D22-B18F-6DF3ED727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699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mailto:glukhov76@yandex.r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lck.ru/Ga9Ua" TargetMode="External"/><Relationship Id="rId7" Type="http://schemas.openxmlformats.org/officeDocument/2006/relationships/hyperlink" Target="https://yadi.sk/d/wWciv3gv5BNsAA" TargetMode="External"/><Relationship Id="rId2" Type="http://schemas.openxmlformats.org/officeDocument/2006/relationships/hyperlink" Target="https://clck.ru/Ga9SQ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lck.ru/KFPkv" TargetMode="External"/><Relationship Id="rId5" Type="http://schemas.openxmlformats.org/officeDocument/2006/relationships/hyperlink" Target="https://clck.ru/KXv8h" TargetMode="External"/><Relationship Id="rId4" Type="http://schemas.openxmlformats.org/officeDocument/2006/relationships/hyperlink" Target="https://clck.ru/Gm8rU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906840D-4295-4F9C-A67B-CF902B9A901D}"/>
              </a:ext>
            </a:extLst>
          </p:cNvPr>
          <p:cNvSpPr/>
          <p:nvPr/>
        </p:nvSpPr>
        <p:spPr>
          <a:xfrm>
            <a:off x="765235" y="1375126"/>
            <a:ext cx="85785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200" b="1" dirty="0">
                <a:latin typeface="+mj-lt"/>
              </a:rPr>
              <a:t>П Р О Е К Т</a:t>
            </a:r>
          </a:p>
          <a:p>
            <a:pPr algn="ctr"/>
            <a:r>
              <a:rPr lang="ru-RU" sz="4200" b="1" dirty="0">
                <a:latin typeface="+mj-lt"/>
              </a:rPr>
              <a:t>по привлечению инвестиций</a:t>
            </a:r>
            <a:br>
              <a:rPr lang="ru-RU" sz="4200" b="1" dirty="0">
                <a:latin typeface="+mj-lt"/>
              </a:rPr>
            </a:br>
            <a:r>
              <a:rPr lang="ru-RU" sz="4200" b="1" dirty="0">
                <a:latin typeface="+mj-lt"/>
              </a:rPr>
              <a:t>для строительства и реализации малоэтажного жилья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A9F16C7-56CC-4A2A-A639-384B2A5D5AEF}"/>
              </a:ext>
            </a:extLst>
          </p:cNvPr>
          <p:cNvSpPr/>
          <p:nvPr/>
        </p:nvSpPr>
        <p:spPr>
          <a:xfrm>
            <a:off x="765235" y="5232734"/>
            <a:ext cx="85187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Территория проекта</a:t>
            </a:r>
          </a:p>
          <a:p>
            <a:pPr algn="ctr"/>
            <a:r>
              <a:rPr lang="ru-RU" dirty="0"/>
              <a:t>пос. Цыгановка Дивеевского района Нижегородской области</a:t>
            </a:r>
          </a:p>
          <a:p>
            <a:pPr algn="ctr"/>
            <a:r>
              <a:rPr lang="ru-RU" dirty="0"/>
              <a:t>рядом  г. Саров, технопарк, Серафимо-Дивеевская обитель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2019 год</a:t>
            </a:r>
          </a:p>
        </p:txBody>
      </p:sp>
    </p:spTree>
    <p:extLst>
      <p:ext uri="{BB962C8B-B14F-4D97-AF65-F5344CB8AC3E}">
        <p14:creationId xmlns:p14="http://schemas.microsoft.com/office/powerpoint/2010/main" val="1773858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124FA2-B902-4205-B655-784AE611D423}"/>
              </a:ext>
            </a:extLst>
          </p:cNvPr>
          <p:cNvSpPr txBox="1"/>
          <p:nvPr/>
        </p:nvSpPr>
        <p:spPr>
          <a:xfrm>
            <a:off x="1733152" y="635270"/>
            <a:ext cx="1034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Спрос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BBEA76-A59B-4265-8D37-D35BEBAF06FB}"/>
              </a:ext>
            </a:extLst>
          </p:cNvPr>
          <p:cNvSpPr txBox="1"/>
          <p:nvPr/>
        </p:nvSpPr>
        <p:spPr>
          <a:xfrm>
            <a:off x="214451" y="1618667"/>
            <a:ext cx="458689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Были протестированы каналы продаж (</a:t>
            </a:r>
            <a:r>
              <a:rPr lang="ru-RU" dirty="0" err="1"/>
              <a:t>таргет</a:t>
            </a:r>
            <a:r>
              <a:rPr lang="ru-RU" dirty="0"/>
              <a:t>) в ВК.</a:t>
            </a:r>
          </a:p>
          <a:p>
            <a:r>
              <a:rPr lang="ru-RU" dirty="0"/>
              <a:t>По результатам </a:t>
            </a:r>
            <a:r>
              <a:rPr lang="ru-RU" b="1" dirty="0"/>
              <a:t>30 дневного теста</a:t>
            </a:r>
            <a:r>
              <a:rPr lang="ru-RU" dirty="0"/>
              <a:t>:</a:t>
            </a:r>
          </a:p>
          <a:p>
            <a:r>
              <a:rPr lang="ru-RU" dirty="0"/>
              <a:t>57 клиентов оставили заявки, по результатам телефонных переговоров с каждым, </a:t>
            </a:r>
            <a:r>
              <a:rPr lang="ru-RU" b="1" dirty="0"/>
              <a:t>42 клиента </a:t>
            </a:r>
            <a:r>
              <a:rPr lang="ru-RU" dirty="0"/>
              <a:t>настроены на покупку.</a:t>
            </a:r>
          </a:p>
          <a:p>
            <a:endParaRPr lang="ru-RU" sz="800" dirty="0"/>
          </a:p>
          <a:p>
            <a:r>
              <a:rPr lang="ru-RU" dirty="0"/>
              <a:t>Готовы группы в ОК и ВК.</a:t>
            </a:r>
          </a:p>
          <a:p>
            <a:endParaRPr lang="ru-RU" sz="800" dirty="0"/>
          </a:p>
          <a:p>
            <a:r>
              <a:rPr lang="ru-RU" dirty="0"/>
              <a:t>Сейчас формируется группа в </a:t>
            </a:r>
            <a:r>
              <a:rPr lang="en-US" dirty="0" err="1"/>
              <a:t>facebook</a:t>
            </a:r>
            <a:r>
              <a:rPr lang="ru-RU" dirty="0"/>
              <a:t>.</a:t>
            </a:r>
          </a:p>
          <a:p>
            <a:endParaRPr lang="ru-RU" sz="800" dirty="0"/>
          </a:p>
          <a:p>
            <a:r>
              <a:rPr lang="ru-RU" dirty="0"/>
              <a:t>Сайт в режиме доработке.</a:t>
            </a:r>
          </a:p>
          <a:p>
            <a:endParaRPr lang="ru-RU" sz="800" dirty="0"/>
          </a:p>
          <a:p>
            <a:r>
              <a:rPr lang="ru-RU" dirty="0"/>
              <a:t>Следующим шагом сделаем размещения рекламы на сайтах</a:t>
            </a:r>
            <a:r>
              <a:rPr lang="en-US" dirty="0"/>
              <a:t> sarov.info.ru</a:t>
            </a:r>
            <a:r>
              <a:rPr lang="ru-RU" dirty="0"/>
              <a:t>;</a:t>
            </a:r>
            <a:r>
              <a:rPr lang="en-US" dirty="0"/>
              <a:t> avito.ru</a:t>
            </a:r>
            <a:r>
              <a:rPr lang="ru-RU" dirty="0"/>
              <a:t> с переходом по ссылке на наш сайт.</a:t>
            </a:r>
          </a:p>
          <a:p>
            <a:endParaRPr lang="ru-RU" sz="800" dirty="0"/>
          </a:p>
          <a:p>
            <a:r>
              <a:rPr lang="ru-RU" dirty="0"/>
              <a:t>Запуск тизерной рекламы.</a:t>
            </a:r>
          </a:p>
        </p:txBody>
      </p:sp>
      <p:pic>
        <p:nvPicPr>
          <p:cNvPr id="6" name="Рисунок 5" descr="Изображение выглядит как животное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416230A-1968-4171-8C8B-D088F5EB34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1652"/>
          <a:stretch/>
        </p:blipFill>
        <p:spPr>
          <a:xfrm>
            <a:off x="4894162" y="635270"/>
            <a:ext cx="2578994" cy="2332519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984DEBE-5AF8-41F0-956D-67545C37A4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221" y="3643641"/>
            <a:ext cx="5095780" cy="3214359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020023C-6259-4E51-8BD8-12EBFF824B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832" y="134684"/>
            <a:ext cx="2350169" cy="342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19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D106C1-830A-40D5-A841-D270CD3B1110}"/>
              </a:ext>
            </a:extLst>
          </p:cNvPr>
          <p:cNvSpPr txBox="1"/>
          <p:nvPr/>
        </p:nvSpPr>
        <p:spPr>
          <a:xfrm>
            <a:off x="778384" y="758174"/>
            <a:ext cx="266939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/>
              <a:t>Список покупателей</a:t>
            </a:r>
          </a:p>
        </p:txBody>
      </p:sp>
      <p:pic>
        <p:nvPicPr>
          <p:cNvPr id="8" name="Рисунок 7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EA13630C-ACAC-4529-AD6B-5470B95BD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2063087"/>
            <a:ext cx="3819767" cy="4794913"/>
          </a:xfrm>
          <a:prstGeom prst="rect">
            <a:avLst/>
          </a:prstGeom>
        </p:spPr>
      </p:pic>
      <p:pic>
        <p:nvPicPr>
          <p:cNvPr id="5" name="Рисунок 4" descr="Изображение выглядит как снимок экрана, внутренний, компьютер, ноутбук&#10;&#10;Автоматически созданное описание">
            <a:extLst>
              <a:ext uri="{FF2B5EF4-FFF2-40B4-BE49-F238E27FC236}">
                <a16:creationId xmlns:a16="http://schemas.microsoft.com/office/drawing/2014/main" id="{05E4BD54-DACE-448F-924B-73EC1AE67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9" y="-1"/>
            <a:ext cx="5600692" cy="3499339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, шкафчик, стен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048A65E4-49B3-43A6-865C-E5454DF7ED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242" y="3358662"/>
            <a:ext cx="5656759" cy="349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40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04E719-5DDE-45A5-A9C1-A25BCFE2F5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24845">
            <a:off x="1176455" y="-1145324"/>
            <a:ext cx="7320348" cy="98539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ACEACB-C336-4EF0-9F35-488B4E46957E}"/>
              </a:ext>
            </a:extLst>
          </p:cNvPr>
          <p:cNvSpPr txBox="1"/>
          <p:nvPr/>
        </p:nvSpPr>
        <p:spPr>
          <a:xfrm>
            <a:off x="1132380" y="220272"/>
            <a:ext cx="8066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Проект планировки и межевания территории застройки</a:t>
            </a:r>
          </a:p>
        </p:txBody>
      </p:sp>
    </p:spTree>
    <p:extLst>
      <p:ext uri="{BB962C8B-B14F-4D97-AF65-F5344CB8AC3E}">
        <p14:creationId xmlns:p14="http://schemas.microsoft.com/office/powerpoint/2010/main" val="3226023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5B678B-D140-4432-B6A8-19789BBFB9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069"/>
            <a:ext cx="9849853" cy="63569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ACEACB-C336-4EF0-9F35-488B4E46957E}"/>
              </a:ext>
            </a:extLst>
          </p:cNvPr>
          <p:cNvSpPr txBox="1"/>
          <p:nvPr/>
        </p:nvSpPr>
        <p:spPr>
          <a:xfrm>
            <a:off x="1074823" y="138222"/>
            <a:ext cx="8066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Проект инженерных коммуникаций</a:t>
            </a:r>
          </a:p>
        </p:txBody>
      </p:sp>
    </p:spTree>
    <p:extLst>
      <p:ext uri="{BB962C8B-B14F-4D97-AF65-F5344CB8AC3E}">
        <p14:creationId xmlns:p14="http://schemas.microsoft.com/office/powerpoint/2010/main" val="1654219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6CFB67-D02A-4454-94CD-B6335ECE0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11" y="339930"/>
            <a:ext cx="8860565" cy="629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892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ACEACB-C336-4EF0-9F35-488B4E46957E}"/>
              </a:ext>
            </a:extLst>
          </p:cNvPr>
          <p:cNvSpPr txBox="1"/>
          <p:nvPr/>
        </p:nvSpPr>
        <p:spPr>
          <a:xfrm>
            <a:off x="1335256" y="106656"/>
            <a:ext cx="74009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/>
              <a:t>Проект 2 этажного дома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F7925B-6DB8-4CC2-A4DA-265E6527FC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13" y="1187116"/>
            <a:ext cx="9432574" cy="528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20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ACEACB-C336-4EF0-9F35-488B4E46957E}"/>
              </a:ext>
            </a:extLst>
          </p:cNvPr>
          <p:cNvSpPr txBox="1"/>
          <p:nvPr/>
        </p:nvSpPr>
        <p:spPr>
          <a:xfrm>
            <a:off x="255797" y="1147308"/>
            <a:ext cx="1861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Контакты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2EBC09-517A-4597-8188-923344086EAC}"/>
              </a:ext>
            </a:extLst>
          </p:cNvPr>
          <p:cNvSpPr txBox="1"/>
          <p:nvPr/>
        </p:nvSpPr>
        <p:spPr>
          <a:xfrm>
            <a:off x="255797" y="2711686"/>
            <a:ext cx="2694281" cy="3670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/>
              <a:t> 8 9200591000</a:t>
            </a:r>
          </a:p>
          <a:p>
            <a:endParaRPr lang="ru-RU" dirty="0"/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glukhov76@yandex.ru</a:t>
            </a:r>
            <a:endParaRPr lang="ru-RU" dirty="0"/>
          </a:p>
          <a:p>
            <a:endParaRPr lang="en-US" dirty="0"/>
          </a:p>
          <a:p>
            <a:r>
              <a:rPr lang="ru-RU" dirty="0" err="1"/>
              <a:t>домсаров.рф</a:t>
            </a:r>
            <a:endParaRPr lang="ru-RU" dirty="0"/>
          </a:p>
          <a:p>
            <a:endParaRPr lang="ru-RU" dirty="0"/>
          </a:p>
          <a:p>
            <a:r>
              <a:rPr lang="en-US" dirty="0"/>
              <a:t>vk.com/glukhov76</a:t>
            </a:r>
            <a:endParaRPr lang="ru-RU" dirty="0"/>
          </a:p>
          <a:p>
            <a:endParaRPr lang="ru-RU" dirty="0"/>
          </a:p>
          <a:p>
            <a:r>
              <a:rPr lang="en-US" dirty="0"/>
              <a:t>vk.com/</a:t>
            </a:r>
            <a:r>
              <a:rPr lang="en-US" dirty="0" err="1"/>
              <a:t>domsarov</a:t>
            </a:r>
            <a:endParaRPr lang="ru-RU" dirty="0"/>
          </a:p>
          <a:p>
            <a:endParaRPr lang="ru-RU" dirty="0"/>
          </a:p>
          <a:p>
            <a:r>
              <a:rPr lang="en-US" dirty="0"/>
              <a:t>ok.ru/</a:t>
            </a:r>
            <a:r>
              <a:rPr lang="en-US" dirty="0" err="1"/>
              <a:t>domsarov</a:t>
            </a:r>
            <a:endParaRPr lang="ru-RU" dirty="0"/>
          </a:p>
          <a:p>
            <a:endParaRPr lang="ru-RU" dirty="0"/>
          </a:p>
          <a:p>
            <a:endParaRPr lang="ru-RU" sz="1350" dirty="0"/>
          </a:p>
        </p:txBody>
      </p:sp>
      <p:pic>
        <p:nvPicPr>
          <p:cNvPr id="8" name="Рисунок 7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73D2D759-AA72-4085-85BD-C76760EBA0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22" y="0"/>
            <a:ext cx="74682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767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60C444-18FC-44F0-BC11-69E22A349F2D}"/>
              </a:ext>
            </a:extLst>
          </p:cNvPr>
          <p:cNvSpPr/>
          <p:nvPr/>
        </p:nvSpPr>
        <p:spPr>
          <a:xfrm>
            <a:off x="753910" y="1245425"/>
            <a:ext cx="8919480" cy="486287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indent="176213" algn="just"/>
            <a:r>
              <a:rPr lang="ru-RU" dirty="0"/>
              <a:t>Предлагаем инвестору войти в проект строительства и реализации малоэтажного жилья в п. Цыгановка, Дивеевского района, Нижегородской области, рядом с городом Саров.</a:t>
            </a:r>
          </a:p>
          <a:p>
            <a:pPr indent="176213" algn="just"/>
            <a:endParaRPr lang="ru-RU" sz="800" dirty="0"/>
          </a:p>
          <a:p>
            <a:pPr indent="176213" algn="just"/>
            <a:r>
              <a:rPr lang="ru-RU" dirty="0"/>
              <a:t>Для реализации проекта требуются инвестиции в размере 90 млн. рублей. </a:t>
            </a:r>
          </a:p>
          <a:p>
            <a:pPr indent="176213" algn="just"/>
            <a:endParaRPr lang="ru-RU" sz="800" dirty="0"/>
          </a:p>
          <a:p>
            <a:pPr indent="176213" algn="just"/>
            <a:r>
              <a:rPr lang="ru-RU" dirty="0"/>
              <a:t>Суть проекта: продажа жилых домов под ключ от 80 кв.м. с земельными участками площадью от 8 соток, по цене квартиры в Сарове.</a:t>
            </a:r>
          </a:p>
          <a:p>
            <a:pPr indent="176213" algn="just"/>
            <a:endParaRPr lang="ru-RU" sz="800" dirty="0"/>
          </a:p>
          <a:p>
            <a:pPr indent="176213" algn="just"/>
            <a:r>
              <a:rPr lang="ru-RU" dirty="0"/>
              <a:t>Что сделано: в собственности земельные участки под ИЖС в количестве 85 шт. площадью от 8 сот., получены разрешения на строительства домов, построена ЛЭП, готовы проекты на водоснабжение и газоснабжение.</a:t>
            </a:r>
          </a:p>
          <a:p>
            <a:pPr indent="176213" algn="just"/>
            <a:endParaRPr lang="ru-RU" sz="800" dirty="0"/>
          </a:p>
          <a:p>
            <a:pPr indent="176213" algn="just"/>
            <a:r>
              <a:rPr lang="ru-RU" dirty="0"/>
              <a:t>Что требуется сделать: построить сети водоснабжения с ВНС и газоснабжения с ПГБ, автодорогу по общему участку, проект на съезды и дорогу, начать строительство и реализацию. </a:t>
            </a:r>
          </a:p>
          <a:p>
            <a:pPr indent="176213" algn="just"/>
            <a:endParaRPr lang="ru-RU" sz="800" dirty="0"/>
          </a:p>
          <a:p>
            <a:pPr indent="176213" algn="just"/>
            <a:r>
              <a:rPr lang="ru-RU" dirty="0"/>
              <a:t>Срок реализации проекта 24 месяца, чистая прибыль проекта </a:t>
            </a:r>
            <a:r>
              <a:rPr lang="en-US" dirty="0"/>
              <a:t>25</a:t>
            </a:r>
            <a:r>
              <a:rPr lang="ru-RU" dirty="0"/>
              <a:t>0</a:t>
            </a:r>
            <a:r>
              <a:rPr lang="en-US" dirty="0"/>
              <a:t> </a:t>
            </a:r>
            <a:r>
              <a:rPr lang="ru-RU" dirty="0"/>
              <a:t>млн. рублей. </a:t>
            </a:r>
          </a:p>
          <a:p>
            <a:pPr indent="176213" algn="just"/>
            <a:r>
              <a:rPr lang="ru-RU" dirty="0"/>
              <a:t>Условия для инвестора: доля прибыли в проекте 50/50, дивиденды 70/30 до возврата инвестиций, после 50/50.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2624E7-2C4F-4ACF-9961-625765F735FE}"/>
              </a:ext>
            </a:extLst>
          </p:cNvPr>
          <p:cNvSpPr txBox="1"/>
          <p:nvPr/>
        </p:nvSpPr>
        <p:spPr>
          <a:xfrm>
            <a:off x="1691405" y="318819"/>
            <a:ext cx="681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Краткое резюме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3788438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60C444-18FC-44F0-BC11-69E22A349F2D}"/>
              </a:ext>
            </a:extLst>
          </p:cNvPr>
          <p:cNvSpPr/>
          <p:nvPr/>
        </p:nvSpPr>
        <p:spPr>
          <a:xfrm>
            <a:off x="753910" y="1029985"/>
            <a:ext cx="8919480" cy="529375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indent="202406" algn="just"/>
            <a:r>
              <a:rPr lang="ru-RU" dirty="0"/>
              <a:t>Цель: 1. Каждому, кто живёт в квартире или собирается её приобрести, предоставить возможность изменить условия проживания, переехав в свой дом с земельным участком по цене квартиры. 2. Житель Сарова имеет в собственности квартиру, гараж, дачу, все эти объекты находятся в разных местах. Мы предлагаем решение, иметь всё под рукой по доступной цене, дом, гараж, баню, беседку, сад, огород, и при этом не слышать соседей, не искать парковочное место возле дома, экономить на ЖКХ, и не встречаться с друзьями и родственниками на КПП.</a:t>
            </a:r>
          </a:p>
          <a:p>
            <a:pPr indent="202406" algn="just"/>
            <a:endParaRPr lang="ru-RU" sz="800" dirty="0"/>
          </a:p>
          <a:p>
            <a:pPr algn="just">
              <a:tabLst>
                <a:tab pos="176213" algn="l"/>
              </a:tabLst>
            </a:pPr>
            <a:r>
              <a:rPr lang="ru-RU" dirty="0"/>
              <a:t>	ЗАТО Саров: Моногород с градообразующим институтом ядерной физики, город </a:t>
            </a:r>
            <a:r>
              <a:rPr lang="en-US" dirty="0"/>
              <a:t>IT</a:t>
            </a:r>
            <a:r>
              <a:rPr lang="ru-RU" dirty="0"/>
              <a:t>, инженеров, учёных со своим менталитетом и культурой. Население 100 тыс. чел., 44 тыс. чел. работающих, из них 19 тыс. чел. во ВНИИЭФ. Город закрытый, территория застройки в городе малоэтажным жильём ограничена.</a:t>
            </a:r>
          </a:p>
          <a:p>
            <a:pPr algn="just">
              <a:tabLst>
                <a:tab pos="176213" algn="l"/>
              </a:tabLst>
            </a:pPr>
            <a:endParaRPr lang="ru-RU" sz="800" dirty="0"/>
          </a:p>
          <a:p>
            <a:pPr algn="just">
              <a:tabLst>
                <a:tab pos="176213" algn="l"/>
              </a:tabLst>
            </a:pPr>
            <a:r>
              <a:rPr lang="ru-RU" dirty="0"/>
              <a:t>	Средний показатель (</a:t>
            </a:r>
            <a:r>
              <a:rPr lang="ru-RU" dirty="0" err="1"/>
              <a:t>СберБанка</a:t>
            </a:r>
            <a:r>
              <a:rPr lang="ru-RU" dirty="0"/>
              <a:t> РФ в Сарове) получивших одобрения ипотеки на покупку жилья и не воспользовавшихся ею, около 300 человек в год.</a:t>
            </a:r>
          </a:p>
          <a:p>
            <a:pPr algn="just">
              <a:tabLst>
                <a:tab pos="176213" algn="l"/>
              </a:tabLst>
            </a:pPr>
            <a:endParaRPr lang="ru-RU" sz="800" dirty="0"/>
          </a:p>
          <a:p>
            <a:pPr indent="202406" algn="just"/>
            <a:r>
              <a:rPr lang="ru-RU" dirty="0"/>
              <a:t>Показатели по поиску жилья в месяц (средний за месяц за 2018 год по данным анализа проведённого на </a:t>
            </a:r>
            <a:r>
              <a:rPr lang="en-US" dirty="0"/>
              <a:t>wordstat.yandex.ru</a:t>
            </a:r>
            <a:r>
              <a:rPr lang="ru-RU" dirty="0"/>
              <a:t>):  Дома купить 400 чел., продать 20 чел.</a:t>
            </a:r>
          </a:p>
          <a:p>
            <a:pPr indent="202406" algn="just"/>
            <a:endParaRPr lang="ru-RU" sz="800" dirty="0"/>
          </a:p>
          <a:p>
            <a:pPr indent="202406" algn="just"/>
            <a:r>
              <a:rPr lang="ru-RU" dirty="0"/>
              <a:t>Наша целевая аудитория – это жители Сарова в возрасте от 40 лет, те граждане, у которых дети выросли, закончили школу и начали самостоятельную жизнь.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2624E7-2C4F-4ACF-9961-625765F735FE}"/>
              </a:ext>
            </a:extLst>
          </p:cNvPr>
          <p:cNvSpPr txBox="1"/>
          <p:nvPr/>
        </p:nvSpPr>
        <p:spPr>
          <a:xfrm>
            <a:off x="3085598" y="290650"/>
            <a:ext cx="3927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Ценность предложения</a:t>
            </a:r>
          </a:p>
        </p:txBody>
      </p:sp>
    </p:spTree>
    <p:extLst>
      <p:ext uri="{BB962C8B-B14F-4D97-AF65-F5344CB8AC3E}">
        <p14:creationId xmlns:p14="http://schemas.microsoft.com/office/powerpoint/2010/main" val="1687907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60C444-18FC-44F0-BC11-69E22A349F2D}"/>
              </a:ext>
            </a:extLst>
          </p:cNvPr>
          <p:cNvSpPr/>
          <p:nvPr/>
        </p:nvSpPr>
        <p:spPr>
          <a:xfrm>
            <a:off x="753910" y="953049"/>
            <a:ext cx="8919480" cy="544764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tabLst>
                <a:tab pos="360363" algn="l"/>
              </a:tabLst>
            </a:pPr>
            <a:r>
              <a:rPr lang="ru-RU" dirty="0"/>
              <a:t>1. Проектирование и согласование</a:t>
            </a: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ru-RU" dirty="0"/>
              <a:t>Съезды - 1 </a:t>
            </a:r>
            <a:r>
              <a:rPr lang="ru-RU" dirty="0" err="1"/>
              <a:t>мес</a:t>
            </a:r>
            <a:endParaRPr lang="ru-RU" dirty="0"/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ru-RU" dirty="0"/>
              <a:t>Дороги по территории застройки – 14 дней</a:t>
            </a: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360363" algn="l"/>
              </a:tabLst>
            </a:pPr>
            <a:endParaRPr lang="ru-RU" sz="800" dirty="0"/>
          </a:p>
          <a:p>
            <a:pPr algn="just">
              <a:tabLst>
                <a:tab pos="360363" algn="l"/>
              </a:tabLst>
            </a:pPr>
            <a:r>
              <a:rPr lang="ru-RU" dirty="0"/>
              <a:t>2. Строительство инфраструктуры (инженерных коммуникаций) </a:t>
            </a:r>
          </a:p>
          <a:p>
            <a:pPr marL="360363" indent="-360363" algn="just"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ru-RU" dirty="0"/>
              <a:t>Планировка участка – 14 дней</a:t>
            </a:r>
          </a:p>
          <a:p>
            <a:pPr marL="360363" indent="-360363" algn="just"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ru-RU" dirty="0"/>
              <a:t>Строительство ВС + ВНС – 1,5 </a:t>
            </a:r>
            <a:r>
              <a:rPr lang="ru-RU" dirty="0" err="1"/>
              <a:t>мес</a:t>
            </a:r>
            <a:endParaRPr lang="ru-RU" dirty="0"/>
          </a:p>
          <a:p>
            <a:pPr marL="360363" indent="-360363" algn="just"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ru-RU" dirty="0"/>
              <a:t>Строительство ГС + ПГБ – 2 </a:t>
            </a:r>
            <a:r>
              <a:rPr lang="ru-RU" dirty="0" err="1"/>
              <a:t>мес</a:t>
            </a:r>
            <a:endParaRPr lang="ru-RU" dirty="0"/>
          </a:p>
          <a:p>
            <a:pPr marL="360363" indent="-360363" algn="just"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ru-RU" dirty="0"/>
              <a:t>Строительство автодороги с заездами к участкам - 3 </a:t>
            </a:r>
            <a:r>
              <a:rPr lang="ru-RU" dirty="0" err="1"/>
              <a:t>мес</a:t>
            </a:r>
            <a:endParaRPr lang="ru-RU" dirty="0"/>
          </a:p>
          <a:p>
            <a:pPr marL="360363" indent="-360363" algn="just">
              <a:buFont typeface="Arial" panose="020B0604020202020204" pitchFamily="34" charset="0"/>
              <a:buChar char="•"/>
              <a:tabLst>
                <a:tab pos="360363" algn="l"/>
              </a:tabLst>
            </a:pPr>
            <a:endParaRPr lang="ru-RU" sz="800" dirty="0"/>
          </a:p>
          <a:p>
            <a:pPr algn="just">
              <a:tabLst>
                <a:tab pos="360363" algn="l"/>
              </a:tabLst>
            </a:pPr>
            <a:r>
              <a:rPr lang="ru-RU" dirty="0"/>
              <a:t>3. Строительство и продажа домов с земельными участками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800" dirty="0"/>
          </a:p>
          <a:p>
            <a:pPr algn="just"/>
            <a:r>
              <a:rPr lang="ru-RU" i="1" dirty="0"/>
              <a:t>Финансово-экономическую модель проекта можно посмотреть по ссылке:</a:t>
            </a:r>
          </a:p>
          <a:p>
            <a:pPr indent="265113"/>
            <a:r>
              <a:rPr lang="ru-RU" dirty="0"/>
              <a:t>    на </a:t>
            </a:r>
            <a:r>
              <a:rPr lang="ru-RU" dirty="0" err="1"/>
              <a:t>гугл</a:t>
            </a: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hlinkClick r:id="rId2"/>
              </a:rPr>
              <a:t>clck.ru/Ga9SQ</a:t>
            </a:r>
            <a:r>
              <a:rPr lang="ru-RU" dirty="0"/>
              <a:t> - ФМ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hlinkClick r:id="rId3"/>
              </a:rPr>
              <a:t>clck.ru/Ga9Ua</a:t>
            </a:r>
            <a:r>
              <a:rPr lang="ru-RU" dirty="0"/>
              <a:t> – Пояснительная записка к ФМ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clck.ru/Gm8rU</a:t>
            </a:r>
            <a:r>
              <a:rPr lang="ru-RU" dirty="0"/>
              <a:t> – Презентация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hlinkClick r:id="rId5"/>
              </a:rPr>
              <a:t>clck.ru/KXv8h</a:t>
            </a:r>
            <a:r>
              <a:rPr lang="ru-RU" dirty="0"/>
              <a:t> - План работ и график финансирования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hlinkClick r:id="rId6"/>
              </a:rPr>
              <a:t>clck.ru/</a:t>
            </a:r>
            <a:r>
              <a:rPr lang="ru-RU" dirty="0" err="1">
                <a:hlinkClick r:id="rId6"/>
              </a:rPr>
              <a:t>KFPkv</a:t>
            </a:r>
            <a:r>
              <a:rPr lang="ru-RU" dirty="0"/>
              <a:t> - Договор инвестирования </a:t>
            </a:r>
          </a:p>
          <a:p>
            <a:pPr indent="201613"/>
            <a:r>
              <a:rPr lang="ru-RU" dirty="0"/>
              <a:t>    на </a:t>
            </a:r>
            <a:r>
              <a:rPr lang="ru-RU" dirty="0" err="1"/>
              <a:t>яндекс</a:t>
            </a: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hlinkClick r:id="rId7"/>
              </a:rPr>
              <a:t>yadi.sk/d/wWciv3gv5BNsAA</a:t>
            </a: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2624E7-2C4F-4ACF-9961-625765F735FE}"/>
              </a:ext>
            </a:extLst>
          </p:cNvPr>
          <p:cNvSpPr txBox="1"/>
          <p:nvPr/>
        </p:nvSpPr>
        <p:spPr>
          <a:xfrm>
            <a:off x="2778007" y="217911"/>
            <a:ext cx="4871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Этапы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3636188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1118DC68-B676-4C6F-BE84-6EA96BD06A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781" y="128339"/>
            <a:ext cx="8757040" cy="529388"/>
          </a:xfrm>
        </p:spPr>
        <p:txBody>
          <a:bodyPr anchor="ctr">
            <a:normAutofit/>
          </a:bodyPr>
          <a:lstStyle/>
          <a:p>
            <a:pPr algn="ctr"/>
            <a:r>
              <a:rPr lang="ru-RU" sz="2400" b="1" dirty="0"/>
              <a:t>Экономические показатели проекта</a:t>
            </a:r>
          </a:p>
        </p:txBody>
      </p:sp>
      <p:pic>
        <p:nvPicPr>
          <p:cNvPr id="4" name="Рисунок 3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2122F350-299B-43A3-BFF2-11B84CB7F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80" y="657727"/>
            <a:ext cx="9368588" cy="604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9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0F96047F-579E-405F-B75B-EB202B4E5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760"/>
            <a:ext cx="4952999" cy="648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19C1A8AD-BA26-4174-9E79-33B52761C7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9" y="0"/>
            <a:ext cx="4953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03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E1DD09-99DE-48E2-888F-8E2742AE1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80" y="1130969"/>
            <a:ext cx="9647639" cy="430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326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25B850-616C-4EEF-A219-F3719578C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67" y="593347"/>
            <a:ext cx="9364465" cy="54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26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569E692-E9AE-414C-AF3E-4CA6690714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713738"/>
              </p:ext>
            </p:extLst>
          </p:nvPr>
        </p:nvGraphicFramePr>
        <p:xfrm>
          <a:off x="489284" y="810126"/>
          <a:ext cx="9171639" cy="5793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926">
                  <a:extLst>
                    <a:ext uri="{9D8B030D-6E8A-4147-A177-3AD203B41FA5}">
                      <a16:colId xmlns:a16="http://schemas.microsoft.com/office/drawing/2014/main" val="3105599297"/>
                    </a:ext>
                  </a:extLst>
                </a:gridCol>
                <a:gridCol w="2893121">
                  <a:extLst>
                    <a:ext uri="{9D8B030D-6E8A-4147-A177-3AD203B41FA5}">
                      <a16:colId xmlns:a16="http://schemas.microsoft.com/office/drawing/2014/main" val="250706553"/>
                    </a:ext>
                  </a:extLst>
                </a:gridCol>
                <a:gridCol w="1304871">
                  <a:extLst>
                    <a:ext uri="{9D8B030D-6E8A-4147-A177-3AD203B41FA5}">
                      <a16:colId xmlns:a16="http://schemas.microsoft.com/office/drawing/2014/main" val="1653203613"/>
                    </a:ext>
                  </a:extLst>
                </a:gridCol>
                <a:gridCol w="1174178">
                  <a:extLst>
                    <a:ext uri="{9D8B030D-6E8A-4147-A177-3AD203B41FA5}">
                      <a16:colId xmlns:a16="http://schemas.microsoft.com/office/drawing/2014/main" val="408590713"/>
                    </a:ext>
                  </a:extLst>
                </a:gridCol>
                <a:gridCol w="1822000">
                  <a:extLst>
                    <a:ext uri="{9D8B030D-6E8A-4147-A177-3AD203B41FA5}">
                      <a16:colId xmlns:a16="http://schemas.microsoft.com/office/drawing/2014/main" val="1610466079"/>
                    </a:ext>
                  </a:extLst>
                </a:gridCol>
                <a:gridCol w="1663543">
                  <a:extLst>
                    <a:ext uri="{9D8B030D-6E8A-4147-A177-3AD203B41FA5}">
                      <a16:colId xmlns:a16="http://schemas.microsoft.com/office/drawing/2014/main" val="2722818384"/>
                    </a:ext>
                  </a:extLst>
                </a:gridCol>
              </a:tblGrid>
              <a:tr h="5393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№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Этап работы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Риск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Вероятность наступления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Мероприятия по снижению риска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В случае наступления риска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79732197"/>
                  </a:ext>
                </a:extLst>
              </a:tr>
              <a:tr h="5837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Подрядчик строительство ВС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Не успевает в срок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низкий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Договор, неустойка, контроль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Помощь или замена подрядчика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99210067"/>
                  </a:ext>
                </a:extLst>
              </a:tr>
              <a:tr h="5837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Подрядчик строительство ГС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Не успевает в срок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низкий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Договор, неустойка, контроль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Помощь или замена подрядчика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28976406"/>
                  </a:ext>
                </a:extLst>
              </a:tr>
              <a:tr h="5837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Подрядчик строительство фундаментов под дома (железобетонный)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Не успевает в срок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низкий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Договор, неустойка, контроль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Помощь или замена подрядчика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49246136"/>
                  </a:ext>
                </a:extLst>
              </a:tr>
              <a:tr h="5837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Подрядчик строительство домов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Не успевает в срок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низкий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Договор, неустойка, контроль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Помощь или замена подрядчика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80440117"/>
                  </a:ext>
                </a:extLst>
              </a:tr>
              <a:tr h="5837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Подрядчик строительство забора, ворот, калитки, септика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Не успевает в срок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низкий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Договор, неустойка, контроль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Помощь или замена подрядчика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07325255"/>
                  </a:ext>
                </a:extLst>
              </a:tr>
              <a:tr h="5837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Подрядчик строительство автодороги, съездов, планировка участка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Не успевает в срок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низкий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Договор, неустойка, контроль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Помощь или замена подрядчика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55724211"/>
                  </a:ext>
                </a:extLst>
              </a:tr>
              <a:tr h="5837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Подрядчик внутренняя отделка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Качество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средний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Договор, неустойка, контроль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Помощь или замена подрядчика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36906823"/>
                  </a:ext>
                </a:extLst>
              </a:tr>
              <a:tr h="5837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Подрядчик на проектирование съездов и дороги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нет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очень низкий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Договор, неустойка, контроль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Замена подрядчика, подам заявку сам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45126237"/>
                  </a:ext>
                </a:extLst>
              </a:tr>
              <a:tr h="5837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Общие риски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Увеличение срока окупаемости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средний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Реклама, работа с риэлторами, с ВНИИЭФ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Пересмотр проектов, цены  и доп. услуг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4433514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E124FA2-B902-4205-B655-784AE611D423}"/>
              </a:ext>
            </a:extLst>
          </p:cNvPr>
          <p:cNvSpPr txBox="1"/>
          <p:nvPr/>
        </p:nvSpPr>
        <p:spPr>
          <a:xfrm>
            <a:off x="3113375" y="254867"/>
            <a:ext cx="454984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/>
              <a:t>Риски проекта и их снижения</a:t>
            </a:r>
          </a:p>
        </p:txBody>
      </p:sp>
    </p:spTree>
    <p:extLst>
      <p:ext uri="{BB962C8B-B14F-4D97-AF65-F5344CB8AC3E}">
        <p14:creationId xmlns:p14="http://schemas.microsoft.com/office/powerpoint/2010/main" val="5209274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2128</TotalTime>
  <Words>676</Words>
  <Application>Microsoft Office PowerPoint</Application>
  <PresentationFormat>Лист A4 (210x297 мм)</PresentationFormat>
  <Paragraphs>144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Microsoft YaHei</vt:lpstr>
      <vt:lpstr>Microsoft YaHei Light</vt:lpstr>
      <vt:lpstr>Arial</vt:lpstr>
      <vt:lpstr>Calibri</vt:lpstr>
      <vt:lpstr>Calibri Light</vt:lpstr>
      <vt:lpstr>Muller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Глухов</dc:creator>
  <cp:lastModifiedBy>Владимир Глухов</cp:lastModifiedBy>
  <cp:revision>115</cp:revision>
  <cp:lastPrinted>2019-08-26T09:22:04Z</cp:lastPrinted>
  <dcterms:created xsi:type="dcterms:W3CDTF">2019-04-14T19:58:14Z</dcterms:created>
  <dcterms:modified xsi:type="dcterms:W3CDTF">2019-12-11T16:47:44Z</dcterms:modified>
</cp:coreProperties>
</file>