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77" r:id="rId3"/>
    <p:sldId id="278" r:id="rId4"/>
    <p:sldId id="270" r:id="rId5"/>
    <p:sldId id="271" r:id="rId6"/>
    <p:sldId id="259" r:id="rId7"/>
    <p:sldId id="260" r:id="rId8"/>
    <p:sldId id="261" r:id="rId9"/>
    <p:sldId id="279" r:id="rId10"/>
    <p:sldId id="282" r:id="rId11"/>
    <p:sldId id="280" r:id="rId12"/>
    <p:sldId id="281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3FC80"/>
    <a:srgbClr val="E5EA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727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2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Рынок</c:v>
                </c:pt>
              </c:strCache>
            </c:strRef>
          </c:tx>
          <c:dLbls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шампиньоны</c:v>
                </c:pt>
                <c:pt idx="1">
                  <c:v>вешенки</c:v>
                </c:pt>
                <c:pt idx="2">
                  <c:v>прочие грибы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0.79</c:v>
                </c:pt>
                <c:pt idx="1">
                  <c:v>0.2</c:v>
                </c:pt>
                <c:pt idx="2">
                  <c:v>1.0000000000000012E-2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чистая прибыль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 2020</c:v>
                </c:pt>
                <c:pt idx="1">
                  <c:v>за 2021</c:v>
                </c:pt>
                <c:pt idx="2">
                  <c:v>за 2022</c:v>
                </c:pt>
                <c:pt idx="3">
                  <c:v> за 2023</c:v>
                </c:pt>
                <c:pt idx="4">
                  <c:v>за 2024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1980</c:v>
                </c:pt>
                <c:pt idx="1">
                  <c:v>3266</c:v>
                </c:pt>
                <c:pt idx="2">
                  <c:v>3366</c:v>
                </c:pt>
                <c:pt idx="3">
                  <c:v>3277</c:v>
                </c:pt>
                <c:pt idx="4">
                  <c:v>3105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выручка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 2020</c:v>
                </c:pt>
                <c:pt idx="1">
                  <c:v>за 2021</c:v>
                </c:pt>
                <c:pt idx="2">
                  <c:v>за 2022</c:v>
                </c:pt>
                <c:pt idx="3">
                  <c:v> за 2023</c:v>
                </c:pt>
                <c:pt idx="4">
                  <c:v>за 2024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8052</c:v>
                </c:pt>
                <c:pt idx="1">
                  <c:v>10602</c:v>
                </c:pt>
                <c:pt idx="2">
                  <c:v>10905</c:v>
                </c:pt>
                <c:pt idx="3">
                  <c:v>10905</c:v>
                </c:pt>
                <c:pt idx="4">
                  <c:v>10905</c:v>
                </c:pt>
              </c:numCache>
            </c:numRef>
          </c:val>
        </c:ser>
        <c:dLbls/>
        <c:marker val="1"/>
        <c:axId val="119854592"/>
        <c:axId val="120433280"/>
      </c:lineChart>
      <c:catAx>
        <c:axId val="119854592"/>
        <c:scaling>
          <c:orientation val="minMax"/>
        </c:scaling>
        <c:axPos val="b"/>
        <c:numFmt formatCode="dd/mm/yyyy" sourceLinked="1"/>
        <c:majorTickMark val="none"/>
        <c:tickLblPos val="nextTo"/>
        <c:crossAx val="120433280"/>
        <c:crosses val="autoZero"/>
        <c:auto val="1"/>
        <c:lblAlgn val="ctr"/>
        <c:lblOffset val="100"/>
      </c:catAx>
      <c:valAx>
        <c:axId val="1204332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8545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30C3D-FBA6-42A8-9179-58E8DA8C3E30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3F8A46-0259-4902-9A44-8EAB87C679CF}">
      <dgm:prSet/>
      <dgm:spPr/>
      <dgm:t>
        <a:bodyPr/>
        <a:lstStyle/>
        <a:p>
          <a:pPr rtl="0"/>
          <a:r>
            <a:rPr lang="ru-RU" dirty="0" smtClean="0"/>
            <a:t>Закуп и монтаж оборудования</a:t>
          </a:r>
          <a:endParaRPr lang="ru-RU" dirty="0"/>
        </a:p>
      </dgm:t>
    </dgm:pt>
    <dgm:pt modelId="{5774C4FA-815B-4320-A5C3-240E49876C7D}" type="parTrans" cxnId="{A837277A-EBCC-49F7-9098-9977DA511FCB}">
      <dgm:prSet/>
      <dgm:spPr/>
      <dgm:t>
        <a:bodyPr/>
        <a:lstStyle/>
        <a:p>
          <a:endParaRPr lang="ru-RU"/>
        </a:p>
      </dgm:t>
    </dgm:pt>
    <dgm:pt modelId="{4D0BB95F-36F1-477D-9491-CDF62F8DEA4A}" type="sibTrans" cxnId="{A837277A-EBCC-49F7-9098-9977DA511FCB}">
      <dgm:prSet/>
      <dgm:spPr/>
      <dgm:t>
        <a:bodyPr/>
        <a:lstStyle/>
        <a:p>
          <a:endParaRPr lang="ru-RU"/>
        </a:p>
      </dgm:t>
    </dgm:pt>
    <dgm:pt modelId="{52E11D75-55BA-4C57-B579-B708E28FEB65}">
      <dgm:prSet/>
      <dgm:spPr/>
      <dgm:t>
        <a:bodyPr/>
        <a:lstStyle/>
        <a:p>
          <a:pPr rtl="0"/>
          <a:r>
            <a:rPr lang="ru-RU" dirty="0" smtClean="0"/>
            <a:t>Закуп компоста 2 фазы</a:t>
          </a:r>
          <a:endParaRPr lang="ru-RU" dirty="0"/>
        </a:p>
      </dgm:t>
    </dgm:pt>
    <dgm:pt modelId="{315E883E-34C1-4394-BFF3-87CA51F97894}" type="parTrans" cxnId="{D5234EB5-0629-4DD7-8C13-F353B00DA28D}">
      <dgm:prSet/>
      <dgm:spPr/>
      <dgm:t>
        <a:bodyPr/>
        <a:lstStyle/>
        <a:p>
          <a:endParaRPr lang="ru-RU"/>
        </a:p>
      </dgm:t>
    </dgm:pt>
    <dgm:pt modelId="{AA6EF3C6-952C-48EC-94BE-F1C2895C87BE}" type="sibTrans" cxnId="{D5234EB5-0629-4DD7-8C13-F353B00DA28D}">
      <dgm:prSet/>
      <dgm:spPr/>
      <dgm:t>
        <a:bodyPr/>
        <a:lstStyle/>
        <a:p>
          <a:endParaRPr lang="ru-RU"/>
        </a:p>
      </dgm:t>
    </dgm:pt>
    <dgm:pt modelId="{BACFD04B-3BC6-44B1-A044-877D1D791EBF}">
      <dgm:prSet/>
      <dgm:spPr/>
      <dgm:t>
        <a:bodyPr/>
        <a:lstStyle/>
        <a:p>
          <a:pPr rtl="0"/>
          <a:r>
            <a:rPr lang="ru-RU" dirty="0" smtClean="0"/>
            <a:t>Получение урожая</a:t>
          </a:r>
          <a:endParaRPr lang="ru-RU" dirty="0"/>
        </a:p>
      </dgm:t>
    </dgm:pt>
    <dgm:pt modelId="{87646DB1-6E40-42DA-9793-89B7F96C3836}" type="parTrans" cxnId="{CBFAD3A0-AF79-4D6F-8161-9179FA77A08F}">
      <dgm:prSet/>
      <dgm:spPr/>
      <dgm:t>
        <a:bodyPr/>
        <a:lstStyle/>
        <a:p>
          <a:endParaRPr lang="ru-RU"/>
        </a:p>
      </dgm:t>
    </dgm:pt>
    <dgm:pt modelId="{79B037B9-BDE3-49F1-A515-E5745564B935}" type="sibTrans" cxnId="{CBFAD3A0-AF79-4D6F-8161-9179FA77A08F}">
      <dgm:prSet/>
      <dgm:spPr/>
      <dgm:t>
        <a:bodyPr/>
        <a:lstStyle/>
        <a:p>
          <a:endParaRPr lang="ru-RU"/>
        </a:p>
      </dgm:t>
    </dgm:pt>
    <dgm:pt modelId="{F001D4B1-96FF-485E-ACAF-CE47959EBA2A}">
      <dgm:prSet/>
      <dgm:spPr/>
      <dgm:t>
        <a:bodyPr/>
        <a:lstStyle/>
        <a:p>
          <a:pPr rtl="0"/>
          <a:r>
            <a:rPr lang="ru-RU" dirty="0" smtClean="0"/>
            <a:t>Реализация в торговые сети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B18A74F6-2357-477F-8997-A93C34519515}" type="parTrans" cxnId="{41829478-4AC7-4791-8E14-E9D914BC1B1C}">
      <dgm:prSet/>
      <dgm:spPr/>
      <dgm:t>
        <a:bodyPr/>
        <a:lstStyle/>
        <a:p>
          <a:endParaRPr lang="ru-RU"/>
        </a:p>
      </dgm:t>
    </dgm:pt>
    <dgm:pt modelId="{75B52903-8C39-429F-92E6-55B9271F2BF6}" type="sibTrans" cxnId="{41829478-4AC7-4791-8E14-E9D914BC1B1C}">
      <dgm:prSet/>
      <dgm:spPr/>
      <dgm:t>
        <a:bodyPr/>
        <a:lstStyle/>
        <a:p>
          <a:endParaRPr lang="ru-RU"/>
        </a:p>
      </dgm:t>
    </dgm:pt>
    <dgm:pt modelId="{932E18EF-ACF4-4131-B4A4-765337468DF4}">
      <dgm:prSet/>
      <dgm:spPr/>
      <dgm:t>
        <a:bodyPr/>
        <a:lstStyle/>
        <a:p>
          <a:pPr rtl="0"/>
          <a:r>
            <a:rPr lang="ru-RU" b="1" dirty="0" smtClean="0"/>
            <a:t>Реконструкция здания на 4 камеры плодоношения</a:t>
          </a:r>
          <a:endParaRPr lang="ru-RU" dirty="0"/>
        </a:p>
      </dgm:t>
    </dgm:pt>
    <dgm:pt modelId="{8788B3EA-6EC3-4357-BE1B-C6D0CAC08B21}" type="sibTrans" cxnId="{8650D5E2-26FC-40B3-967C-C13D58601474}">
      <dgm:prSet/>
      <dgm:spPr/>
      <dgm:t>
        <a:bodyPr/>
        <a:lstStyle/>
        <a:p>
          <a:endParaRPr lang="ru-RU"/>
        </a:p>
      </dgm:t>
    </dgm:pt>
    <dgm:pt modelId="{915ABA80-96CA-4F52-AB67-435BB0A838A0}" type="parTrans" cxnId="{8650D5E2-26FC-40B3-967C-C13D58601474}">
      <dgm:prSet/>
      <dgm:spPr/>
      <dgm:t>
        <a:bodyPr/>
        <a:lstStyle/>
        <a:p>
          <a:endParaRPr lang="ru-RU"/>
        </a:p>
      </dgm:t>
    </dgm:pt>
    <dgm:pt modelId="{1A19EA87-D671-4A6C-A9CA-1E6F3E4B6A38}">
      <dgm:prSet/>
      <dgm:spPr/>
      <dgm:t>
        <a:bodyPr/>
        <a:lstStyle/>
        <a:p>
          <a:pPr rtl="0"/>
          <a:r>
            <a:rPr lang="ru-RU" dirty="0" smtClean="0"/>
            <a:t>Создание от 5 до 8 рабочих мест</a:t>
          </a:r>
          <a:endParaRPr lang="ru-RU" dirty="0"/>
        </a:p>
      </dgm:t>
    </dgm:pt>
    <dgm:pt modelId="{59CA1D07-8CEA-4200-918E-A5C6083271DE}" type="parTrans" cxnId="{DF4D8DCD-1E03-4D93-B128-82FB6EF4AB32}">
      <dgm:prSet/>
      <dgm:spPr/>
      <dgm:t>
        <a:bodyPr/>
        <a:lstStyle/>
        <a:p>
          <a:endParaRPr lang="ru-RU"/>
        </a:p>
      </dgm:t>
    </dgm:pt>
    <dgm:pt modelId="{65CD785D-B4C6-49CF-8F90-EB28059912EC}" type="sibTrans" cxnId="{DF4D8DCD-1E03-4D93-B128-82FB6EF4AB32}">
      <dgm:prSet/>
      <dgm:spPr/>
      <dgm:t>
        <a:bodyPr/>
        <a:lstStyle/>
        <a:p>
          <a:endParaRPr lang="ru-RU"/>
        </a:p>
      </dgm:t>
    </dgm:pt>
    <dgm:pt modelId="{AAF3EFDE-E7F9-4F4F-9C36-1B6C703CABF8}" type="pres">
      <dgm:prSet presAssocID="{D2530C3D-FBA6-42A8-9179-58E8DA8C3E3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A9B90-DF89-4123-903F-29EE61B4CC59}" type="pres">
      <dgm:prSet presAssocID="{D2530C3D-FBA6-42A8-9179-58E8DA8C3E30}" presName="arrow" presStyleLbl="bgShp" presStyleIdx="0" presStyleCnt="1" custScaleY="100000"/>
      <dgm:spPr/>
    </dgm:pt>
    <dgm:pt modelId="{14E9E7CE-9DD4-4B71-9E65-D6246C3C539E}" type="pres">
      <dgm:prSet presAssocID="{D2530C3D-FBA6-42A8-9179-58E8DA8C3E30}" presName="linearProcess" presStyleCnt="0"/>
      <dgm:spPr/>
    </dgm:pt>
    <dgm:pt modelId="{8F300353-88CC-4A13-B8E2-CDEA6688512D}" type="pres">
      <dgm:prSet presAssocID="{932E18EF-ACF4-4131-B4A4-765337468DF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C8E8C-D94C-46EC-B658-9926E111E187}" type="pres">
      <dgm:prSet presAssocID="{8788B3EA-6EC3-4357-BE1B-C6D0CAC08B21}" presName="sibTrans" presStyleCnt="0"/>
      <dgm:spPr/>
    </dgm:pt>
    <dgm:pt modelId="{D60CE81E-95B6-4BCC-9226-26748BEEF5A1}" type="pres">
      <dgm:prSet presAssocID="{493F8A46-0259-4902-9A44-8EAB87C679CF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7383C-40E9-42A1-9EDC-44F219B96AED}" type="pres">
      <dgm:prSet presAssocID="{4D0BB95F-36F1-477D-9491-CDF62F8DEA4A}" presName="sibTrans" presStyleCnt="0"/>
      <dgm:spPr/>
    </dgm:pt>
    <dgm:pt modelId="{3796E6D1-F85F-403C-8467-989370598329}" type="pres">
      <dgm:prSet presAssocID="{52E11D75-55BA-4C57-B579-B708E28FEB6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A534C-734E-416C-8F3A-B2B2C5D82CA5}" type="pres">
      <dgm:prSet presAssocID="{AA6EF3C6-952C-48EC-94BE-F1C2895C87BE}" presName="sibTrans" presStyleCnt="0"/>
      <dgm:spPr/>
    </dgm:pt>
    <dgm:pt modelId="{B2364C4C-D241-4372-81F4-BF346EE6860A}" type="pres">
      <dgm:prSet presAssocID="{1A19EA87-D671-4A6C-A9CA-1E6F3E4B6A38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00E7E-D93A-496B-8646-CBC1F8CE7C27}" type="pres">
      <dgm:prSet presAssocID="{65CD785D-B4C6-49CF-8F90-EB28059912EC}" presName="sibTrans" presStyleCnt="0"/>
      <dgm:spPr/>
    </dgm:pt>
    <dgm:pt modelId="{4520377B-D2E7-4338-9744-68050CD2C574}" type="pres">
      <dgm:prSet presAssocID="{BACFD04B-3BC6-44B1-A044-877D1D791EBF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87EEB-A755-4677-872B-8F4719A7DFFD}" type="pres">
      <dgm:prSet presAssocID="{79B037B9-BDE3-49F1-A515-E5745564B935}" presName="sibTrans" presStyleCnt="0"/>
      <dgm:spPr/>
    </dgm:pt>
    <dgm:pt modelId="{D4E86606-8486-4964-BCC1-96F0E2A64683}" type="pres">
      <dgm:prSet presAssocID="{F001D4B1-96FF-485E-ACAF-CE47959EBA2A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F274E5-A5D0-4CC9-81EC-E7EEC398D9FC}" type="presOf" srcId="{D2530C3D-FBA6-42A8-9179-58E8DA8C3E30}" destId="{AAF3EFDE-E7F9-4F4F-9C36-1B6C703CABF8}" srcOrd="0" destOrd="0" presId="urn:microsoft.com/office/officeart/2005/8/layout/hProcess9"/>
    <dgm:cxn modelId="{BC6A9D95-6170-4861-B543-3A5C66464E6C}" type="presOf" srcId="{493F8A46-0259-4902-9A44-8EAB87C679CF}" destId="{D60CE81E-95B6-4BCC-9226-26748BEEF5A1}" srcOrd="0" destOrd="0" presId="urn:microsoft.com/office/officeart/2005/8/layout/hProcess9"/>
    <dgm:cxn modelId="{A837277A-EBCC-49F7-9098-9977DA511FCB}" srcId="{D2530C3D-FBA6-42A8-9179-58E8DA8C3E30}" destId="{493F8A46-0259-4902-9A44-8EAB87C679CF}" srcOrd="1" destOrd="0" parTransId="{5774C4FA-815B-4320-A5C3-240E49876C7D}" sibTransId="{4D0BB95F-36F1-477D-9491-CDF62F8DEA4A}"/>
    <dgm:cxn modelId="{8650D5E2-26FC-40B3-967C-C13D58601474}" srcId="{D2530C3D-FBA6-42A8-9179-58E8DA8C3E30}" destId="{932E18EF-ACF4-4131-B4A4-765337468DF4}" srcOrd="0" destOrd="0" parTransId="{915ABA80-96CA-4F52-AB67-435BB0A838A0}" sibTransId="{8788B3EA-6EC3-4357-BE1B-C6D0CAC08B21}"/>
    <dgm:cxn modelId="{DF4D8DCD-1E03-4D93-B128-82FB6EF4AB32}" srcId="{D2530C3D-FBA6-42A8-9179-58E8DA8C3E30}" destId="{1A19EA87-D671-4A6C-A9CA-1E6F3E4B6A38}" srcOrd="3" destOrd="0" parTransId="{59CA1D07-8CEA-4200-918E-A5C6083271DE}" sibTransId="{65CD785D-B4C6-49CF-8F90-EB28059912EC}"/>
    <dgm:cxn modelId="{CA579A77-2004-41F2-AEF3-9C9A97B6E98E}" type="presOf" srcId="{F001D4B1-96FF-485E-ACAF-CE47959EBA2A}" destId="{D4E86606-8486-4964-BCC1-96F0E2A64683}" srcOrd="0" destOrd="0" presId="urn:microsoft.com/office/officeart/2005/8/layout/hProcess9"/>
    <dgm:cxn modelId="{CBFAD3A0-AF79-4D6F-8161-9179FA77A08F}" srcId="{D2530C3D-FBA6-42A8-9179-58E8DA8C3E30}" destId="{BACFD04B-3BC6-44B1-A044-877D1D791EBF}" srcOrd="4" destOrd="0" parTransId="{87646DB1-6E40-42DA-9793-89B7F96C3836}" sibTransId="{79B037B9-BDE3-49F1-A515-E5745564B935}"/>
    <dgm:cxn modelId="{41829478-4AC7-4791-8E14-E9D914BC1B1C}" srcId="{D2530C3D-FBA6-42A8-9179-58E8DA8C3E30}" destId="{F001D4B1-96FF-485E-ACAF-CE47959EBA2A}" srcOrd="5" destOrd="0" parTransId="{B18A74F6-2357-477F-8997-A93C34519515}" sibTransId="{75B52903-8C39-429F-92E6-55B9271F2BF6}"/>
    <dgm:cxn modelId="{D4D0889A-C14F-41B0-A9E9-E28D0D8B1456}" type="presOf" srcId="{52E11D75-55BA-4C57-B579-B708E28FEB65}" destId="{3796E6D1-F85F-403C-8467-989370598329}" srcOrd="0" destOrd="0" presId="urn:microsoft.com/office/officeart/2005/8/layout/hProcess9"/>
    <dgm:cxn modelId="{AC181C29-582B-408B-8159-5AD6046E50FD}" type="presOf" srcId="{BACFD04B-3BC6-44B1-A044-877D1D791EBF}" destId="{4520377B-D2E7-4338-9744-68050CD2C574}" srcOrd="0" destOrd="0" presId="urn:microsoft.com/office/officeart/2005/8/layout/hProcess9"/>
    <dgm:cxn modelId="{F4FDE760-0A4F-4193-8AEE-EA2083056E09}" type="presOf" srcId="{1A19EA87-D671-4A6C-A9CA-1E6F3E4B6A38}" destId="{B2364C4C-D241-4372-81F4-BF346EE6860A}" srcOrd="0" destOrd="0" presId="urn:microsoft.com/office/officeart/2005/8/layout/hProcess9"/>
    <dgm:cxn modelId="{D5234EB5-0629-4DD7-8C13-F353B00DA28D}" srcId="{D2530C3D-FBA6-42A8-9179-58E8DA8C3E30}" destId="{52E11D75-55BA-4C57-B579-B708E28FEB65}" srcOrd="2" destOrd="0" parTransId="{315E883E-34C1-4394-BFF3-87CA51F97894}" sibTransId="{AA6EF3C6-952C-48EC-94BE-F1C2895C87BE}"/>
    <dgm:cxn modelId="{117FF015-CDC4-4989-AE53-739703D5E235}" type="presOf" srcId="{932E18EF-ACF4-4131-B4A4-765337468DF4}" destId="{8F300353-88CC-4A13-B8E2-CDEA6688512D}" srcOrd="0" destOrd="0" presId="urn:microsoft.com/office/officeart/2005/8/layout/hProcess9"/>
    <dgm:cxn modelId="{436A2DF3-FDDE-4B8E-AC14-DAAB5C1F962C}" type="presParOf" srcId="{AAF3EFDE-E7F9-4F4F-9C36-1B6C703CABF8}" destId="{966A9B90-DF89-4123-903F-29EE61B4CC59}" srcOrd="0" destOrd="0" presId="urn:microsoft.com/office/officeart/2005/8/layout/hProcess9"/>
    <dgm:cxn modelId="{02448C6B-5453-4CE6-8E98-E7D5F7E3A41E}" type="presParOf" srcId="{AAF3EFDE-E7F9-4F4F-9C36-1B6C703CABF8}" destId="{14E9E7CE-9DD4-4B71-9E65-D6246C3C539E}" srcOrd="1" destOrd="0" presId="urn:microsoft.com/office/officeart/2005/8/layout/hProcess9"/>
    <dgm:cxn modelId="{E09F70E5-BF8D-4F48-AF00-D5358B14D122}" type="presParOf" srcId="{14E9E7CE-9DD4-4B71-9E65-D6246C3C539E}" destId="{8F300353-88CC-4A13-B8E2-CDEA6688512D}" srcOrd="0" destOrd="0" presId="urn:microsoft.com/office/officeart/2005/8/layout/hProcess9"/>
    <dgm:cxn modelId="{0FA6B5BA-029E-438A-939B-B8CFBBADE723}" type="presParOf" srcId="{14E9E7CE-9DD4-4B71-9E65-D6246C3C539E}" destId="{454C8E8C-D94C-46EC-B658-9926E111E187}" srcOrd="1" destOrd="0" presId="urn:microsoft.com/office/officeart/2005/8/layout/hProcess9"/>
    <dgm:cxn modelId="{A66E74A3-6612-43A7-9125-539D07804927}" type="presParOf" srcId="{14E9E7CE-9DD4-4B71-9E65-D6246C3C539E}" destId="{D60CE81E-95B6-4BCC-9226-26748BEEF5A1}" srcOrd="2" destOrd="0" presId="urn:microsoft.com/office/officeart/2005/8/layout/hProcess9"/>
    <dgm:cxn modelId="{F6C8E9AC-0E4F-4132-B389-246B8CC4C00C}" type="presParOf" srcId="{14E9E7CE-9DD4-4B71-9E65-D6246C3C539E}" destId="{D647383C-40E9-42A1-9EDC-44F219B96AED}" srcOrd="3" destOrd="0" presId="urn:microsoft.com/office/officeart/2005/8/layout/hProcess9"/>
    <dgm:cxn modelId="{1FC6C920-C755-4B39-9279-9DE9F0F6E602}" type="presParOf" srcId="{14E9E7CE-9DD4-4B71-9E65-D6246C3C539E}" destId="{3796E6D1-F85F-403C-8467-989370598329}" srcOrd="4" destOrd="0" presId="urn:microsoft.com/office/officeart/2005/8/layout/hProcess9"/>
    <dgm:cxn modelId="{AE63CB7E-E1E5-4421-B9A6-85A37EB8AA71}" type="presParOf" srcId="{14E9E7CE-9DD4-4B71-9E65-D6246C3C539E}" destId="{6B5A534C-734E-416C-8F3A-B2B2C5D82CA5}" srcOrd="5" destOrd="0" presId="urn:microsoft.com/office/officeart/2005/8/layout/hProcess9"/>
    <dgm:cxn modelId="{7333509F-B515-4C30-9374-8506444BC396}" type="presParOf" srcId="{14E9E7CE-9DD4-4B71-9E65-D6246C3C539E}" destId="{B2364C4C-D241-4372-81F4-BF346EE6860A}" srcOrd="6" destOrd="0" presId="urn:microsoft.com/office/officeart/2005/8/layout/hProcess9"/>
    <dgm:cxn modelId="{21D02774-B3F5-4F8E-A041-D7FE8732FDFA}" type="presParOf" srcId="{14E9E7CE-9DD4-4B71-9E65-D6246C3C539E}" destId="{67500E7E-D93A-496B-8646-CBC1F8CE7C27}" srcOrd="7" destOrd="0" presId="urn:microsoft.com/office/officeart/2005/8/layout/hProcess9"/>
    <dgm:cxn modelId="{BCD184F1-8C53-4A09-BD11-8389770C3AF2}" type="presParOf" srcId="{14E9E7CE-9DD4-4B71-9E65-D6246C3C539E}" destId="{4520377B-D2E7-4338-9744-68050CD2C574}" srcOrd="8" destOrd="0" presId="urn:microsoft.com/office/officeart/2005/8/layout/hProcess9"/>
    <dgm:cxn modelId="{22E549E3-0E54-4237-A522-CAE4FF13432C}" type="presParOf" srcId="{14E9E7CE-9DD4-4B71-9E65-D6246C3C539E}" destId="{60687EEB-A755-4677-872B-8F4719A7DFFD}" srcOrd="9" destOrd="0" presId="urn:microsoft.com/office/officeart/2005/8/layout/hProcess9"/>
    <dgm:cxn modelId="{1CA0E913-D356-495B-8648-8641E6946A5F}" type="presParOf" srcId="{14E9E7CE-9DD4-4B71-9E65-D6246C3C539E}" destId="{D4E86606-8486-4964-BCC1-96F0E2A64683}" srcOrd="10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6BAE8-6E21-4CD2-B38C-67E23E3EBA4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2C0F1-7896-41B7-AE30-53E3027BAF85}">
      <dgm:prSet phldrT="[Текст]"/>
      <dgm:spPr/>
      <dgm:t>
        <a:bodyPr/>
        <a:lstStyle/>
        <a:p>
          <a:r>
            <a:rPr lang="ru-RU" dirty="0" smtClean="0"/>
            <a:t>Первый этап: приобретение компоста 2-й фазы у специализированной компании</a:t>
          </a:r>
          <a:endParaRPr lang="ru-RU" dirty="0"/>
        </a:p>
      </dgm:t>
    </dgm:pt>
    <dgm:pt modelId="{563E30F7-F2D7-4758-B6B6-B8B13286A525}" type="parTrans" cxnId="{4D7E63DE-2D8A-4BE6-B9F0-797B77A17374}">
      <dgm:prSet/>
      <dgm:spPr/>
      <dgm:t>
        <a:bodyPr/>
        <a:lstStyle/>
        <a:p>
          <a:endParaRPr lang="ru-RU"/>
        </a:p>
      </dgm:t>
    </dgm:pt>
    <dgm:pt modelId="{2D734111-BBBD-4B7A-B1BC-9A4161268FCA}" type="sibTrans" cxnId="{4D7E63DE-2D8A-4BE6-B9F0-797B77A17374}">
      <dgm:prSet/>
      <dgm:spPr/>
      <dgm:t>
        <a:bodyPr/>
        <a:lstStyle/>
        <a:p>
          <a:endParaRPr lang="ru-RU"/>
        </a:p>
      </dgm:t>
    </dgm:pt>
    <dgm:pt modelId="{F0F66FF2-93E5-4D77-B3C7-EAD691DAC33A}">
      <dgm:prSet phldrT="[Текст]"/>
      <dgm:spPr/>
      <dgm:t>
        <a:bodyPr/>
        <a:lstStyle/>
        <a:p>
          <a:r>
            <a:rPr lang="ru-RU" dirty="0" smtClean="0"/>
            <a:t>Второй этап: </a:t>
          </a:r>
          <a:r>
            <a:rPr lang="ru-RU" dirty="0" err="1" smtClean="0"/>
            <a:t>плодообразование</a:t>
          </a:r>
          <a:r>
            <a:rPr lang="ru-RU" dirty="0" smtClean="0"/>
            <a:t> </a:t>
          </a:r>
          <a:endParaRPr lang="ru-RU" dirty="0"/>
        </a:p>
      </dgm:t>
    </dgm:pt>
    <dgm:pt modelId="{E415E00A-A2EF-4965-BB7B-97052923380F}" type="parTrans" cxnId="{11ECCBC1-4131-4CB7-B991-566484B23D5B}">
      <dgm:prSet/>
      <dgm:spPr/>
      <dgm:t>
        <a:bodyPr/>
        <a:lstStyle/>
        <a:p>
          <a:endParaRPr lang="ru-RU"/>
        </a:p>
      </dgm:t>
    </dgm:pt>
    <dgm:pt modelId="{8E7F3756-1586-4D4A-B32B-6F40E89425FE}" type="sibTrans" cxnId="{11ECCBC1-4131-4CB7-B991-566484B23D5B}">
      <dgm:prSet/>
      <dgm:spPr/>
      <dgm:t>
        <a:bodyPr/>
        <a:lstStyle/>
        <a:p>
          <a:endParaRPr lang="ru-RU"/>
        </a:p>
      </dgm:t>
    </dgm:pt>
    <dgm:pt modelId="{266BDA8A-BC0A-4CD2-A238-049A11E1D97F}">
      <dgm:prSet phldrT="[Текст]"/>
      <dgm:spPr/>
      <dgm:t>
        <a:bodyPr/>
        <a:lstStyle/>
        <a:p>
          <a:r>
            <a:rPr lang="ru-RU" dirty="0" smtClean="0"/>
            <a:t>Третий этап: сбор и реализация урожая</a:t>
          </a:r>
          <a:endParaRPr lang="ru-RU" dirty="0"/>
        </a:p>
      </dgm:t>
    </dgm:pt>
    <dgm:pt modelId="{40A55F9B-6C5D-45CB-97F4-D016EA509E8D}" type="parTrans" cxnId="{8E524226-2050-4E3B-8756-5D60863CE254}">
      <dgm:prSet/>
      <dgm:spPr/>
      <dgm:t>
        <a:bodyPr/>
        <a:lstStyle/>
        <a:p>
          <a:endParaRPr lang="ru-RU"/>
        </a:p>
      </dgm:t>
    </dgm:pt>
    <dgm:pt modelId="{ED091EEC-BAC5-4ECC-A233-2C415F672BD9}" type="sibTrans" cxnId="{8E524226-2050-4E3B-8756-5D60863CE254}">
      <dgm:prSet/>
      <dgm:spPr/>
      <dgm:t>
        <a:bodyPr/>
        <a:lstStyle/>
        <a:p>
          <a:endParaRPr lang="ru-RU"/>
        </a:p>
      </dgm:t>
    </dgm:pt>
    <dgm:pt modelId="{11CD0545-8D14-4E6B-841A-8769A3CA83C2}" type="pres">
      <dgm:prSet presAssocID="{84F6BAE8-6E21-4CD2-B38C-67E23E3EBA4C}" presName="outerComposite" presStyleCnt="0">
        <dgm:presLayoutVars>
          <dgm:chMax val="5"/>
          <dgm:dir/>
          <dgm:resizeHandles val="exact"/>
        </dgm:presLayoutVars>
      </dgm:prSet>
      <dgm:spPr/>
    </dgm:pt>
    <dgm:pt modelId="{B6348967-6FD5-4BE4-AFF3-F55FE0424E99}" type="pres">
      <dgm:prSet presAssocID="{84F6BAE8-6E21-4CD2-B38C-67E23E3EBA4C}" presName="dummyMaxCanvas" presStyleCnt="0">
        <dgm:presLayoutVars/>
      </dgm:prSet>
      <dgm:spPr/>
    </dgm:pt>
    <dgm:pt modelId="{01830C18-40E0-40E3-BF7B-D62B3513308C}" type="pres">
      <dgm:prSet presAssocID="{84F6BAE8-6E21-4CD2-B38C-67E23E3EBA4C}" presName="ThreeNodes_1" presStyleLbl="node1" presStyleIdx="0" presStyleCnt="3" custScaleX="108760" custScaleY="61890" custLinFactNeighborX="-23898" custLinFactNeighborY="-44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6E148-86DD-4482-A8B9-0924AB97C689}" type="pres">
      <dgm:prSet presAssocID="{84F6BAE8-6E21-4CD2-B38C-67E23E3EBA4C}" presName="ThreeNodes_2" presStyleLbl="node1" presStyleIdx="1" presStyleCnt="3" custScaleX="93589" custScaleY="54914" custLinFactNeighborX="-1569" custLinFactNeighborY="-5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25407-4A2C-4242-B946-3BD5F38003B9}" type="pres">
      <dgm:prSet presAssocID="{84F6BAE8-6E21-4CD2-B38C-67E23E3EBA4C}" presName="ThreeNodes_3" presStyleLbl="node1" presStyleIdx="2" presStyleCnt="3" custScaleX="67098" custLinFactNeighborX="11783" custLinFactNeighborY="-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F1C9A-0C36-4717-94CD-8C6EF44DA3A7}" type="pres">
      <dgm:prSet presAssocID="{84F6BAE8-6E21-4CD2-B38C-67E23E3EBA4C}" presName="ThreeConn_1-2" presStyleLbl="fgAccFollowNode1" presStyleIdx="0" presStyleCnt="2">
        <dgm:presLayoutVars>
          <dgm:bulletEnabled val="1"/>
        </dgm:presLayoutVars>
      </dgm:prSet>
      <dgm:spPr/>
    </dgm:pt>
    <dgm:pt modelId="{FEB56007-CD2F-41BE-B1FE-B2C56D3BA2D9}" type="pres">
      <dgm:prSet presAssocID="{84F6BAE8-6E21-4CD2-B38C-67E23E3EBA4C}" presName="ThreeConn_2-3" presStyleLbl="fgAccFollowNode1" presStyleIdx="1" presStyleCnt="2">
        <dgm:presLayoutVars>
          <dgm:bulletEnabled val="1"/>
        </dgm:presLayoutVars>
      </dgm:prSet>
      <dgm:spPr/>
    </dgm:pt>
    <dgm:pt modelId="{9ED75F15-8C79-407C-8DFD-4CD90072DA29}" type="pres">
      <dgm:prSet presAssocID="{84F6BAE8-6E21-4CD2-B38C-67E23E3EBA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7376B-28AF-4EFA-BC46-7CEEC817A29F}" type="pres">
      <dgm:prSet presAssocID="{84F6BAE8-6E21-4CD2-B38C-67E23E3EBA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23EB7-8679-4F3F-A1B1-F87798945141}" type="pres">
      <dgm:prSet presAssocID="{84F6BAE8-6E21-4CD2-B38C-67E23E3EBA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E5B79F-B559-4D5C-9AF8-2FBCA8D6D8DA}" type="presOf" srcId="{84F6BAE8-6E21-4CD2-B38C-67E23E3EBA4C}" destId="{11CD0545-8D14-4E6B-841A-8769A3CA83C2}" srcOrd="0" destOrd="0" presId="urn:microsoft.com/office/officeart/2005/8/layout/vProcess5"/>
    <dgm:cxn modelId="{F0266663-CB80-453C-8B4F-1CB7DC61AB52}" type="presOf" srcId="{F372C0F1-7896-41B7-AE30-53E3027BAF85}" destId="{9ED75F15-8C79-407C-8DFD-4CD90072DA29}" srcOrd="1" destOrd="0" presId="urn:microsoft.com/office/officeart/2005/8/layout/vProcess5"/>
    <dgm:cxn modelId="{64DA47FA-77FC-4950-B735-73E181B39394}" type="presOf" srcId="{F0F66FF2-93E5-4D77-B3C7-EAD691DAC33A}" destId="{E5D7376B-28AF-4EFA-BC46-7CEEC817A29F}" srcOrd="1" destOrd="0" presId="urn:microsoft.com/office/officeart/2005/8/layout/vProcess5"/>
    <dgm:cxn modelId="{078C5B48-436A-4793-8879-03B09117EDDD}" type="presOf" srcId="{F0F66FF2-93E5-4D77-B3C7-EAD691DAC33A}" destId="{0596E148-86DD-4482-A8B9-0924AB97C689}" srcOrd="0" destOrd="0" presId="urn:microsoft.com/office/officeart/2005/8/layout/vProcess5"/>
    <dgm:cxn modelId="{4D7E63DE-2D8A-4BE6-B9F0-797B77A17374}" srcId="{84F6BAE8-6E21-4CD2-B38C-67E23E3EBA4C}" destId="{F372C0F1-7896-41B7-AE30-53E3027BAF85}" srcOrd="0" destOrd="0" parTransId="{563E30F7-F2D7-4758-B6B6-B8B13286A525}" sibTransId="{2D734111-BBBD-4B7A-B1BC-9A4161268FCA}"/>
    <dgm:cxn modelId="{D6AF913A-F235-4894-8917-D9173F2B138C}" type="presOf" srcId="{F372C0F1-7896-41B7-AE30-53E3027BAF85}" destId="{01830C18-40E0-40E3-BF7B-D62B3513308C}" srcOrd="0" destOrd="0" presId="urn:microsoft.com/office/officeart/2005/8/layout/vProcess5"/>
    <dgm:cxn modelId="{F1D66B98-76C2-4584-AAA7-F0D8D0B14EE8}" type="presOf" srcId="{2D734111-BBBD-4B7A-B1BC-9A4161268FCA}" destId="{2F4F1C9A-0C36-4717-94CD-8C6EF44DA3A7}" srcOrd="0" destOrd="0" presId="urn:microsoft.com/office/officeart/2005/8/layout/vProcess5"/>
    <dgm:cxn modelId="{8E524226-2050-4E3B-8756-5D60863CE254}" srcId="{84F6BAE8-6E21-4CD2-B38C-67E23E3EBA4C}" destId="{266BDA8A-BC0A-4CD2-A238-049A11E1D97F}" srcOrd="2" destOrd="0" parTransId="{40A55F9B-6C5D-45CB-97F4-D016EA509E8D}" sibTransId="{ED091EEC-BAC5-4ECC-A233-2C415F672BD9}"/>
    <dgm:cxn modelId="{61ED41FE-C7E0-4356-9F52-6DD489989B3E}" type="presOf" srcId="{266BDA8A-BC0A-4CD2-A238-049A11E1D97F}" destId="{C9223EB7-8679-4F3F-A1B1-F87798945141}" srcOrd="1" destOrd="0" presId="urn:microsoft.com/office/officeart/2005/8/layout/vProcess5"/>
    <dgm:cxn modelId="{4094DC1D-AC7C-48F4-8559-242C3ACEB390}" type="presOf" srcId="{8E7F3756-1586-4D4A-B32B-6F40E89425FE}" destId="{FEB56007-CD2F-41BE-B1FE-B2C56D3BA2D9}" srcOrd="0" destOrd="0" presId="urn:microsoft.com/office/officeart/2005/8/layout/vProcess5"/>
    <dgm:cxn modelId="{11ECCBC1-4131-4CB7-B991-566484B23D5B}" srcId="{84F6BAE8-6E21-4CD2-B38C-67E23E3EBA4C}" destId="{F0F66FF2-93E5-4D77-B3C7-EAD691DAC33A}" srcOrd="1" destOrd="0" parTransId="{E415E00A-A2EF-4965-BB7B-97052923380F}" sibTransId="{8E7F3756-1586-4D4A-B32B-6F40E89425FE}"/>
    <dgm:cxn modelId="{ADD1EC1F-DCBC-467A-82EF-2B584056AAB0}" type="presOf" srcId="{266BDA8A-BC0A-4CD2-A238-049A11E1D97F}" destId="{57A25407-4A2C-4242-B946-3BD5F38003B9}" srcOrd="0" destOrd="0" presId="urn:microsoft.com/office/officeart/2005/8/layout/vProcess5"/>
    <dgm:cxn modelId="{D114095C-FA29-4EB1-B089-3049644E01EE}" type="presParOf" srcId="{11CD0545-8D14-4E6B-841A-8769A3CA83C2}" destId="{B6348967-6FD5-4BE4-AFF3-F55FE0424E99}" srcOrd="0" destOrd="0" presId="urn:microsoft.com/office/officeart/2005/8/layout/vProcess5"/>
    <dgm:cxn modelId="{CEC66826-F550-4363-9584-6C30B8203D04}" type="presParOf" srcId="{11CD0545-8D14-4E6B-841A-8769A3CA83C2}" destId="{01830C18-40E0-40E3-BF7B-D62B3513308C}" srcOrd="1" destOrd="0" presId="urn:microsoft.com/office/officeart/2005/8/layout/vProcess5"/>
    <dgm:cxn modelId="{FEE52866-4621-4C5D-B081-A0D192D82A5B}" type="presParOf" srcId="{11CD0545-8D14-4E6B-841A-8769A3CA83C2}" destId="{0596E148-86DD-4482-A8B9-0924AB97C689}" srcOrd="2" destOrd="0" presId="urn:microsoft.com/office/officeart/2005/8/layout/vProcess5"/>
    <dgm:cxn modelId="{3ED26C14-3A2C-41A8-88E0-8D032C053912}" type="presParOf" srcId="{11CD0545-8D14-4E6B-841A-8769A3CA83C2}" destId="{57A25407-4A2C-4242-B946-3BD5F38003B9}" srcOrd="3" destOrd="0" presId="urn:microsoft.com/office/officeart/2005/8/layout/vProcess5"/>
    <dgm:cxn modelId="{71152CA3-A5F5-436A-956F-3872D0BB1243}" type="presParOf" srcId="{11CD0545-8D14-4E6B-841A-8769A3CA83C2}" destId="{2F4F1C9A-0C36-4717-94CD-8C6EF44DA3A7}" srcOrd="4" destOrd="0" presId="urn:microsoft.com/office/officeart/2005/8/layout/vProcess5"/>
    <dgm:cxn modelId="{ED4294E8-2013-467D-ADDC-61EECFC46828}" type="presParOf" srcId="{11CD0545-8D14-4E6B-841A-8769A3CA83C2}" destId="{FEB56007-CD2F-41BE-B1FE-B2C56D3BA2D9}" srcOrd="5" destOrd="0" presId="urn:microsoft.com/office/officeart/2005/8/layout/vProcess5"/>
    <dgm:cxn modelId="{775C5982-AAB9-4C9D-BBD6-2E86D8359D6F}" type="presParOf" srcId="{11CD0545-8D14-4E6B-841A-8769A3CA83C2}" destId="{9ED75F15-8C79-407C-8DFD-4CD90072DA29}" srcOrd="6" destOrd="0" presId="urn:microsoft.com/office/officeart/2005/8/layout/vProcess5"/>
    <dgm:cxn modelId="{3F429DE3-1B64-4DC6-8B79-03B3D70C7130}" type="presParOf" srcId="{11CD0545-8D14-4E6B-841A-8769A3CA83C2}" destId="{E5D7376B-28AF-4EFA-BC46-7CEEC817A29F}" srcOrd="7" destOrd="0" presId="urn:microsoft.com/office/officeart/2005/8/layout/vProcess5"/>
    <dgm:cxn modelId="{B65690F5-9E55-4C79-96BE-FAA44797CA94}" type="presParOf" srcId="{11CD0545-8D14-4E6B-841A-8769A3CA83C2}" destId="{C9223EB7-8679-4F3F-A1B1-F87798945141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BC7C-7846-4B92-B100-90122127661E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8EAE4-73D4-41EE-9BE4-A136257C01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8EAE4-73D4-41EE-9BE4-A136257C01B0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9144001" cy="694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лог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990" y="-11652"/>
            <a:ext cx="9217836" cy="7083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Динамика выручки и чистой прибыли в период прогнозирования проекта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Основные показатели эффективности </a:t>
            </a:r>
            <a:r>
              <a:rPr lang="ru-RU" sz="1400" b="1" dirty="0" smtClean="0"/>
              <a:t>проекта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endParaRPr lang="ru-RU" sz="11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71612"/>
          <a:ext cx="857256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643446"/>
          <a:ext cx="8143932" cy="1714512"/>
        </p:xfrm>
        <a:graphic>
          <a:graphicData uri="http://schemas.openxmlformats.org/drawingml/2006/table">
            <a:tbl>
              <a:tblPr/>
              <a:tblGrid>
                <a:gridCol w="4801085"/>
                <a:gridCol w="3342847"/>
              </a:tblGrid>
              <a:tr h="42862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Наименование показателя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значение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Чистый дисконтированный доход, </a:t>
                      </a: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NPV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6919,5 тыс.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Внутренняя норма прибыли, </a:t>
                      </a: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IRR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62</a:t>
                      </a: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Индекс прибыльности, </a:t>
                      </a: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PI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209,68%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0703" marR="90703" marT="45352" marB="4535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Технология производства:</a:t>
            </a:r>
            <a:endParaRPr lang="ru-RU" sz="3200" dirty="0"/>
          </a:p>
        </p:txBody>
      </p:sp>
      <p:pic>
        <p:nvPicPr>
          <p:cNvPr id="7" name="Рисунок 6" descr="IMG_31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179355" y="1321579"/>
            <a:ext cx="3143272" cy="2357454"/>
          </a:xfrm>
          <a:prstGeom prst="rect">
            <a:avLst/>
          </a:prstGeom>
        </p:spPr>
      </p:pic>
      <p:pic>
        <p:nvPicPr>
          <p:cNvPr id="8" name="Рисунок 7" descr="IMG_3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81516" y="3510484"/>
            <a:ext cx="3509392" cy="2632044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/>
        </p:nvGraphicFramePr>
        <p:xfrm>
          <a:off x="428596" y="857232"/>
          <a:ext cx="664373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2"/>
          <p:cNvSpPr txBox="1">
            <a:spLocks/>
          </p:cNvSpPr>
          <p:nvPr/>
        </p:nvSpPr>
        <p:spPr>
          <a:xfrm>
            <a:off x="357158" y="500042"/>
            <a:ext cx="8329642" cy="59293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 инвестору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40%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прибыли на 5 лет после выхода на плановую мощность 70 тонн грибов в год.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285720" y="285728"/>
            <a:ext cx="8643998" cy="635798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13700" dirty="0" smtClean="0"/>
              <a:t>СПАСИБО ЗА ВНИМАНИЕ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6900" dirty="0" smtClean="0"/>
              <a:t>Сергиенко Татьяна</a:t>
            </a:r>
          </a:p>
          <a:p>
            <a:pPr algn="ctr">
              <a:buNone/>
            </a:pPr>
            <a:r>
              <a:rPr lang="en-US" sz="6900" dirty="0" smtClean="0"/>
              <a:t>sergienko_a.n@mail.ru</a:t>
            </a:r>
          </a:p>
          <a:p>
            <a:pPr algn="ctr">
              <a:buNone/>
            </a:pPr>
            <a:r>
              <a:rPr lang="ru-RU" sz="6900" dirty="0" smtClean="0"/>
              <a:t>тел. +7 (921) 147-96-21</a:t>
            </a:r>
            <a:r>
              <a:rPr lang="ru-RU" sz="4100" dirty="0" smtClean="0"/>
              <a:t> </a:t>
            </a:r>
            <a:endParaRPr lang="ru-RU" sz="4100" dirty="0"/>
          </a:p>
        </p:txBody>
      </p:sp>
    </p:spTree>
  </p:cSld>
  <p:clrMapOvr>
    <a:masterClrMapping/>
  </p:clrMapOvr>
  <p:transition advTm="326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85720" y="857232"/>
          <a:ext cx="864399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596" y="28572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Задача проекта</a:t>
            </a:r>
            <a:endParaRPr lang="ru-RU" sz="3200" dirty="0"/>
          </a:p>
        </p:txBody>
      </p:sp>
    </p:spTree>
  </p:cSld>
  <p:clrMapOvr>
    <a:masterClrMapping/>
  </p:clrMapOvr>
  <p:transition advTm="299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13" descr="imgpreview (5)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786314" y="428604"/>
            <a:ext cx="4211637" cy="260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71472" y="428604"/>
            <a:ext cx="3929063" cy="6143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 проекта:</a:t>
            </a:r>
          </a:p>
          <a:p>
            <a:pPr>
              <a:lnSpc>
                <a:spcPct val="110000"/>
              </a:lnSpc>
              <a:buNone/>
            </a:pPr>
            <a:endParaRPr lang="ru-RU" sz="2400" dirty="0" smtClean="0"/>
          </a:p>
          <a:p>
            <a:pPr>
              <a:lnSpc>
                <a:spcPct val="110000"/>
              </a:lnSpc>
            </a:pPr>
            <a:r>
              <a:rPr lang="ru-RU" sz="2400" dirty="0" smtClean="0"/>
              <a:t>Выращивание и реализация свежего и качественного гриба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Выход к концу 2020 года </a:t>
            </a:r>
            <a:r>
              <a:rPr lang="ru-RU" sz="2400" dirty="0" smtClean="0">
                <a:solidFill>
                  <a:srgbClr val="FF0000"/>
                </a:solidFill>
              </a:rPr>
              <a:t>на 6-8 тонн грибов в месяц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Рентабельность грибов </a:t>
            </a:r>
            <a:r>
              <a:rPr lang="ru-RU" sz="2400" dirty="0" smtClean="0">
                <a:solidFill>
                  <a:srgbClr val="FF0000"/>
                </a:solidFill>
              </a:rPr>
              <a:t>от 40 до 60% 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Окупаемость проекта - </a:t>
            </a:r>
            <a:r>
              <a:rPr lang="ru-RU" sz="2400" dirty="0" smtClean="0">
                <a:solidFill>
                  <a:srgbClr val="FF0000"/>
                </a:solidFill>
              </a:rPr>
              <a:t>два года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mgpreview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52711"/>
            <a:ext cx="4357718" cy="2747290"/>
          </a:xfrm>
          <a:prstGeom prst="rect">
            <a:avLst/>
          </a:prstGeom>
        </p:spPr>
      </p:pic>
    </p:spTree>
  </p:cSld>
  <p:clrMapOvr>
    <a:masterClrMapping/>
  </p:clrMapOvr>
  <p:transition advTm="321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571480"/>
          <a:ext cx="800105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3857628"/>
            <a:ext cx="8215370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/>
              <a:t>Объем российского рынка культивируемых грибов оценивается исследователями в 40 тыс. т в год (включая замороженные продукты), около 10 тыс. выращивается в России, три четверти продукции ввозятся из-за рубежа (Польша, Белоруссия, Прибалтика). Шампиньоны (80% рынка) и </a:t>
            </a:r>
            <a:r>
              <a:rPr lang="ru-RU" dirty="0" err="1" smtClean="0"/>
              <a:t>вешенки</a:t>
            </a:r>
            <a:r>
              <a:rPr lang="ru-RU" dirty="0" smtClean="0"/>
              <a:t> (20%) востребованы в магазинах и ресторанах. Некоторые исследователи склоняются к тому, что этот рынок будет расти на 15-20% в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484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92D050"/>
                </a:solidFill>
                <a:latin typeface="Segoe Print" pitchFamily="2" charset="0"/>
              </a:rPr>
              <a:t>100 граммов шампиньонов содержат</a:t>
            </a:r>
            <a:endParaRPr lang="ru-RU" b="1" i="1" dirty="0">
              <a:solidFill>
                <a:srgbClr val="92D05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714356"/>
            <a:ext cx="1219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Белки, гр. 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2214546" y="642918"/>
            <a:ext cx="500066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4,3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Жиры, гр.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500562" y="642918"/>
            <a:ext cx="500066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14356"/>
            <a:ext cx="152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Углеводы, гр.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7215206" y="642918"/>
            <a:ext cx="500066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</a:t>
            </a:r>
            <a:endParaRPr lang="ru-RU" sz="1000" b="1" dirty="0">
              <a:solidFill>
                <a:schemeClr val="tx1"/>
              </a:solidFill>
            </a:endParaRPr>
          </a:p>
        </p:txBody>
      </p:sp>
      <p:pic>
        <p:nvPicPr>
          <p:cNvPr id="28674" name="Picture 2" descr="C:\Users\User\Desktop\ООО ВИОЛИ\4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3214710" cy="2266372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500034" y="1285860"/>
            <a:ext cx="1928826" cy="285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Кальций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1643050"/>
            <a:ext cx="1928826" cy="285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Магний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2000240"/>
            <a:ext cx="192882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Натрий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2357430"/>
            <a:ext cx="1928826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Калий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34" y="2714620"/>
            <a:ext cx="1914532" cy="285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Фосфор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3071810"/>
            <a:ext cx="1914532" cy="285752"/>
          </a:xfrm>
          <a:prstGeom prst="roundRect">
            <a:avLst/>
          </a:prstGeom>
          <a:solidFill>
            <a:srgbClr val="F3F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Хлор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43702" y="1214422"/>
            <a:ext cx="1928826" cy="285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Железо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43702" y="1571612"/>
            <a:ext cx="1928826" cy="285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Цинк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43702" y="1928802"/>
            <a:ext cx="192882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Йод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43702" y="2285992"/>
            <a:ext cx="1928826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Хром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43702" y="2643182"/>
            <a:ext cx="1914532" cy="285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Фтор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43702" y="3000372"/>
            <a:ext cx="1914532" cy="285752"/>
          </a:xfrm>
          <a:prstGeom prst="roundRect">
            <a:avLst/>
          </a:prstGeom>
          <a:solidFill>
            <a:srgbClr val="F3F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600" dirty="0" smtClean="0">
                <a:solidFill>
                  <a:schemeClr val="tx1"/>
                </a:solidFill>
                <a:latin typeface="Gabriola" pitchFamily="82" charset="0"/>
              </a:rPr>
              <a:t>Молибден</a:t>
            </a:r>
            <a:endParaRPr lang="ru-RU" sz="2000" b="1" spc="600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3643314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Витамины:</a:t>
            </a:r>
            <a:endParaRPr lang="ru-RU" sz="2800" b="1" dirty="0"/>
          </a:p>
        </p:txBody>
      </p:sp>
      <p:sp>
        <p:nvSpPr>
          <p:cNvPr id="27" name="Овал 26"/>
          <p:cNvSpPr/>
          <p:nvPr/>
        </p:nvSpPr>
        <p:spPr>
          <a:xfrm>
            <a:off x="214310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РР</a:t>
            </a:r>
            <a:endParaRPr lang="ru-RU" sz="1600" b="1" dirty="0"/>
          </a:p>
        </p:txBody>
      </p:sp>
      <p:sp>
        <p:nvSpPr>
          <p:cNvPr id="28" name="Овал 27"/>
          <p:cNvSpPr/>
          <p:nvPr/>
        </p:nvSpPr>
        <p:spPr>
          <a:xfrm>
            <a:off x="285748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9" name="Овал 28"/>
          <p:cNvSpPr/>
          <p:nvPr/>
        </p:nvSpPr>
        <p:spPr>
          <a:xfrm>
            <a:off x="357186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В1</a:t>
            </a:r>
            <a:endParaRPr lang="ru-RU" sz="1600" dirty="0"/>
          </a:p>
        </p:txBody>
      </p:sp>
      <p:sp>
        <p:nvSpPr>
          <p:cNvPr id="30" name="Овал 29"/>
          <p:cNvSpPr/>
          <p:nvPr/>
        </p:nvSpPr>
        <p:spPr>
          <a:xfrm>
            <a:off x="428624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В2</a:t>
            </a:r>
            <a:endParaRPr lang="ru-RU" sz="1600" dirty="0"/>
          </a:p>
        </p:txBody>
      </p:sp>
      <p:sp>
        <p:nvSpPr>
          <p:cNvPr id="31" name="Овал 30"/>
          <p:cNvSpPr/>
          <p:nvPr/>
        </p:nvSpPr>
        <p:spPr>
          <a:xfrm>
            <a:off x="500062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В5</a:t>
            </a:r>
            <a:endParaRPr lang="ru-RU" sz="1600" dirty="0"/>
          </a:p>
        </p:txBody>
      </p:sp>
      <p:sp>
        <p:nvSpPr>
          <p:cNvPr id="32" name="Овал 31"/>
          <p:cNvSpPr/>
          <p:nvPr/>
        </p:nvSpPr>
        <p:spPr>
          <a:xfrm>
            <a:off x="571500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В6</a:t>
            </a:r>
            <a:endParaRPr lang="ru-RU" sz="1600" dirty="0"/>
          </a:p>
        </p:txBody>
      </p:sp>
      <p:sp>
        <p:nvSpPr>
          <p:cNvPr id="33" name="Овал 32"/>
          <p:cNvSpPr/>
          <p:nvPr/>
        </p:nvSpPr>
        <p:spPr>
          <a:xfrm>
            <a:off x="642938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В9</a:t>
            </a:r>
            <a:endParaRPr lang="ru-RU" sz="1600" dirty="0"/>
          </a:p>
        </p:txBody>
      </p:sp>
      <p:sp>
        <p:nvSpPr>
          <p:cNvPr id="34" name="Овал 33"/>
          <p:cNvSpPr/>
          <p:nvPr/>
        </p:nvSpPr>
        <p:spPr>
          <a:xfrm>
            <a:off x="714376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5" name="Овал 34"/>
          <p:cNvSpPr/>
          <p:nvPr/>
        </p:nvSpPr>
        <p:spPr>
          <a:xfrm>
            <a:off x="7858148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4286256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На 80% гриб состоит из воды. Еще 20% составляют витамины, минеральные вещества и органические кислоты. Шампиньоны богаты фосфором, по содержанию которого они близки к рыбе. Благодаря низкому содержанию калорий шампиньоны считаются диетическим продуктом, а благодаря отсутствию сахара их могут употреблять люди, больные диабетом. Вещества, содержащиеся в шампиньонах, снижают уровень холестерина, предотвращают развитие опухолей. Также употребление этих грибов снижает вероятность инфаркта и препятствует развитию атеросклероза.</a:t>
            </a:r>
            <a:endParaRPr lang="ru-RU" altLang="zh-C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71472" y="357166"/>
            <a:ext cx="8001000" cy="6143625"/>
          </a:xfrm>
        </p:spPr>
        <p:txBody>
          <a:bodyPr>
            <a:normAutofit/>
          </a:bodyPr>
          <a:lstStyle/>
          <a:p>
            <a:pPr>
              <a:lnSpc>
                <a:spcPct val="220000"/>
              </a:lnSpc>
              <a:buNone/>
            </a:pPr>
            <a:r>
              <a:rPr lang="ru-RU" dirty="0" smtClean="0"/>
              <a:t>Проблемы: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ru-RU" dirty="0" smtClean="0"/>
              <a:t>Некачественная и несвежая продукция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ru-RU" dirty="0" smtClean="0"/>
              <a:t>Высокая стоимость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ru-RU" dirty="0" smtClean="0"/>
              <a:t>Нехватка на полке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301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28596" y="285728"/>
            <a:ext cx="8186737" cy="4572032"/>
          </a:xfrm>
        </p:spPr>
        <p:txBody>
          <a:bodyPr>
            <a:normAutofit/>
          </a:bodyPr>
          <a:lstStyle/>
          <a:p>
            <a:pPr indent="-457200">
              <a:buNone/>
            </a:pPr>
            <a:r>
              <a:rPr lang="ru-RU" dirty="0" smtClean="0"/>
              <a:t>Решение проблемы и преимущество перед конкурентами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Сбор и доставка свежей продукции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Предложение оптимальной цены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Работа с продуктовыми рынками и магазинами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Возможность покупателю брать столько сколько нужно (продажа на развес)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9" name="Рисунок 8" descr="depositphotos_12651367-stock-photo-fresh-champignon-mushrooms-in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14884"/>
            <a:ext cx="2842941" cy="1857388"/>
          </a:xfrm>
          <a:prstGeom prst="rect">
            <a:avLst/>
          </a:prstGeom>
        </p:spPr>
      </p:pic>
      <p:pic>
        <p:nvPicPr>
          <p:cNvPr id="10" name="Рисунок 9" descr="imgpreview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714884"/>
            <a:ext cx="2952750" cy="1862138"/>
          </a:xfrm>
          <a:prstGeom prst="rect">
            <a:avLst/>
          </a:prstGeom>
        </p:spPr>
      </p:pic>
      <p:pic>
        <p:nvPicPr>
          <p:cNvPr id="11" name="Рисунок 10" descr="imgpreview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044" y="4714884"/>
            <a:ext cx="2726708" cy="1847852"/>
          </a:xfrm>
          <a:prstGeom prst="rect">
            <a:avLst/>
          </a:prstGeom>
        </p:spPr>
      </p:pic>
    </p:spTree>
  </p:cSld>
  <p:clrMapOvr>
    <a:masterClrMapping/>
  </p:clrMapOvr>
  <p:transition advTm="307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357166"/>
            <a:ext cx="8429625" cy="6072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Конкуренты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700" dirty="0" smtClean="0"/>
              <a:t> </a:t>
            </a:r>
            <a:r>
              <a:rPr lang="ru-RU" sz="1800" dirty="0" smtClean="0"/>
              <a:t>Главным преимуществом проекта является развивающаяся отрасль, и практически отсутствие КОНКУРЕНЦИИ, в которой он реализуется (культивирование грибов) и возрастающий спрос на производимую продукцию – шампиньонов. В данной отрасли наблюдается постоянный рост цен реализации продукции конечным потребителям.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/>
              <a:t>Сейчас шампиньоны производит только одно предприятие области – «Вологодская зелень», в количестве 25 тонн в год, что составляет 0,5% от потребности рынка области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/>
              <a:t>Продающиеся сейчас в магазинах шампиньоны – в основном польского или голландского происхождения. 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/>
              <a:t>Грибные комплексы есть в южных и центральных районах России, но доля их продукции на российском рынке невелика – около 10%.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/>
              <a:t>Запрет на ввоз в Россию грибов из стран ЕС в 2014 году никак не повлиял на ситуацию на рынке. Импортные грибы продолжают составлять его большую долю – 85%.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98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Бизнес - модель: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142985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Увеличение стоимости бизнеса зависит от доходов, которые генерирует компания. Для обеспечения спроса на продукцию ИП Сергиенко Т.А. «Грибная ферма «ВИОЛИ» регулирует качество </a:t>
            </a:r>
            <a:r>
              <a:rPr lang="ru-RU" sz="2400" dirty="0" smtClean="0"/>
              <a:t>и </a:t>
            </a:r>
            <a:r>
              <a:rPr lang="ru-RU" sz="2400" dirty="0" smtClean="0"/>
              <a:t>цену. Формирование цены на продукцию основывается на затратном и рыночном подходе. Цена покрывает затраты на производство, при этом значительно не превышает цены конкурентов. Торговая наценка для продукции формируется с учетом спроса на рынке. Средняя розничная цена на продукцию </a:t>
            </a:r>
            <a:r>
              <a:rPr lang="ru-RU" sz="2400" dirty="0" smtClean="0"/>
              <a:t>составляет  </a:t>
            </a:r>
            <a:r>
              <a:rPr lang="ru-RU" sz="2400" dirty="0" smtClean="0"/>
              <a:t>250 </a:t>
            </a:r>
            <a:r>
              <a:rPr lang="ru-RU" sz="2400" dirty="0" smtClean="0"/>
              <a:t> рублей </a:t>
            </a:r>
            <a:r>
              <a:rPr lang="ru-RU" sz="2400" dirty="0" smtClean="0"/>
              <a:t>за килограмм свежих шампиньонов. В данной модели принята цена в </a:t>
            </a:r>
            <a:r>
              <a:rPr lang="ru-RU" sz="2400" dirty="0" smtClean="0"/>
              <a:t> 170 </a:t>
            </a:r>
            <a:r>
              <a:rPr lang="ru-RU" sz="2400" dirty="0" smtClean="0"/>
              <a:t>рублей за килограмм.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5658</TotalTime>
  <Words>538</Words>
  <PresentationFormat>Экран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Сергиенко           Татьяна</dc:title>
  <dc:creator>User</dc:creator>
  <cp:lastModifiedBy>User</cp:lastModifiedBy>
  <cp:revision>356</cp:revision>
  <dcterms:created xsi:type="dcterms:W3CDTF">2019-05-17T09:09:08Z</dcterms:created>
  <dcterms:modified xsi:type="dcterms:W3CDTF">2020-01-29T14:15:58Z</dcterms:modified>
</cp:coreProperties>
</file>