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15.03.2020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abcbiznes.ru/sample-business-plans/75-biznes-plan-razvedeniya-krs.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11288"/>
          </a:xfrm>
        </p:spPr>
        <p:txBody>
          <a:bodyPr>
            <a:normAutofit fontScale="90000"/>
          </a:bodyPr>
          <a:lstStyle/>
          <a:p>
            <a:r>
              <a:rPr lang="ru-RU" dirty="0" smtClean="0">
                <a:solidFill>
                  <a:srgbClr val="FF0000"/>
                </a:solidFill>
              </a:rPr>
              <a:t>Бизнес-проект по разведению Крупного Рогатого Скота</a:t>
            </a:r>
            <a:r>
              <a:rPr lang="ru-RU" dirty="0" smtClean="0"/>
              <a:t/>
            </a:r>
            <a:br>
              <a:rPr lang="ru-RU" dirty="0" smtClean="0"/>
            </a:br>
            <a:endParaRPr lang="ru-RU" dirty="0">
              <a:solidFill>
                <a:srgbClr val="FF0000"/>
              </a:solidFill>
            </a:endParaRPr>
          </a:p>
        </p:txBody>
      </p:sp>
      <p:pic>
        <p:nvPicPr>
          <p:cNvPr id="13314" name="Picture 2" descr="https://avatars.mds.yandex.net/get-pdb/1549628/1e2bb663-5b11-410f-8ce9-98429d3ab32b/s1200"/>
          <p:cNvPicPr>
            <a:picLocks noChangeAspect="1" noChangeArrowheads="1"/>
          </p:cNvPicPr>
          <p:nvPr/>
        </p:nvPicPr>
        <p:blipFill>
          <a:blip r:embed="rId2"/>
          <a:srcRect/>
          <a:stretch>
            <a:fillRect/>
          </a:stretch>
        </p:blipFill>
        <p:spPr bwMode="auto">
          <a:xfrm>
            <a:off x="0" y="1676401"/>
            <a:ext cx="9144000" cy="5181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083320"/>
          </a:xfrm>
        </p:spPr>
        <p:txBody>
          <a:bodyPr>
            <a:noAutofit/>
          </a:bodyPr>
          <a:lstStyle/>
          <a:p>
            <a:r>
              <a:rPr lang="ru-RU" sz="3200" dirty="0" smtClean="0">
                <a:solidFill>
                  <a:srgbClr val="FFFF00"/>
                </a:solidFill>
              </a:rPr>
              <a:t>Для содержания животных в зимний период будет построено отапливаемое помещение 30м/8м. Данное помещение способно вместить до 30 голов взрослого скота.</a:t>
            </a:r>
            <a:br>
              <a:rPr lang="ru-RU" sz="3200" dirty="0" smtClean="0">
                <a:solidFill>
                  <a:srgbClr val="FFFF00"/>
                </a:solidFill>
              </a:rPr>
            </a:br>
            <a:r>
              <a:rPr lang="ru-RU" sz="3200" dirty="0" smtClean="0">
                <a:solidFill>
                  <a:srgbClr val="FFFF00"/>
                </a:solidFill>
              </a:rPr>
              <a:t>В начале реализации проекта будет закуплено следующее поголовье:</a:t>
            </a:r>
            <a:br>
              <a:rPr lang="ru-RU" sz="3200" dirty="0" smtClean="0">
                <a:solidFill>
                  <a:srgbClr val="FFFF00"/>
                </a:solidFill>
              </a:rPr>
            </a:br>
            <a:r>
              <a:rPr lang="ru-RU" sz="3200" dirty="0" smtClean="0">
                <a:solidFill>
                  <a:srgbClr val="FFFF00"/>
                </a:solidFill>
              </a:rPr>
              <a:t>Молодые коровы в количестве 20 голов;</a:t>
            </a:r>
            <a:br>
              <a:rPr lang="ru-RU" sz="3200" dirty="0" smtClean="0">
                <a:solidFill>
                  <a:srgbClr val="FFFF00"/>
                </a:solidFill>
              </a:rPr>
            </a:br>
            <a:r>
              <a:rPr lang="ru-RU" sz="3200" dirty="0" smtClean="0">
                <a:solidFill>
                  <a:srgbClr val="FFFF00"/>
                </a:solidFill>
              </a:rPr>
              <a:t>Молодые быки в количестве 3 голов.</a:t>
            </a:r>
            <a:br>
              <a:rPr lang="ru-RU" sz="3200" dirty="0" smtClean="0">
                <a:solidFill>
                  <a:srgbClr val="FFFF00"/>
                </a:solidFill>
              </a:rPr>
            </a:br>
            <a:r>
              <a:rPr lang="ru-RU" sz="3200" dirty="0" smtClean="0">
                <a:solidFill>
                  <a:srgbClr val="FFFF00"/>
                </a:solidFill>
              </a:rPr>
              <a:t>Всего 23 головы.</a:t>
            </a:r>
            <a:endParaRPr lang="ru-RU" sz="3200"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54230"/>
          </a:xfrm>
        </p:spPr>
        <p:txBody>
          <a:bodyPr>
            <a:noAutofit/>
          </a:bodyPr>
          <a:lstStyle/>
          <a:p>
            <a:pPr algn="l"/>
            <a:r>
              <a:rPr lang="ru-RU" sz="2800" dirty="0" smtClean="0">
                <a:solidFill>
                  <a:srgbClr val="FFFF00"/>
                </a:solidFill>
              </a:rPr>
              <a:t>Основная часть злаковых кормов будет приобретаться у с/</a:t>
            </a:r>
            <a:r>
              <a:rPr lang="ru-RU" sz="2800" dirty="0" err="1" smtClean="0">
                <a:solidFill>
                  <a:srgbClr val="FFFF00"/>
                </a:solidFill>
              </a:rPr>
              <a:t>х</a:t>
            </a:r>
            <a:r>
              <a:rPr lang="ru-RU" sz="2800" dirty="0" smtClean="0">
                <a:solidFill>
                  <a:srgbClr val="FFFF00"/>
                </a:solidFill>
              </a:rPr>
              <a:t>  предприятий-переработчиков по розничной цене. Остальной корм (сено и солома) будет заготавливаться силами индивидуального предпринимателя.</a:t>
            </a:r>
            <a:endParaRPr lang="ru-RU" sz="2800" dirty="0">
              <a:solidFill>
                <a:srgbClr val="FFFF00"/>
              </a:solidFill>
            </a:endParaRPr>
          </a:p>
        </p:txBody>
      </p:sp>
      <p:pic>
        <p:nvPicPr>
          <p:cNvPr id="34818" name="Picture 2" descr="http://www.roszem.ru/uploads/lot_image/image/804338/img_0444.jpg?1406626118"/>
          <p:cNvPicPr>
            <a:picLocks noChangeAspect="1" noChangeArrowheads="1"/>
          </p:cNvPicPr>
          <p:nvPr/>
        </p:nvPicPr>
        <p:blipFill>
          <a:blip r:embed="rId2"/>
          <a:srcRect/>
          <a:stretch>
            <a:fillRect/>
          </a:stretch>
        </p:blipFill>
        <p:spPr bwMode="auto">
          <a:xfrm>
            <a:off x="1785918" y="2786058"/>
            <a:ext cx="5429256" cy="407194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2984"/>
          </a:xfrm>
        </p:spPr>
        <p:txBody>
          <a:bodyPr/>
          <a:lstStyle/>
          <a:p>
            <a:r>
              <a:rPr lang="ru-RU" sz="2400" dirty="0" smtClean="0">
                <a:solidFill>
                  <a:srgbClr val="FFFF00"/>
                </a:solidFill>
              </a:rPr>
              <a:t>Производственная деятельность хозяйства будет осуществляться с привлечением 3 наемных работников на следующие должности:</a:t>
            </a:r>
            <a:endParaRPr lang="ru-RU" sz="2400" dirty="0">
              <a:solidFill>
                <a:srgbClr val="FFFF00"/>
              </a:solidFill>
            </a:endParaRPr>
          </a:p>
        </p:txBody>
      </p:sp>
      <p:sp>
        <p:nvSpPr>
          <p:cNvPr id="3" name="Текст 2"/>
          <p:cNvSpPr>
            <a:spLocks noGrp="1"/>
          </p:cNvSpPr>
          <p:nvPr>
            <p:ph type="body" idx="1"/>
          </p:nvPr>
        </p:nvSpPr>
        <p:spPr>
          <a:xfrm>
            <a:off x="0" y="1500174"/>
            <a:ext cx="9144000" cy="5357826"/>
          </a:xfrm>
        </p:spPr>
        <p:txBody>
          <a:bodyPr/>
          <a:lstStyle/>
          <a:p>
            <a:r>
              <a:rPr lang="ru-RU" dirty="0" smtClean="0">
                <a:solidFill>
                  <a:srgbClr val="FFFF00"/>
                </a:solidFill>
              </a:rPr>
              <a:t>Таблица №2: Планируемое штатное расписание</a:t>
            </a:r>
          </a:p>
          <a:p>
            <a:endParaRPr lang="ru-RU" dirty="0" smtClean="0">
              <a:solidFill>
                <a:srgbClr val="FFFF00"/>
              </a:solidFill>
            </a:endParaRPr>
          </a:p>
        </p:txBody>
      </p:sp>
      <p:graphicFrame>
        <p:nvGraphicFramePr>
          <p:cNvPr id="4" name="Таблица 3"/>
          <p:cNvGraphicFramePr>
            <a:graphicFrameLocks noGrp="1"/>
          </p:cNvGraphicFramePr>
          <p:nvPr/>
        </p:nvGraphicFramePr>
        <p:xfrm>
          <a:off x="357156" y="2285990"/>
          <a:ext cx="8429690" cy="4286284"/>
        </p:xfrm>
        <a:graphic>
          <a:graphicData uri="http://schemas.openxmlformats.org/drawingml/2006/table">
            <a:tbl>
              <a:tblPr firstRow="1" bandRow="1">
                <a:tableStyleId>{5C22544A-7EE6-4342-B048-85BDC9FD1C3A}</a:tableStyleId>
              </a:tblPr>
              <a:tblGrid>
                <a:gridCol w="1685938"/>
                <a:gridCol w="1685938"/>
                <a:gridCol w="1685938"/>
                <a:gridCol w="1685938"/>
                <a:gridCol w="1685938"/>
              </a:tblGrid>
              <a:tr h="1071571">
                <a:tc>
                  <a:txBody>
                    <a:bodyPr/>
                    <a:lstStyle/>
                    <a:p>
                      <a:pPr>
                        <a:lnSpc>
                          <a:spcPct val="115000"/>
                        </a:lnSpc>
                        <a:spcAft>
                          <a:spcPts val="0"/>
                        </a:spcAft>
                      </a:pPr>
                      <a:r>
                        <a:rPr lang="ru-RU" sz="1800" b="1" dirty="0">
                          <a:latin typeface="Times New Roman"/>
                          <a:ea typeface="Times New Roman"/>
                          <a:cs typeface="Times New Roman"/>
                        </a:rPr>
                        <a:t>Должность</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Количество работников, чел</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Заработная плата, руб./мес.</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Итого, руб.</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1000"/>
                        </a:spcAft>
                      </a:pPr>
                      <a:r>
                        <a:rPr lang="ru-RU" sz="1800" b="1" dirty="0">
                          <a:latin typeface="Times New Roman"/>
                          <a:ea typeface="Times New Roman"/>
                          <a:cs typeface="Times New Roman"/>
                        </a:rPr>
                        <a:t>Итого зарплата в руб./год</a:t>
                      </a:r>
                      <a:endParaRPr lang="ru-RU" sz="1800" b="1" dirty="0">
                        <a:latin typeface="Calibri"/>
                        <a:ea typeface="Times New Roman"/>
                        <a:cs typeface="Times New Roman"/>
                      </a:endParaRPr>
                    </a:p>
                  </a:txBody>
                  <a:tcPr marL="9525" marR="9525" marT="9525" marB="9525" anchor="ctr"/>
                </a:tc>
              </a:tr>
              <a:tr h="1071571">
                <a:tc>
                  <a:txBody>
                    <a:bodyPr/>
                    <a:lstStyle/>
                    <a:p>
                      <a:pPr>
                        <a:lnSpc>
                          <a:spcPct val="115000"/>
                        </a:lnSpc>
                        <a:spcAft>
                          <a:spcPts val="0"/>
                        </a:spcAft>
                      </a:pPr>
                      <a:r>
                        <a:rPr lang="ru-RU" sz="1800" b="1">
                          <a:latin typeface="Times New Roman"/>
                          <a:ea typeface="Times New Roman"/>
                          <a:cs typeface="Times New Roman"/>
                        </a:rPr>
                        <a:t>Разнорабочий (сторож, пастух)</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2</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20000</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40000</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480000</a:t>
                      </a:r>
                      <a:endParaRPr lang="ru-RU" sz="1800" b="1" dirty="0">
                        <a:latin typeface="Calibri"/>
                        <a:ea typeface="Times New Roman"/>
                        <a:cs typeface="Times New Roman"/>
                      </a:endParaRPr>
                    </a:p>
                  </a:txBody>
                  <a:tcPr marL="9525" marR="9525" marT="9525" marB="9525" anchor="ctr"/>
                </a:tc>
              </a:tr>
              <a:tr h="1071571">
                <a:tc>
                  <a:txBody>
                    <a:bodyPr/>
                    <a:lstStyle/>
                    <a:p>
                      <a:pPr>
                        <a:lnSpc>
                          <a:spcPct val="115000"/>
                        </a:lnSpc>
                        <a:spcAft>
                          <a:spcPts val="0"/>
                        </a:spcAft>
                      </a:pPr>
                      <a:r>
                        <a:rPr lang="ru-RU" sz="1800" b="1">
                          <a:latin typeface="Times New Roman"/>
                          <a:ea typeface="Times New Roman"/>
                          <a:cs typeface="Times New Roman"/>
                        </a:rPr>
                        <a:t>Оператор доильной установки</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a:latin typeface="Times New Roman"/>
                          <a:ea typeface="Times New Roman"/>
                          <a:cs typeface="Times New Roman"/>
                        </a:rPr>
                        <a:t>1</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a:latin typeface="Times New Roman"/>
                          <a:ea typeface="Times New Roman"/>
                          <a:cs typeface="Times New Roman"/>
                        </a:rPr>
                        <a:t>20000</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20000</a:t>
                      </a:r>
                      <a:endParaRPr lang="ru-RU" sz="1800" b="1" dirty="0">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240000</a:t>
                      </a:r>
                      <a:endParaRPr lang="ru-RU" sz="1800" b="1" dirty="0">
                        <a:latin typeface="Calibri"/>
                        <a:ea typeface="Times New Roman"/>
                        <a:cs typeface="Times New Roman"/>
                      </a:endParaRPr>
                    </a:p>
                  </a:txBody>
                  <a:tcPr marL="9525" marR="9525" marT="9525" marB="9525" anchor="ctr"/>
                </a:tc>
              </a:tr>
              <a:tr h="1071571">
                <a:tc>
                  <a:txBody>
                    <a:bodyPr/>
                    <a:lstStyle/>
                    <a:p>
                      <a:pPr>
                        <a:lnSpc>
                          <a:spcPct val="115000"/>
                        </a:lnSpc>
                        <a:spcAft>
                          <a:spcPts val="0"/>
                        </a:spcAft>
                      </a:pPr>
                      <a:r>
                        <a:rPr lang="ru-RU" sz="1800" b="1">
                          <a:latin typeface="Times New Roman"/>
                          <a:ea typeface="Times New Roman"/>
                          <a:cs typeface="Times New Roman"/>
                        </a:rPr>
                        <a:t>ИТОГО</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a:latin typeface="Times New Roman"/>
                          <a:ea typeface="Times New Roman"/>
                          <a:cs typeface="Times New Roman"/>
                        </a:rPr>
                        <a:t>3</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a:latin typeface="Times New Roman"/>
                          <a:ea typeface="Times New Roman"/>
                          <a:cs typeface="Times New Roman"/>
                        </a:rPr>
                        <a:t>—</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a:latin typeface="Times New Roman"/>
                          <a:ea typeface="Times New Roman"/>
                          <a:cs typeface="Times New Roman"/>
                        </a:rPr>
                        <a:t>60000</a:t>
                      </a:r>
                      <a:endParaRPr lang="ru-RU" sz="1800" b="1">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800" b="1" dirty="0">
                          <a:latin typeface="Times New Roman"/>
                          <a:ea typeface="Times New Roman"/>
                          <a:cs typeface="Times New Roman"/>
                        </a:rPr>
                        <a:t>720000</a:t>
                      </a:r>
                      <a:endParaRPr lang="ru-RU" sz="1800" b="1" dirty="0">
                        <a:latin typeface="Calibri"/>
                        <a:ea typeface="Times New Roman"/>
                        <a:cs typeface="Times New Roman"/>
                      </a:endParaRPr>
                    </a:p>
                  </a:txBody>
                  <a:tcPr marL="9525" marR="9525" marT="9525" marB="9525"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858280" cy="1357322"/>
          </a:xfrm>
        </p:spPr>
        <p:txBody>
          <a:bodyPr/>
          <a:lstStyle/>
          <a:p>
            <a:pPr algn="ctr"/>
            <a:r>
              <a:rPr lang="ru-RU" dirty="0" smtClean="0">
                <a:solidFill>
                  <a:srgbClr val="FF0000"/>
                </a:solidFill>
              </a:rPr>
              <a:t>Описание продукции</a:t>
            </a:r>
            <a:r>
              <a:rPr lang="ru-RU" dirty="0" smtClean="0"/>
              <a:t/>
            </a:r>
            <a:br>
              <a:rPr lang="ru-RU" dirty="0" smtClean="0"/>
            </a:br>
            <a:endParaRPr lang="ru-RU" dirty="0"/>
          </a:p>
        </p:txBody>
      </p:sp>
      <p:sp>
        <p:nvSpPr>
          <p:cNvPr id="3" name="Текст 2"/>
          <p:cNvSpPr>
            <a:spLocks noGrp="1"/>
          </p:cNvSpPr>
          <p:nvPr>
            <p:ph type="body" idx="1"/>
          </p:nvPr>
        </p:nvSpPr>
        <p:spPr>
          <a:xfrm>
            <a:off x="285720" y="1285860"/>
            <a:ext cx="8401080" cy="5214974"/>
          </a:xfrm>
        </p:spPr>
        <p:txBody>
          <a:bodyPr>
            <a:noAutofit/>
          </a:bodyPr>
          <a:lstStyle/>
          <a:p>
            <a:r>
              <a:rPr lang="ru-RU" sz="2800" dirty="0" smtClean="0">
                <a:solidFill>
                  <a:srgbClr val="FFFF00"/>
                </a:solidFill>
              </a:rPr>
              <a:t>Проектом предусматривается приобретение молодого поголовья КРС у сторонних организаций с дальнейшим разведением в хозяйстве, увеличением поголовья и реализацией мясной и молочной продукции.</a:t>
            </a:r>
          </a:p>
          <a:p>
            <a:r>
              <a:rPr lang="ru-RU" sz="2800" dirty="0" smtClean="0">
                <a:solidFill>
                  <a:srgbClr val="FFFF00"/>
                </a:solidFill>
              </a:rPr>
              <a:t>Деятельность нашего хозяйства будет разделена на 3 этапа:</a:t>
            </a:r>
          </a:p>
          <a:p>
            <a:pPr lvl="0"/>
            <a:r>
              <a:rPr lang="ru-RU" sz="2800" dirty="0" smtClean="0">
                <a:solidFill>
                  <a:srgbClr val="FFFF00"/>
                </a:solidFill>
              </a:rPr>
              <a:t>1) покупка поголовья (коровы: 20 шт.; быки: 3 шт.);</a:t>
            </a:r>
          </a:p>
          <a:p>
            <a:pPr lvl="0"/>
            <a:r>
              <a:rPr lang="ru-RU" sz="2800" dirty="0" smtClean="0">
                <a:solidFill>
                  <a:srgbClr val="FFFF00"/>
                </a:solidFill>
              </a:rPr>
              <a:t>2) уход за животными;</a:t>
            </a:r>
          </a:p>
          <a:p>
            <a:pPr lvl="0"/>
            <a:r>
              <a:rPr lang="ru-RU" sz="2800" dirty="0" smtClean="0">
                <a:solidFill>
                  <a:srgbClr val="FFFF00"/>
                </a:solidFill>
              </a:rPr>
              <a:t>3) реализация полученной продукции: мяса и молока.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654296"/>
          </a:xfrm>
        </p:spPr>
        <p:txBody>
          <a:bodyPr>
            <a:noAutofit/>
          </a:bodyPr>
          <a:lstStyle/>
          <a:p>
            <a:pPr algn="l"/>
            <a:r>
              <a:rPr lang="ru-RU" sz="2400" dirty="0" smtClean="0">
                <a:solidFill>
                  <a:srgbClr val="FFFF00"/>
                </a:solidFill>
              </a:rPr>
              <a:t>Для получения высокого удоя молока планируется приобрести высокопродуктивную черно-пеструю породу </a:t>
            </a:r>
            <a:r>
              <a:rPr lang="ru-RU" sz="2400" dirty="0" err="1" smtClean="0">
                <a:solidFill>
                  <a:srgbClr val="FFFF00"/>
                </a:solidFill>
              </a:rPr>
              <a:t>мясо-молочного</a:t>
            </a:r>
            <a:r>
              <a:rPr lang="ru-RU" sz="2400" dirty="0" smtClean="0">
                <a:solidFill>
                  <a:srgbClr val="FFFF00"/>
                </a:solidFill>
              </a:rPr>
              <a:t> направления. Данная порода коров способна приносить за период лактации (305 дней) до 9000 литров молока с содержанием жира 3,5 – 4% или около 20 литров молока в день. Живая масса взрослой коровы от 450 до 600 кг. За один календарный год корова потребляет в среднем 18 тонн корма.</a:t>
            </a:r>
            <a:endParaRPr lang="ru-RU" sz="2400" dirty="0">
              <a:solidFill>
                <a:srgbClr val="FFFF00"/>
              </a:solidFill>
            </a:endParaRPr>
          </a:p>
        </p:txBody>
      </p:sp>
      <p:pic>
        <p:nvPicPr>
          <p:cNvPr id="36866" name="Picture 2" descr="https://storage.needpix.com/rsynced_images/spelende-koeien.jpg"/>
          <p:cNvPicPr>
            <a:picLocks noChangeAspect="1" noChangeArrowheads="1"/>
          </p:cNvPicPr>
          <p:nvPr/>
        </p:nvPicPr>
        <p:blipFill>
          <a:blip r:embed="rId2" cstate="print"/>
          <a:srcRect/>
          <a:stretch>
            <a:fillRect/>
          </a:stretch>
        </p:blipFill>
        <p:spPr bwMode="auto">
          <a:xfrm>
            <a:off x="1785918" y="3059901"/>
            <a:ext cx="5715008" cy="37980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11354"/>
          </a:xfrm>
        </p:spPr>
        <p:txBody>
          <a:bodyPr>
            <a:noAutofit/>
          </a:bodyPr>
          <a:lstStyle/>
          <a:p>
            <a:pPr algn="l"/>
            <a:r>
              <a:rPr lang="ru-RU" sz="2000" dirty="0" smtClean="0">
                <a:solidFill>
                  <a:srgbClr val="FFFF00"/>
                </a:solidFill>
              </a:rPr>
              <a:t>В рацион кормления крупного рогатого скота будет входить:</a:t>
            </a:r>
            <a:br>
              <a:rPr lang="ru-RU" sz="2000" dirty="0" smtClean="0">
                <a:solidFill>
                  <a:srgbClr val="FFFF00"/>
                </a:solidFill>
              </a:rPr>
            </a:br>
            <a:r>
              <a:rPr lang="ru-RU" sz="2000" dirty="0" smtClean="0">
                <a:solidFill>
                  <a:srgbClr val="FFFF00"/>
                </a:solidFill>
              </a:rPr>
              <a:t>1) Комбикорма;</a:t>
            </a:r>
            <a:br>
              <a:rPr lang="ru-RU" sz="2000" dirty="0" smtClean="0">
                <a:solidFill>
                  <a:srgbClr val="FFFF00"/>
                </a:solidFill>
              </a:rPr>
            </a:br>
            <a:r>
              <a:rPr lang="ru-RU" sz="2000" dirty="0" smtClean="0">
                <a:solidFill>
                  <a:srgbClr val="FFFF00"/>
                </a:solidFill>
              </a:rPr>
              <a:t>2) Солома;</a:t>
            </a:r>
            <a:br>
              <a:rPr lang="ru-RU" sz="2000" dirty="0" smtClean="0">
                <a:solidFill>
                  <a:srgbClr val="FFFF00"/>
                </a:solidFill>
              </a:rPr>
            </a:br>
            <a:r>
              <a:rPr lang="ru-RU" sz="2000" dirty="0" smtClean="0">
                <a:solidFill>
                  <a:srgbClr val="FFFF00"/>
                </a:solidFill>
              </a:rPr>
              <a:t>3) Сено;</a:t>
            </a:r>
            <a:br>
              <a:rPr lang="ru-RU" sz="2000" dirty="0" smtClean="0">
                <a:solidFill>
                  <a:srgbClr val="FFFF00"/>
                </a:solidFill>
              </a:rPr>
            </a:br>
            <a:r>
              <a:rPr lang="ru-RU" sz="2000" dirty="0" smtClean="0">
                <a:solidFill>
                  <a:srgbClr val="FFFF00"/>
                </a:solidFill>
              </a:rPr>
              <a:t>4) Сенаж;</a:t>
            </a:r>
            <a:br>
              <a:rPr lang="ru-RU" sz="2000" dirty="0" smtClean="0">
                <a:solidFill>
                  <a:srgbClr val="FFFF00"/>
                </a:solidFill>
              </a:rPr>
            </a:br>
            <a:r>
              <a:rPr lang="ru-RU" sz="2000" dirty="0" smtClean="0">
                <a:solidFill>
                  <a:srgbClr val="FFFF00"/>
                </a:solidFill>
              </a:rPr>
              <a:t>5) Корнеплоды;</a:t>
            </a:r>
            <a:br>
              <a:rPr lang="ru-RU" sz="2000" dirty="0" smtClean="0">
                <a:solidFill>
                  <a:srgbClr val="FFFF00"/>
                </a:solidFill>
              </a:rPr>
            </a:br>
            <a:r>
              <a:rPr lang="ru-RU" sz="2000" dirty="0" smtClean="0">
                <a:solidFill>
                  <a:srgbClr val="FFFF00"/>
                </a:solidFill>
              </a:rPr>
              <a:t>6) Свекла;</a:t>
            </a:r>
            <a:br>
              <a:rPr lang="ru-RU" sz="2000" dirty="0" smtClean="0">
                <a:solidFill>
                  <a:srgbClr val="FFFF00"/>
                </a:solidFill>
              </a:rPr>
            </a:br>
            <a:r>
              <a:rPr lang="ru-RU" sz="2000" dirty="0" smtClean="0">
                <a:solidFill>
                  <a:srgbClr val="FFFF00"/>
                </a:solidFill>
              </a:rPr>
              <a:t>7) Картофель.</a:t>
            </a:r>
            <a:endParaRPr lang="ru-RU" sz="2000" dirty="0">
              <a:solidFill>
                <a:srgbClr val="FFFF00"/>
              </a:solidFill>
            </a:endParaRPr>
          </a:p>
        </p:txBody>
      </p:sp>
      <p:pic>
        <p:nvPicPr>
          <p:cNvPr id="39938" name="Picture 2" descr="http://nurlat-tat.ru/images/uploads/news/2018/7/29/6b0db946f08c8a3aeb796ab3a1666c24.JPG"/>
          <p:cNvPicPr>
            <a:picLocks noChangeAspect="1" noChangeArrowheads="1"/>
          </p:cNvPicPr>
          <p:nvPr/>
        </p:nvPicPr>
        <p:blipFill>
          <a:blip r:embed="rId2"/>
          <a:srcRect/>
          <a:stretch>
            <a:fillRect/>
          </a:stretch>
        </p:blipFill>
        <p:spPr bwMode="auto">
          <a:xfrm>
            <a:off x="1142976" y="2524096"/>
            <a:ext cx="6500858" cy="433390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00174"/>
          </a:xfrm>
        </p:spPr>
        <p:txBody>
          <a:bodyPr/>
          <a:lstStyle/>
          <a:p>
            <a:pPr algn="ctr"/>
            <a:r>
              <a:rPr lang="ru-RU" dirty="0" smtClean="0">
                <a:solidFill>
                  <a:srgbClr val="FF0000"/>
                </a:solidFill>
              </a:rPr>
              <a:t>План маркетинга</a:t>
            </a:r>
            <a:endParaRPr lang="ru-RU" dirty="0">
              <a:solidFill>
                <a:srgbClr val="FF0000"/>
              </a:solidFill>
            </a:endParaRPr>
          </a:p>
        </p:txBody>
      </p:sp>
      <p:sp>
        <p:nvSpPr>
          <p:cNvPr id="3" name="Текст 2"/>
          <p:cNvSpPr>
            <a:spLocks noGrp="1"/>
          </p:cNvSpPr>
          <p:nvPr>
            <p:ph type="body" idx="1"/>
          </p:nvPr>
        </p:nvSpPr>
        <p:spPr>
          <a:xfrm>
            <a:off x="0" y="1928802"/>
            <a:ext cx="9144000" cy="4929198"/>
          </a:xfrm>
        </p:spPr>
        <p:txBody>
          <a:bodyPr/>
          <a:lstStyle/>
          <a:p>
            <a:r>
              <a:rPr lang="ru-RU" dirty="0" smtClean="0">
                <a:solidFill>
                  <a:srgbClr val="FFFF00"/>
                </a:solidFill>
              </a:rPr>
              <a:t>Основными конкурентами нашего хозяйства будут аналогичные производители, личные подсобные хозяйства, крестьянско-фермерские хозяйства и более крупные сельскохозяйственные производственные комплексы.</a:t>
            </a:r>
          </a:p>
          <a:p>
            <a:r>
              <a:rPr lang="ru-RU" dirty="0" smtClean="0">
                <a:solidFill>
                  <a:srgbClr val="FFFF00"/>
                </a:solidFill>
              </a:rPr>
              <a:t>Сбыт производимой продукции планируется осуществлять по следующим направлениям:</a:t>
            </a:r>
          </a:p>
          <a:p>
            <a:pPr lvl="0"/>
            <a:r>
              <a:rPr lang="ru-RU" dirty="0" smtClean="0">
                <a:solidFill>
                  <a:srgbClr val="FFFF00"/>
                </a:solidFill>
              </a:rPr>
              <a:t>1) Реализация продукции на торговых точках г. Черемхово (расположен в 30 км. от фермерского предприятия), в частности на «мясном рынке»;</a:t>
            </a:r>
          </a:p>
          <a:p>
            <a:pPr lvl="0"/>
            <a:r>
              <a:rPr lang="ru-RU" dirty="0" smtClean="0">
                <a:solidFill>
                  <a:srgbClr val="FFFF00"/>
                </a:solidFill>
              </a:rPr>
              <a:t>2) Реализация мяса и молока в населённом пункте по месту регистрации индивидуального предпринимателя;</a:t>
            </a:r>
          </a:p>
          <a:p>
            <a:pPr lvl="0"/>
            <a:r>
              <a:rPr lang="ru-RU" dirty="0" smtClean="0">
                <a:solidFill>
                  <a:srgbClr val="FFFF00"/>
                </a:solidFill>
              </a:rPr>
              <a:t>3) Продажа произведенной продукции мелким оптом организациям-перекупщикам;</a:t>
            </a:r>
          </a:p>
          <a:p>
            <a:pPr lvl="0"/>
            <a:r>
              <a:rPr lang="ru-RU" dirty="0" smtClean="0">
                <a:solidFill>
                  <a:srgbClr val="FFFF00"/>
                </a:solidFill>
              </a:rPr>
              <a:t>4) Основное количество молочной и мясной продукции будет сдаваться крупному с/</a:t>
            </a:r>
            <a:r>
              <a:rPr lang="ru-RU" dirty="0" err="1" smtClean="0">
                <a:solidFill>
                  <a:srgbClr val="FFFF00"/>
                </a:solidFill>
              </a:rPr>
              <a:t>х</a:t>
            </a:r>
            <a:r>
              <a:rPr lang="ru-RU" dirty="0" smtClean="0">
                <a:solidFill>
                  <a:srgbClr val="FFFF00"/>
                </a:solidFill>
              </a:rPr>
              <a:t> предприятию ОАО «</a:t>
            </a:r>
            <a:r>
              <a:rPr lang="ru-RU" dirty="0" err="1" smtClean="0">
                <a:solidFill>
                  <a:srgbClr val="FFFF00"/>
                </a:solidFill>
              </a:rPr>
              <a:t>Белореченское</a:t>
            </a:r>
            <a:r>
              <a:rPr lang="ru-RU" dirty="0" smtClean="0">
                <a:solidFill>
                  <a:srgbClr val="FFFF00"/>
                </a:solidFill>
              </a:rPr>
              <a:t>» (находится в 60 км. от фермерского предприятия).</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071934" cy="5143512"/>
          </a:xfrm>
        </p:spPr>
        <p:txBody>
          <a:bodyPr/>
          <a:lstStyle/>
          <a:p>
            <a:r>
              <a:rPr lang="ru-RU" sz="2800" dirty="0" smtClean="0">
                <a:solidFill>
                  <a:srgbClr val="FFFF00"/>
                </a:solidFill>
                <a:latin typeface="+mn-lt"/>
              </a:rPr>
              <a:t>Реализация продукции будет осуществляться по ценам:</a:t>
            </a:r>
            <a:br>
              <a:rPr lang="ru-RU" sz="2800" dirty="0" smtClean="0">
                <a:solidFill>
                  <a:srgbClr val="FFFF00"/>
                </a:solidFill>
                <a:latin typeface="+mn-lt"/>
              </a:rPr>
            </a:br>
            <a:r>
              <a:rPr lang="ru-RU" sz="2800" dirty="0" smtClean="0">
                <a:solidFill>
                  <a:srgbClr val="FFFF00"/>
                </a:solidFill>
                <a:latin typeface="+mn-lt"/>
              </a:rPr>
              <a:t>1) Говядина в розницу: 260 руб./кг.;</a:t>
            </a:r>
            <a:br>
              <a:rPr lang="ru-RU" sz="2800" dirty="0" smtClean="0">
                <a:solidFill>
                  <a:srgbClr val="FFFF00"/>
                </a:solidFill>
                <a:latin typeface="+mn-lt"/>
              </a:rPr>
            </a:br>
            <a:r>
              <a:rPr lang="ru-RU" sz="2800" dirty="0" smtClean="0">
                <a:solidFill>
                  <a:srgbClr val="FFFF00"/>
                </a:solidFill>
                <a:latin typeface="+mn-lt"/>
              </a:rPr>
              <a:t>2) Говядина оптом: 200 руб./кг.;</a:t>
            </a:r>
            <a:br>
              <a:rPr lang="ru-RU" sz="2800" dirty="0" smtClean="0">
                <a:solidFill>
                  <a:srgbClr val="FFFF00"/>
                </a:solidFill>
                <a:latin typeface="+mn-lt"/>
              </a:rPr>
            </a:br>
            <a:r>
              <a:rPr lang="ru-RU" sz="2800" dirty="0" smtClean="0">
                <a:solidFill>
                  <a:srgbClr val="FFFF00"/>
                </a:solidFill>
                <a:latin typeface="+mn-lt"/>
              </a:rPr>
              <a:t>3) Молоко в розницу: 30 руб./л.;</a:t>
            </a:r>
            <a:br>
              <a:rPr lang="ru-RU" sz="2800" dirty="0" smtClean="0">
                <a:solidFill>
                  <a:srgbClr val="FFFF00"/>
                </a:solidFill>
                <a:latin typeface="+mn-lt"/>
              </a:rPr>
            </a:br>
            <a:r>
              <a:rPr lang="ru-RU" sz="2800" dirty="0" smtClean="0">
                <a:solidFill>
                  <a:srgbClr val="FFFF00"/>
                </a:solidFill>
                <a:latin typeface="+mn-lt"/>
              </a:rPr>
              <a:t>4) Молоко оптом:  17 руб./кг.</a:t>
            </a:r>
            <a:endParaRPr lang="ru-RU" sz="2800" dirty="0">
              <a:solidFill>
                <a:srgbClr val="FFFF00"/>
              </a:solidFill>
              <a:latin typeface="+mn-lt"/>
            </a:endParaRPr>
          </a:p>
        </p:txBody>
      </p:sp>
      <p:sp>
        <p:nvSpPr>
          <p:cNvPr id="3" name="Текст 2"/>
          <p:cNvSpPr>
            <a:spLocks noGrp="1"/>
          </p:cNvSpPr>
          <p:nvPr>
            <p:ph type="body" idx="1"/>
          </p:nvPr>
        </p:nvSpPr>
        <p:spPr>
          <a:xfrm>
            <a:off x="4214810" y="500042"/>
            <a:ext cx="4929190" cy="5429288"/>
          </a:xfrm>
        </p:spPr>
        <p:txBody>
          <a:bodyPr/>
          <a:lstStyle/>
          <a:p>
            <a:r>
              <a:rPr lang="ru-RU" sz="2800" b="1" dirty="0" smtClean="0">
                <a:solidFill>
                  <a:srgbClr val="FFFF00"/>
                </a:solidFill>
                <a:effectLst>
                  <a:outerShdw blurRad="38100" dist="38100" dir="2700000" algn="tl">
                    <a:srgbClr val="000000">
                      <a:alpha val="43137"/>
                    </a:srgbClr>
                  </a:outerShdw>
                </a:effectLst>
              </a:rPr>
              <a:t>В будущем планируется реализовывать в месяц до 9000 л. молока и 350 кг мяса, или:</a:t>
            </a:r>
          </a:p>
          <a:p>
            <a:r>
              <a:rPr lang="ru-RU" sz="2800" b="1" dirty="0" smtClean="0">
                <a:solidFill>
                  <a:srgbClr val="FFFF00"/>
                </a:solidFill>
                <a:effectLst>
                  <a:outerShdw blurRad="38100" dist="38100" dir="2700000" algn="tl">
                    <a:srgbClr val="000000">
                      <a:alpha val="43137"/>
                    </a:srgbClr>
                  </a:outerShdw>
                </a:effectLst>
              </a:rPr>
              <a:t>Молока в розницу – 1000 кг;</a:t>
            </a:r>
          </a:p>
          <a:p>
            <a:r>
              <a:rPr lang="ru-RU" sz="2800" b="1" dirty="0" smtClean="0">
                <a:solidFill>
                  <a:srgbClr val="FFFF00"/>
                </a:solidFill>
                <a:effectLst>
                  <a:outerShdw blurRad="38100" dist="38100" dir="2700000" algn="tl">
                    <a:srgbClr val="000000">
                      <a:alpha val="43137"/>
                    </a:srgbClr>
                  </a:outerShdw>
                </a:effectLst>
              </a:rPr>
              <a:t>Молока оптом – 8000 кг;</a:t>
            </a:r>
          </a:p>
          <a:p>
            <a:r>
              <a:rPr lang="ru-RU" sz="2800" b="1" dirty="0" smtClean="0">
                <a:solidFill>
                  <a:srgbClr val="FFFF00"/>
                </a:solidFill>
                <a:effectLst>
                  <a:outerShdw blurRad="38100" dist="38100" dir="2700000" algn="tl">
                    <a:srgbClr val="000000">
                      <a:alpha val="43137"/>
                    </a:srgbClr>
                  </a:outerShdw>
                </a:effectLst>
              </a:rPr>
              <a:t>Мясо в розницу – 150 кг;</a:t>
            </a:r>
          </a:p>
          <a:p>
            <a:r>
              <a:rPr lang="ru-RU" sz="2800" b="1" dirty="0" smtClean="0">
                <a:solidFill>
                  <a:srgbClr val="FFFF00"/>
                </a:solidFill>
                <a:effectLst>
                  <a:outerShdw blurRad="38100" dist="38100" dir="2700000" algn="tl">
                    <a:srgbClr val="000000">
                      <a:alpha val="43137"/>
                    </a:srgbClr>
                  </a:outerShdw>
                </a:effectLst>
              </a:rPr>
              <a:t>Мясо оптом – 200 кг.</a:t>
            </a:r>
            <a:endParaRPr lang="ru-RU" sz="2800" b="1"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9600"/>
            <a:ext cx="9144000" cy="819136"/>
          </a:xfrm>
        </p:spPr>
        <p:txBody>
          <a:bodyPr/>
          <a:lstStyle/>
          <a:p>
            <a:pPr algn="ctr"/>
            <a:r>
              <a:rPr lang="ru-RU" dirty="0" smtClean="0">
                <a:solidFill>
                  <a:srgbClr val="FF0000"/>
                </a:solidFill>
              </a:rPr>
              <a:t>Производственный план</a:t>
            </a:r>
            <a:endParaRPr lang="ru-RU" dirty="0">
              <a:solidFill>
                <a:srgbClr val="FF0000"/>
              </a:solidFill>
            </a:endParaRPr>
          </a:p>
        </p:txBody>
      </p:sp>
      <p:sp>
        <p:nvSpPr>
          <p:cNvPr id="3" name="Текст 2"/>
          <p:cNvSpPr>
            <a:spLocks noGrp="1"/>
          </p:cNvSpPr>
          <p:nvPr>
            <p:ph type="body" idx="1"/>
          </p:nvPr>
        </p:nvSpPr>
        <p:spPr>
          <a:xfrm>
            <a:off x="0" y="1714488"/>
            <a:ext cx="9144000" cy="5143512"/>
          </a:xfrm>
        </p:spPr>
        <p:txBody>
          <a:bodyPr>
            <a:normAutofit/>
          </a:bodyPr>
          <a:lstStyle/>
          <a:p>
            <a:r>
              <a:rPr lang="ru-RU" sz="2400" dirty="0" smtClean="0">
                <a:solidFill>
                  <a:srgbClr val="FFFF00"/>
                </a:solidFill>
              </a:rPr>
              <a:t>Для определения основных экономических показателей деятельности предприятия произведем расчет планируемых расходов и доходов нашего хозяйства.</a:t>
            </a:r>
          </a:p>
          <a:p>
            <a:r>
              <a:rPr lang="ru-RU" sz="2400" dirty="0" smtClean="0">
                <a:solidFill>
                  <a:srgbClr val="FFFF00"/>
                </a:solidFill>
              </a:rPr>
              <a:t>Для выращивания и содержания 1 головы в месяц требуется в среднем 1,5 тонны кормов (сено, солома, зерно). В день одна взрослая корова поедает около 50 кг. корма. Средняя стоимость кормового рациона (50 кг.) в день составляет 150 руб., в месяц – 4500 руб. на 1 голову. Для содержания 23 голов в месяц в среднем будет затрачено 103500 рублей.</a:t>
            </a:r>
          </a:p>
          <a:p>
            <a:r>
              <a:rPr lang="ru-RU" sz="2400" dirty="0" smtClean="0">
                <a:solidFill>
                  <a:srgbClr val="FFFF00"/>
                </a:solidFill>
              </a:rPr>
              <a:t>Заработная плата рабочим: 60000 рублей. </a:t>
            </a:r>
          </a:p>
          <a:p>
            <a:r>
              <a:rPr lang="ru-RU" sz="2400" dirty="0" smtClean="0">
                <a:solidFill>
                  <a:srgbClr val="FFFF00"/>
                </a:solidFill>
              </a:rPr>
              <a:t>Итого общая сумма ежемесячных затрат составит 163500 рублей.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09600"/>
            <a:ext cx="9144000" cy="1104888"/>
          </a:xfrm>
        </p:spPr>
        <p:txBody>
          <a:bodyPr/>
          <a:lstStyle/>
          <a:p>
            <a:pPr algn="ctr"/>
            <a:r>
              <a:rPr lang="ru-RU" dirty="0" smtClean="0">
                <a:solidFill>
                  <a:srgbClr val="FF0000"/>
                </a:solidFill>
              </a:rPr>
              <a:t>Сколько можно заработать на данном бизнесе</a:t>
            </a:r>
            <a:endParaRPr lang="ru-RU" dirty="0">
              <a:solidFill>
                <a:srgbClr val="FF0000"/>
              </a:solidFill>
            </a:endParaRPr>
          </a:p>
        </p:txBody>
      </p:sp>
      <p:sp>
        <p:nvSpPr>
          <p:cNvPr id="3" name="Текст 2"/>
          <p:cNvSpPr>
            <a:spLocks noGrp="1"/>
          </p:cNvSpPr>
          <p:nvPr>
            <p:ph type="body" idx="1"/>
          </p:nvPr>
        </p:nvSpPr>
        <p:spPr>
          <a:xfrm>
            <a:off x="0" y="1928802"/>
            <a:ext cx="9144000" cy="4929198"/>
          </a:xfrm>
        </p:spPr>
        <p:txBody>
          <a:bodyPr/>
          <a:lstStyle/>
          <a:p>
            <a:r>
              <a:rPr lang="ru-RU" b="1" dirty="0" smtClean="0">
                <a:solidFill>
                  <a:srgbClr val="FFFF00"/>
                </a:solidFill>
              </a:rPr>
              <a:t>Молоко</a:t>
            </a:r>
          </a:p>
          <a:p>
            <a:r>
              <a:rPr lang="ru-RU" dirty="0" smtClean="0">
                <a:solidFill>
                  <a:srgbClr val="FFFF00"/>
                </a:solidFill>
              </a:rPr>
              <a:t>В среднем одна корова дает 20 литров молока в день. Первые 2 месяца 10 литров молока будет уходить на подкормку телят. В дальнейшем все молоко уходит на реализацию. Учитывая, что 2 месяца отводятся на отел, планируемый объем реализации молока в год составит 5400 л с одной коровы:</a:t>
            </a:r>
          </a:p>
          <a:p>
            <a:r>
              <a:rPr lang="ru-RU" dirty="0" smtClean="0">
                <a:solidFill>
                  <a:srgbClr val="FFFF00"/>
                </a:solidFill>
              </a:rPr>
              <a:t>30 дней*20 литров/день*8 месяцев=4800 литров</a:t>
            </a:r>
          </a:p>
          <a:p>
            <a:r>
              <a:rPr lang="ru-RU" dirty="0" smtClean="0">
                <a:solidFill>
                  <a:srgbClr val="FFFF00"/>
                </a:solidFill>
              </a:rPr>
              <a:t>30 дней*10 литров/день*2 месяца=600 литров</a:t>
            </a:r>
          </a:p>
          <a:p>
            <a:r>
              <a:rPr lang="ru-RU" dirty="0" smtClean="0">
                <a:solidFill>
                  <a:srgbClr val="FFFF00"/>
                </a:solidFill>
              </a:rPr>
              <a:t>Соответственно с 20 голов в год можно получить до 108 000 литров молока.</a:t>
            </a:r>
          </a:p>
          <a:p>
            <a:r>
              <a:rPr lang="ru-RU" dirty="0" smtClean="0">
                <a:solidFill>
                  <a:srgbClr val="FFFF00"/>
                </a:solidFill>
              </a:rPr>
              <a:t> </a:t>
            </a:r>
          </a:p>
          <a:p>
            <a:r>
              <a:rPr lang="ru-RU" b="1" dirty="0" smtClean="0">
                <a:solidFill>
                  <a:srgbClr val="FFFF00"/>
                </a:solidFill>
              </a:rPr>
              <a:t>Мясо</a:t>
            </a:r>
          </a:p>
          <a:p>
            <a:r>
              <a:rPr lang="ru-RU" dirty="0" smtClean="0">
                <a:solidFill>
                  <a:srgbClr val="FFFF00"/>
                </a:solidFill>
              </a:rPr>
              <a:t>Приплод, полученный через год содержания 20 коров, при правильном питании и уходе за 18 месяцев наберет до 500 кг живого веса, при выходе мяса 60% выходит около 350 кг. с каждого.</a:t>
            </a:r>
          </a:p>
          <a:p>
            <a:r>
              <a:rPr lang="ru-RU" dirty="0" smtClean="0">
                <a:solidFill>
                  <a:srgbClr val="FFFF00"/>
                </a:solidFill>
              </a:rPr>
              <a:t>Соответственно с 20 голов можно получить до 7 000 кг. товарного мяса.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6572272"/>
          </a:xfrm>
        </p:spPr>
        <p:txBody>
          <a:bodyPr>
            <a:normAutofit fontScale="90000"/>
          </a:bodyPr>
          <a:lstStyle/>
          <a:p>
            <a:pPr algn="l"/>
            <a:r>
              <a:rPr lang="ru-RU" sz="2400" dirty="0" smtClean="0">
                <a:solidFill>
                  <a:srgbClr val="FF0000"/>
                </a:solidFill>
              </a:rPr>
              <a:t>Содержание:</a:t>
            </a:r>
            <a:br>
              <a:rPr lang="ru-RU" sz="2400" dirty="0" smtClean="0">
                <a:solidFill>
                  <a:srgbClr val="FF0000"/>
                </a:solidFill>
              </a:rPr>
            </a:br>
            <a:r>
              <a:rPr lang="ru-RU" sz="2400" dirty="0" smtClean="0"/>
              <a:t/>
            </a:r>
            <a:br>
              <a:rPr lang="ru-RU" sz="2400" dirty="0" smtClean="0"/>
            </a:br>
            <a:r>
              <a:rPr lang="ru-RU" sz="2400" dirty="0" smtClean="0">
                <a:solidFill>
                  <a:srgbClr val="FFFF00"/>
                </a:solidFill>
                <a:hlinkClick r:id="rId2"/>
              </a:rPr>
              <a:t>Описание проекта по разведению КРС </a:t>
            </a:r>
            <a:r>
              <a:rPr lang="ru-RU" sz="2400" dirty="0" err="1" smtClean="0">
                <a:solidFill>
                  <a:srgbClr val="FFFF00"/>
                </a:solidFill>
                <a:hlinkClick r:id="rId2"/>
              </a:rPr>
              <a:t>мясо-молочного</a:t>
            </a:r>
            <a:r>
              <a:rPr lang="ru-RU" sz="2400" dirty="0" smtClean="0">
                <a:solidFill>
                  <a:srgbClr val="FFFF00"/>
                </a:solidFill>
                <a:hlinkClick r:id="rId2"/>
              </a:rPr>
              <a:t> направления</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С чего начать реализацию проекта</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Сколько денег нужно для старта бизнеса по разведению КРС</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Описание продукции</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План маркетинга</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Производственный план</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Сколько можно заработать на данном бизнесе</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Молоко</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Мясо</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Календарный план</a:t>
            </a:r>
            <a:r>
              <a:rPr lang="ru-RU" sz="2400" dirty="0" smtClean="0">
                <a:solidFill>
                  <a:srgbClr val="FFFF00"/>
                </a:solidFill>
              </a:rPr>
              <a:t/>
            </a:r>
            <a:br>
              <a:rPr lang="ru-RU" sz="2400" dirty="0" smtClean="0">
                <a:solidFill>
                  <a:srgbClr val="FFFF00"/>
                </a:solidFill>
              </a:rPr>
            </a:br>
            <a:r>
              <a:rPr lang="ru-RU" sz="2400" dirty="0" smtClean="0">
                <a:solidFill>
                  <a:srgbClr val="FFFF00"/>
                </a:solidFill>
                <a:hlinkClick r:id="rId2"/>
              </a:rPr>
              <a:t>Финансовый план</a:t>
            </a:r>
            <a:r>
              <a:rPr lang="ru-RU" sz="2400" dirty="0" smtClean="0">
                <a:solidFill>
                  <a:srgbClr val="FFFF00"/>
                </a:solidFill>
              </a:rPr>
              <a:t/>
            </a:r>
            <a:br>
              <a:rPr lang="ru-RU" sz="2400" dirty="0" smtClean="0">
                <a:solidFill>
                  <a:srgbClr val="FFFF00"/>
                </a:solidFill>
              </a:rPr>
            </a:br>
            <a:r>
              <a:rPr lang="ru-RU" sz="2400" dirty="0" smtClean="0">
                <a:solidFill>
                  <a:srgbClr val="FFFF00"/>
                </a:solidFill>
              </a:rPr>
              <a:t>Риски в реализации проекта</a:t>
            </a:r>
            <a:br>
              <a:rPr lang="ru-RU" sz="2400" dirty="0" smtClean="0">
                <a:solidFill>
                  <a:srgbClr val="FFFF00"/>
                </a:solidFill>
              </a:rPr>
            </a:br>
            <a:r>
              <a:rPr lang="ru-RU" sz="2400" dirty="0" smtClean="0">
                <a:solidFill>
                  <a:srgbClr val="FFFF00"/>
                </a:solidFill>
                <a:hlinkClick r:id="rId2"/>
              </a:rPr>
              <a:t>Сколько в итоге можно заработать на ферме КРС</a:t>
            </a:r>
            <a:r>
              <a:rPr lang="ru-RU" dirty="0" smtClean="0">
                <a:solidFill>
                  <a:srgbClr val="FFC000"/>
                </a:solidFill>
              </a:rPr>
              <a:t/>
            </a:r>
            <a:br>
              <a:rPr lang="ru-RU" dirty="0" smtClean="0">
                <a:solidFill>
                  <a:srgbClr val="FFC000"/>
                </a:solidFill>
              </a:rPr>
            </a:br>
            <a:endParaRPr lang="ru-RU"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25668"/>
          </a:xfrm>
        </p:spPr>
        <p:txBody>
          <a:bodyPr>
            <a:normAutofit/>
          </a:bodyPr>
          <a:lstStyle/>
          <a:p>
            <a:pPr algn="l"/>
            <a:r>
              <a:rPr lang="ru-RU" sz="2400" dirty="0" smtClean="0">
                <a:solidFill>
                  <a:srgbClr val="FFFF00"/>
                </a:solidFill>
              </a:rPr>
              <a:t>Таблица №3 Среднемесячная выручка хозяйства</a:t>
            </a:r>
            <a:br>
              <a:rPr lang="ru-RU" sz="2400" dirty="0" smtClean="0">
                <a:solidFill>
                  <a:srgbClr val="FFFF00"/>
                </a:solidFill>
              </a:rPr>
            </a:br>
            <a:endParaRPr lang="ru-RU" sz="2400" dirty="0">
              <a:solidFill>
                <a:srgbClr val="FFFF00"/>
              </a:solidFill>
            </a:endParaRPr>
          </a:p>
        </p:txBody>
      </p:sp>
      <p:graphicFrame>
        <p:nvGraphicFramePr>
          <p:cNvPr id="3" name="Таблица 2"/>
          <p:cNvGraphicFramePr>
            <a:graphicFrameLocks noGrp="1"/>
          </p:cNvGraphicFramePr>
          <p:nvPr/>
        </p:nvGraphicFramePr>
        <p:xfrm>
          <a:off x="357156" y="2071676"/>
          <a:ext cx="8501124" cy="4615939"/>
        </p:xfrm>
        <a:graphic>
          <a:graphicData uri="http://schemas.openxmlformats.org/drawingml/2006/table">
            <a:tbl>
              <a:tblPr firstRow="1" bandRow="1">
                <a:tableStyleId>{5C22544A-7EE6-4342-B048-85BDC9FD1C3A}</a:tableStyleId>
              </a:tblPr>
              <a:tblGrid>
                <a:gridCol w="1071572"/>
                <a:gridCol w="1762136"/>
                <a:gridCol w="1416854"/>
                <a:gridCol w="1416854"/>
                <a:gridCol w="1416854"/>
                <a:gridCol w="1416854"/>
              </a:tblGrid>
              <a:tr h="726287">
                <a:tc>
                  <a:txBody>
                    <a:bodyPr/>
                    <a:lstStyle/>
                    <a:p>
                      <a:pPr>
                        <a:lnSpc>
                          <a:spcPct val="115000"/>
                        </a:lnSpc>
                        <a:spcAft>
                          <a:spcPts val="0"/>
                        </a:spcAft>
                      </a:pPr>
                      <a:r>
                        <a:rPr lang="ru-RU" sz="1800" dirty="0">
                          <a:solidFill>
                            <a:schemeClr val="bg1"/>
                          </a:solidFill>
                          <a:latin typeface="+mn-lt"/>
                          <a:ea typeface="Times New Roman"/>
                          <a:cs typeface="Times New Roman"/>
                        </a:rPr>
                        <a:t>№ </a:t>
                      </a:r>
                      <a:r>
                        <a:rPr lang="ru-RU" sz="1800" dirty="0" err="1">
                          <a:solidFill>
                            <a:schemeClr val="bg1"/>
                          </a:solidFill>
                          <a:latin typeface="+mn-lt"/>
                          <a:ea typeface="Times New Roman"/>
                          <a:cs typeface="Times New Roman"/>
                        </a:rPr>
                        <a:t>п</a:t>
                      </a:r>
                      <a:r>
                        <a:rPr lang="ru-RU" sz="1800" dirty="0">
                          <a:solidFill>
                            <a:schemeClr val="bg1"/>
                          </a:solidFill>
                          <a:latin typeface="+mn-lt"/>
                          <a:ea typeface="Times New Roman"/>
                          <a:cs typeface="Times New Roman"/>
                        </a:rPr>
                        <a:t>/</a:t>
                      </a:r>
                      <a:r>
                        <a:rPr lang="ru-RU" sz="1800" dirty="0" err="1">
                          <a:solidFill>
                            <a:schemeClr val="bg1"/>
                          </a:solidFill>
                          <a:latin typeface="+mn-lt"/>
                          <a:ea typeface="Times New Roman"/>
                          <a:cs typeface="Times New Roman"/>
                        </a:rPr>
                        <a:t>п</a:t>
                      </a:r>
                      <a:endParaRPr lang="ru-RU" sz="1800" dirty="0">
                        <a:solidFill>
                          <a:schemeClr val="bg1"/>
                        </a:solidFill>
                        <a:latin typeface="+mn-lt"/>
                        <a:ea typeface="Times New Roman"/>
                        <a:cs typeface="Times New Roman"/>
                      </a:endParaRP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Наименование</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Цена за кг., руб.</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Объем реализации в месяц, кг.</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Выручка в месяц, руб.</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Выручка в год, руб.</a:t>
                      </a:r>
                    </a:p>
                  </a:txBody>
                  <a:tcPr marL="76200" marR="76200" marT="19050" marB="19050" anchor="ctr"/>
                </a:tc>
              </a:tr>
              <a:tr h="726287">
                <a:tc>
                  <a:txBody>
                    <a:bodyPr/>
                    <a:lstStyle/>
                    <a:p>
                      <a:pPr>
                        <a:lnSpc>
                          <a:spcPct val="115000"/>
                        </a:lnSpc>
                        <a:spcAft>
                          <a:spcPts val="0"/>
                        </a:spcAft>
                      </a:pPr>
                      <a:r>
                        <a:rPr lang="ru-RU" sz="1800">
                          <a:solidFill>
                            <a:schemeClr val="bg1"/>
                          </a:solidFill>
                          <a:latin typeface="+mn-lt"/>
                          <a:ea typeface="Times New Roman"/>
                          <a:cs typeface="Times New Roman"/>
                        </a:rPr>
                        <a:t>1</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Молоко в розницу</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30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1000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30000</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360000</a:t>
                      </a:r>
                    </a:p>
                  </a:txBody>
                  <a:tcPr marL="76200" marR="76200" marT="19050" marB="19050" anchor="ctr"/>
                </a:tc>
              </a:tr>
              <a:tr h="726287">
                <a:tc>
                  <a:txBody>
                    <a:bodyPr/>
                    <a:lstStyle/>
                    <a:p>
                      <a:pPr>
                        <a:lnSpc>
                          <a:spcPct val="115000"/>
                        </a:lnSpc>
                        <a:spcAft>
                          <a:spcPts val="0"/>
                        </a:spcAft>
                      </a:pPr>
                      <a:r>
                        <a:rPr lang="ru-RU" sz="1800">
                          <a:solidFill>
                            <a:schemeClr val="bg1"/>
                          </a:solidFill>
                          <a:latin typeface="+mn-lt"/>
                          <a:ea typeface="Times New Roman"/>
                          <a:cs typeface="Times New Roman"/>
                        </a:rPr>
                        <a:t>2</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Молоко оптом</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17</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8000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136000</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1632000</a:t>
                      </a:r>
                    </a:p>
                  </a:txBody>
                  <a:tcPr marL="76200" marR="76200" marT="19050" marB="19050" anchor="ctr"/>
                </a:tc>
              </a:tr>
              <a:tr h="726287">
                <a:tc>
                  <a:txBody>
                    <a:bodyPr/>
                    <a:lstStyle/>
                    <a:p>
                      <a:pPr>
                        <a:lnSpc>
                          <a:spcPct val="115000"/>
                        </a:lnSpc>
                        <a:spcAft>
                          <a:spcPts val="0"/>
                        </a:spcAft>
                      </a:pPr>
                      <a:r>
                        <a:rPr lang="ru-RU" sz="1800">
                          <a:solidFill>
                            <a:schemeClr val="bg1"/>
                          </a:solidFill>
                          <a:latin typeface="+mn-lt"/>
                          <a:ea typeface="Times New Roman"/>
                          <a:cs typeface="Times New Roman"/>
                        </a:rPr>
                        <a:t>3</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Мясо в розницу</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260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150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39000</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468000</a:t>
                      </a:r>
                    </a:p>
                  </a:txBody>
                  <a:tcPr marL="76200" marR="76200" marT="19050" marB="19050" anchor="ctr"/>
                </a:tc>
              </a:tr>
              <a:tr h="726287">
                <a:tc>
                  <a:txBody>
                    <a:bodyPr/>
                    <a:lstStyle/>
                    <a:p>
                      <a:pPr>
                        <a:lnSpc>
                          <a:spcPct val="115000"/>
                        </a:lnSpc>
                        <a:spcAft>
                          <a:spcPts val="0"/>
                        </a:spcAft>
                      </a:pPr>
                      <a:r>
                        <a:rPr lang="ru-RU" sz="1800">
                          <a:solidFill>
                            <a:schemeClr val="bg1"/>
                          </a:solidFill>
                          <a:latin typeface="+mn-lt"/>
                          <a:ea typeface="Times New Roman"/>
                          <a:cs typeface="Times New Roman"/>
                        </a:rPr>
                        <a:t>4</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Мясо оптом</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200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200</a:t>
                      </a: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40000</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480000</a:t>
                      </a:r>
                    </a:p>
                  </a:txBody>
                  <a:tcPr marL="76200" marR="76200" marT="19050" marB="19050" anchor="ctr"/>
                </a:tc>
              </a:tr>
              <a:tr h="726287">
                <a:tc gridSpan="2">
                  <a:txBody>
                    <a:bodyPr/>
                    <a:lstStyle/>
                    <a:p>
                      <a:pPr>
                        <a:lnSpc>
                          <a:spcPct val="115000"/>
                        </a:lnSpc>
                        <a:spcAft>
                          <a:spcPts val="0"/>
                        </a:spcAft>
                      </a:pPr>
                      <a:r>
                        <a:rPr lang="ru-RU" sz="1800">
                          <a:solidFill>
                            <a:schemeClr val="bg1"/>
                          </a:solidFill>
                          <a:latin typeface="+mn-lt"/>
                          <a:ea typeface="Times New Roman"/>
                          <a:cs typeface="Times New Roman"/>
                        </a:rPr>
                        <a:t>ИТОГО</a:t>
                      </a:r>
                    </a:p>
                  </a:txBody>
                  <a:tcPr marL="76200" marR="76200" marT="19050" marB="19050" anchor="ctr"/>
                </a:tc>
                <a:tc hMerge="1">
                  <a:txBody>
                    <a:bodyPr/>
                    <a:lstStyle/>
                    <a:p>
                      <a:endParaRPr lang="ru-RU"/>
                    </a:p>
                  </a:txBody>
                  <a:tcPr/>
                </a:tc>
                <a:tc>
                  <a:txBody>
                    <a:bodyPr/>
                    <a:lstStyle/>
                    <a:p>
                      <a:pPr>
                        <a:lnSpc>
                          <a:spcPct val="115000"/>
                        </a:lnSpc>
                      </a:pPr>
                      <a:endParaRPr lang="ru-RU" sz="1800">
                        <a:solidFill>
                          <a:schemeClr val="bg1"/>
                        </a:solidFill>
                        <a:latin typeface="+mn-lt"/>
                      </a:endParaRPr>
                    </a:p>
                  </a:txBody>
                  <a:tcPr marL="76200" marR="76200" marT="19050" marB="19050" anchor="ctr"/>
                </a:tc>
                <a:tc>
                  <a:txBody>
                    <a:bodyPr/>
                    <a:lstStyle/>
                    <a:p>
                      <a:pPr>
                        <a:lnSpc>
                          <a:spcPct val="115000"/>
                        </a:lnSpc>
                      </a:pPr>
                      <a:endParaRPr lang="ru-RU" sz="1800">
                        <a:solidFill>
                          <a:schemeClr val="bg1"/>
                        </a:solidFill>
                        <a:latin typeface="+mn-lt"/>
                      </a:endParaRPr>
                    </a:p>
                  </a:txBody>
                  <a:tcPr marL="76200" marR="76200" marT="19050" marB="19050" anchor="ctr"/>
                </a:tc>
                <a:tc>
                  <a:txBody>
                    <a:bodyPr/>
                    <a:lstStyle/>
                    <a:p>
                      <a:pPr>
                        <a:lnSpc>
                          <a:spcPct val="115000"/>
                        </a:lnSpc>
                        <a:spcAft>
                          <a:spcPts val="0"/>
                        </a:spcAft>
                      </a:pPr>
                      <a:r>
                        <a:rPr lang="ru-RU" sz="1800">
                          <a:solidFill>
                            <a:schemeClr val="bg1"/>
                          </a:solidFill>
                          <a:latin typeface="+mn-lt"/>
                          <a:ea typeface="Times New Roman"/>
                          <a:cs typeface="Times New Roman"/>
                        </a:rPr>
                        <a:t>245000</a:t>
                      </a:r>
                    </a:p>
                  </a:txBody>
                  <a:tcPr marL="76200" marR="76200" marT="19050" marB="19050" anchor="ctr"/>
                </a:tc>
                <a:tc>
                  <a:txBody>
                    <a:bodyPr/>
                    <a:lstStyle/>
                    <a:p>
                      <a:pPr>
                        <a:lnSpc>
                          <a:spcPct val="115000"/>
                        </a:lnSpc>
                        <a:spcAft>
                          <a:spcPts val="0"/>
                        </a:spcAft>
                      </a:pPr>
                      <a:r>
                        <a:rPr lang="ru-RU" sz="1800" dirty="0">
                          <a:solidFill>
                            <a:schemeClr val="bg1"/>
                          </a:solidFill>
                          <a:latin typeface="+mn-lt"/>
                          <a:ea typeface="Times New Roman"/>
                          <a:cs typeface="Times New Roman"/>
                        </a:rPr>
                        <a:t>2940000</a:t>
                      </a:r>
                    </a:p>
                  </a:txBody>
                  <a:tcPr marL="76200" marR="76200" marT="19050" marB="1905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Autofit/>
          </a:bodyPr>
          <a:lstStyle/>
          <a:p>
            <a:pPr algn="l"/>
            <a:r>
              <a:rPr lang="ru-RU" sz="3200" i="1" dirty="0" smtClean="0">
                <a:solidFill>
                  <a:srgbClr val="FFFF00"/>
                </a:solidFill>
              </a:rPr>
              <a:t>Для удобства расчета объем реализации указан по месяцам. Однако в финансовом прогнозе впервые 18 месяцев мясо продаваться не будет (в отличие от молока), но по мере роста молодняка будет реализован весь объем мяса. В итоге выручка, полученная от реализации мяса, покроет все предыдущие затраты на содержание животных, а оставшаяся часть средств будет нашей прибылью.</a:t>
            </a:r>
            <a:endParaRPr lang="ru-RU" sz="32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1214446"/>
          </a:xfrm>
        </p:spPr>
        <p:txBody>
          <a:bodyPr/>
          <a:lstStyle/>
          <a:p>
            <a:pPr algn="ctr"/>
            <a:r>
              <a:rPr lang="ru-RU" dirty="0" smtClean="0">
                <a:solidFill>
                  <a:srgbClr val="FF0000"/>
                </a:solidFill>
              </a:rPr>
              <a:t>Календарный план</a:t>
            </a:r>
            <a:endParaRPr lang="ru-RU" dirty="0">
              <a:solidFill>
                <a:srgbClr val="FF0000"/>
              </a:solidFill>
            </a:endParaRPr>
          </a:p>
        </p:txBody>
      </p:sp>
      <p:sp>
        <p:nvSpPr>
          <p:cNvPr id="3" name="Текст 2"/>
          <p:cNvSpPr>
            <a:spLocks noGrp="1"/>
          </p:cNvSpPr>
          <p:nvPr>
            <p:ph type="body" idx="1"/>
          </p:nvPr>
        </p:nvSpPr>
        <p:spPr>
          <a:xfrm>
            <a:off x="0" y="1785926"/>
            <a:ext cx="9144000" cy="5072074"/>
          </a:xfrm>
        </p:spPr>
        <p:txBody>
          <a:bodyPr/>
          <a:lstStyle/>
          <a:p>
            <a:r>
              <a:rPr lang="ru-RU" dirty="0" smtClean="0">
                <a:solidFill>
                  <a:srgbClr val="FFFF00"/>
                </a:solidFill>
              </a:rPr>
              <a:t>Для реализации проекта необходимо провести следующие мероприятия:</a:t>
            </a:r>
          </a:p>
          <a:p>
            <a:r>
              <a:rPr lang="ru-RU" dirty="0" smtClean="0">
                <a:solidFill>
                  <a:srgbClr val="FFFF00"/>
                </a:solidFill>
              </a:rPr>
              <a:t> </a:t>
            </a:r>
          </a:p>
          <a:p>
            <a:r>
              <a:rPr lang="ru-RU" dirty="0" smtClean="0">
                <a:solidFill>
                  <a:srgbClr val="FFFF00"/>
                </a:solidFill>
              </a:rPr>
              <a:t>Таблица №4 Календарный план реализации проекта</a:t>
            </a:r>
          </a:p>
          <a:p>
            <a:endParaRPr lang="ru-RU" dirty="0"/>
          </a:p>
        </p:txBody>
      </p:sp>
      <p:graphicFrame>
        <p:nvGraphicFramePr>
          <p:cNvPr id="4" name="Таблица 3"/>
          <p:cNvGraphicFramePr>
            <a:graphicFrameLocks noGrp="1"/>
          </p:cNvGraphicFramePr>
          <p:nvPr/>
        </p:nvGraphicFramePr>
        <p:xfrm>
          <a:off x="285720" y="3143248"/>
          <a:ext cx="8501120" cy="3529224"/>
        </p:xfrm>
        <a:graphic>
          <a:graphicData uri="http://schemas.openxmlformats.org/drawingml/2006/table">
            <a:tbl>
              <a:tblPr firstRow="1" bandRow="1">
                <a:tableStyleId>{5C22544A-7EE6-4342-B048-85BDC9FD1C3A}</a:tableStyleId>
              </a:tblPr>
              <a:tblGrid>
                <a:gridCol w="714380"/>
                <a:gridCol w="2686068"/>
                <a:gridCol w="1700224"/>
                <a:gridCol w="1700224"/>
                <a:gridCol w="1700224"/>
              </a:tblGrid>
              <a:tr h="500066">
                <a:tc>
                  <a:txBody>
                    <a:bodyPr/>
                    <a:lstStyle/>
                    <a:p>
                      <a:pPr>
                        <a:lnSpc>
                          <a:spcPct val="115000"/>
                        </a:lnSpc>
                        <a:spcAft>
                          <a:spcPts val="0"/>
                        </a:spcAft>
                      </a:pPr>
                      <a:r>
                        <a:rPr lang="ru-RU" sz="1400" dirty="0">
                          <a:solidFill>
                            <a:schemeClr val="bg1"/>
                          </a:solidFill>
                          <a:latin typeface="Times New Roman"/>
                          <a:ea typeface="Times New Roman"/>
                          <a:cs typeface="Times New Roman"/>
                        </a:rPr>
                        <a:t>N </a:t>
                      </a:r>
                      <a:r>
                        <a:rPr lang="ru-RU" sz="1400" dirty="0" err="1">
                          <a:solidFill>
                            <a:schemeClr val="bg1"/>
                          </a:solidFill>
                          <a:latin typeface="Times New Roman"/>
                          <a:ea typeface="Times New Roman"/>
                          <a:cs typeface="Times New Roman"/>
                        </a:rPr>
                        <a:t>п</a:t>
                      </a:r>
                      <a:r>
                        <a:rPr lang="ru-RU" sz="1400" dirty="0">
                          <a:solidFill>
                            <a:schemeClr val="bg1"/>
                          </a:solidFill>
                          <a:latin typeface="Times New Roman"/>
                          <a:ea typeface="Times New Roman"/>
                          <a:cs typeface="Times New Roman"/>
                        </a:rPr>
                        <a:t>/</a:t>
                      </a:r>
                      <a:r>
                        <a:rPr lang="ru-RU" sz="1400" dirty="0" err="1">
                          <a:solidFill>
                            <a:schemeClr val="bg1"/>
                          </a:solidFill>
                          <a:latin typeface="Times New Roman"/>
                          <a:ea typeface="Times New Roman"/>
                          <a:cs typeface="Times New Roman"/>
                        </a:rPr>
                        <a:t>п</a:t>
                      </a:r>
                      <a:endParaRPr lang="ru-RU" sz="1400" dirty="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Наименование этапа проекта</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Дата начала</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Дата окончания</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Стоимость этапа</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1</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Приобретение земель</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dirty="0" smtClean="0">
                          <a:solidFill>
                            <a:schemeClr val="bg1"/>
                          </a:solidFill>
                          <a:latin typeface="Times New Roman"/>
                          <a:ea typeface="Times New Roman"/>
                          <a:cs typeface="Times New Roman"/>
                        </a:rPr>
                        <a:t>01.05.2020</a:t>
                      </a:r>
                      <a:r>
                        <a:rPr lang="ru-RU" sz="1400" dirty="0">
                          <a:solidFill>
                            <a:schemeClr val="bg1"/>
                          </a:solidFill>
                          <a:latin typeface="Times New Roman"/>
                          <a:ea typeface="Times New Roman"/>
                          <a:cs typeface="Times New Roman"/>
                        </a:rPr>
                        <a:t>.</a:t>
                      </a:r>
                      <a:endParaRPr lang="ru-RU" sz="1400" dirty="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dirty="0" smtClean="0">
                          <a:solidFill>
                            <a:schemeClr val="bg1"/>
                          </a:solidFill>
                          <a:latin typeface="Times New Roman"/>
                          <a:ea typeface="Times New Roman"/>
                          <a:cs typeface="Times New Roman"/>
                        </a:rPr>
                        <a:t>01.06.2020</a:t>
                      </a:r>
                      <a:r>
                        <a:rPr lang="ru-RU" sz="1400" dirty="0">
                          <a:solidFill>
                            <a:schemeClr val="bg1"/>
                          </a:solidFill>
                          <a:latin typeface="Times New Roman"/>
                          <a:ea typeface="Times New Roman"/>
                          <a:cs typeface="Times New Roman"/>
                        </a:rPr>
                        <a:t>.</a:t>
                      </a:r>
                      <a:endParaRPr lang="ru-RU" sz="1400" dirty="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550 000</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2</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Покупка техники и оборудования</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dirty="0" smtClean="0">
                          <a:solidFill>
                            <a:schemeClr val="bg1"/>
                          </a:solidFill>
                          <a:latin typeface="Times New Roman"/>
                          <a:ea typeface="Times New Roman"/>
                          <a:cs typeface="Times New Roman"/>
                        </a:rPr>
                        <a:t>01.05.2020</a:t>
                      </a:r>
                      <a:r>
                        <a:rPr lang="ru-RU" sz="1400" dirty="0">
                          <a:solidFill>
                            <a:schemeClr val="bg1"/>
                          </a:solidFill>
                          <a:latin typeface="Times New Roman"/>
                          <a:ea typeface="Times New Roman"/>
                          <a:cs typeface="Times New Roman"/>
                        </a:rPr>
                        <a:t>.</a:t>
                      </a:r>
                      <a:endParaRPr lang="ru-RU" sz="1400" dirty="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smtClean="0">
                          <a:solidFill>
                            <a:schemeClr val="bg1"/>
                          </a:solidFill>
                          <a:latin typeface="Times New Roman"/>
                          <a:ea typeface="Times New Roman"/>
                          <a:cs typeface="Times New Roman"/>
                        </a:rPr>
                        <a:t>01.06.2020</a:t>
                      </a:r>
                      <a:r>
                        <a:rPr lang="ru-RU" sz="1400">
                          <a:solidFill>
                            <a:schemeClr val="bg1"/>
                          </a:solidFill>
                          <a:latin typeface="Times New Roman"/>
                          <a:ea typeface="Times New Roman"/>
                          <a:cs typeface="Times New Roman"/>
                        </a:rPr>
                        <a:t>.</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6 500 000</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3</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Строительство помещений</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01.05.2020.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01.07.2020.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4 750 000</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4</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Покупка КРС</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20.06.2020.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10.07.2020.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1 000 000</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5</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Приобретение кормов</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01.05.2020.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01.06.2020.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200 000</a:t>
                      </a:r>
                      <a:endParaRPr lang="ru-RU" sz="1400">
                        <a:solidFill>
                          <a:schemeClr val="bg1"/>
                        </a:solidFill>
                        <a:latin typeface="Calibri"/>
                        <a:ea typeface="Times New Roman"/>
                        <a:cs typeface="Times New Roman"/>
                      </a:endParaRPr>
                    </a:p>
                  </a:txBody>
                  <a:tcPr marL="76200" marR="76200" marT="19050" marB="19050" anchor="ctr"/>
                </a:tc>
              </a:tr>
              <a:tr h="500066">
                <a:tc>
                  <a:txBody>
                    <a:bodyPr/>
                    <a:lstStyle/>
                    <a:p>
                      <a:pPr>
                        <a:lnSpc>
                          <a:spcPct val="115000"/>
                        </a:lnSpc>
                        <a:spcAft>
                          <a:spcPts val="0"/>
                        </a:spcAft>
                      </a:pPr>
                      <a:r>
                        <a:rPr lang="ru-RU" sz="1400">
                          <a:solidFill>
                            <a:schemeClr val="bg1"/>
                          </a:solidFill>
                          <a:latin typeface="Times New Roman"/>
                          <a:ea typeface="Times New Roman"/>
                          <a:cs typeface="Times New Roman"/>
                        </a:rPr>
                        <a:t>6</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Начало деятельности</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10.07.2020.</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a:solidFill>
                            <a:schemeClr val="bg1"/>
                          </a:solidFill>
                          <a:latin typeface="Times New Roman"/>
                          <a:ea typeface="Times New Roman"/>
                          <a:cs typeface="Times New Roman"/>
                        </a:rPr>
                        <a:t>—</a:t>
                      </a:r>
                      <a:endParaRPr lang="ru-RU" sz="1400">
                        <a:solidFill>
                          <a:schemeClr val="bg1"/>
                        </a:solidFill>
                        <a:latin typeface="Calibri"/>
                        <a:ea typeface="Times New Roman"/>
                        <a:cs typeface="Times New Roman"/>
                      </a:endParaRPr>
                    </a:p>
                  </a:txBody>
                  <a:tcPr marL="76200" marR="76200" marT="19050" marB="19050" anchor="ctr"/>
                </a:tc>
                <a:tc>
                  <a:txBody>
                    <a:bodyPr/>
                    <a:lstStyle/>
                    <a:p>
                      <a:pPr>
                        <a:lnSpc>
                          <a:spcPct val="115000"/>
                        </a:lnSpc>
                        <a:spcAft>
                          <a:spcPts val="0"/>
                        </a:spcAft>
                      </a:pPr>
                      <a:r>
                        <a:rPr lang="ru-RU" sz="1400" dirty="0">
                          <a:solidFill>
                            <a:schemeClr val="bg1"/>
                          </a:solidFill>
                          <a:latin typeface="Times New Roman"/>
                          <a:ea typeface="Times New Roman"/>
                          <a:cs typeface="Times New Roman"/>
                        </a:rPr>
                        <a:t>—</a:t>
                      </a:r>
                      <a:endParaRPr lang="ru-RU" sz="1400" dirty="0">
                        <a:solidFill>
                          <a:schemeClr val="bg1"/>
                        </a:solidFill>
                        <a:latin typeface="Calibri"/>
                        <a:ea typeface="Times New Roman"/>
                        <a:cs typeface="Times New Roman"/>
                      </a:endParaRPr>
                    </a:p>
                  </a:txBody>
                  <a:tcPr marL="76200" marR="76200" marT="19050" marB="19050"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583362"/>
          </a:xfrm>
        </p:spPr>
        <p:txBody>
          <a:bodyPr>
            <a:noAutofit/>
          </a:bodyPr>
          <a:lstStyle/>
          <a:p>
            <a:pPr algn="l"/>
            <a:r>
              <a:rPr lang="ru-RU" sz="2400" dirty="0" smtClean="0">
                <a:solidFill>
                  <a:srgbClr val="FFFF00"/>
                </a:solidFill>
              </a:rPr>
              <a:t>Планируется, что реализация молока начнется с лета 2020 года. Продажа первой партии мяса запланирована на зиму 2022-2023 года.</a:t>
            </a:r>
            <a:br>
              <a:rPr lang="ru-RU" sz="2400" dirty="0" smtClean="0">
                <a:solidFill>
                  <a:srgbClr val="FFFF00"/>
                </a:solidFill>
              </a:rPr>
            </a:br>
            <a:r>
              <a:rPr lang="ru-RU" sz="2400" dirty="0" smtClean="0">
                <a:solidFill>
                  <a:srgbClr val="FFFF00"/>
                </a:solidFill>
              </a:rPr>
              <a:t> </a:t>
            </a:r>
            <a:br>
              <a:rPr lang="ru-RU" sz="2400" dirty="0" smtClean="0">
                <a:solidFill>
                  <a:srgbClr val="FFFF00"/>
                </a:solidFill>
              </a:rPr>
            </a:br>
            <a:r>
              <a:rPr lang="ru-RU" sz="2400" dirty="0" smtClean="0">
                <a:solidFill>
                  <a:srgbClr val="FFFF00"/>
                </a:solidFill>
              </a:rPr>
              <a:t>Для организации хозяйства понадобятся инвестиции в размере 13 млн. рублей. </a:t>
            </a:r>
            <a:br>
              <a:rPr lang="ru-RU" sz="2400" dirty="0" smtClean="0">
                <a:solidFill>
                  <a:srgbClr val="FFFF00"/>
                </a:solidFill>
              </a:rPr>
            </a:br>
            <a:r>
              <a:rPr lang="ru-RU" sz="2400" dirty="0" smtClean="0">
                <a:solidFill>
                  <a:srgbClr val="FFFF00"/>
                </a:solidFill>
              </a:rPr>
              <a:t>Основными расходами фермерского хозяйства будут расходы на приобретение техники и оборудования, а также строительство помещений. Второй по размеру статьей расхода является выплата заработной платы работникам фермы – 60 000 руб. в месяц.</a:t>
            </a:r>
            <a:br>
              <a:rPr lang="ru-RU" sz="2400" dirty="0" smtClean="0">
                <a:solidFill>
                  <a:srgbClr val="FFFF00"/>
                </a:solidFill>
              </a:rPr>
            </a:br>
            <a:r>
              <a:rPr lang="ru-RU" sz="2400" dirty="0" smtClean="0">
                <a:solidFill>
                  <a:srgbClr val="FFFF00"/>
                </a:solidFill>
              </a:rPr>
              <a:t>Исходя из приведенных выше данных, можно сделать расчет основных показателей экономической эффективности работы хозяйства.</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214422"/>
          </a:xfrm>
        </p:spPr>
        <p:txBody>
          <a:bodyPr/>
          <a:lstStyle/>
          <a:p>
            <a:pPr algn="ctr"/>
            <a:r>
              <a:rPr lang="ru-RU" dirty="0" smtClean="0">
                <a:solidFill>
                  <a:srgbClr val="FF0000"/>
                </a:solidFill>
              </a:rPr>
              <a:t>Риски реализации проекта</a:t>
            </a:r>
            <a:endParaRPr lang="ru-RU" dirty="0">
              <a:solidFill>
                <a:srgbClr val="FF0000"/>
              </a:solidFill>
            </a:endParaRPr>
          </a:p>
        </p:txBody>
      </p:sp>
      <p:sp>
        <p:nvSpPr>
          <p:cNvPr id="3" name="Текст 2"/>
          <p:cNvSpPr>
            <a:spLocks noGrp="1"/>
          </p:cNvSpPr>
          <p:nvPr>
            <p:ph type="body" idx="1"/>
          </p:nvPr>
        </p:nvSpPr>
        <p:spPr>
          <a:xfrm>
            <a:off x="0" y="1285860"/>
            <a:ext cx="9144000" cy="5572140"/>
          </a:xfrm>
        </p:spPr>
        <p:txBody>
          <a:bodyPr/>
          <a:lstStyle/>
          <a:p>
            <a:r>
              <a:rPr lang="ru-RU" sz="2800" dirty="0" smtClean="0">
                <a:solidFill>
                  <a:srgbClr val="FFFF00"/>
                </a:solidFill>
              </a:rPr>
              <a:t>В данном проекте предусмотрено два вида рисков:</a:t>
            </a:r>
          </a:p>
          <a:p>
            <a:pPr lvl="0"/>
            <a:r>
              <a:rPr lang="ru-RU" sz="2800" dirty="0" smtClean="0">
                <a:solidFill>
                  <a:srgbClr val="FFFF00"/>
                </a:solidFill>
              </a:rPr>
              <a:t>1) Неурожайные годы;</a:t>
            </a:r>
          </a:p>
          <a:p>
            <a:pPr lvl="0"/>
            <a:r>
              <a:rPr lang="ru-RU" sz="2800" dirty="0" smtClean="0">
                <a:solidFill>
                  <a:srgbClr val="FFFF00"/>
                </a:solidFill>
              </a:rPr>
              <a:t>2) Болезни/ падеж животных.</a:t>
            </a:r>
          </a:p>
          <a:p>
            <a:r>
              <a:rPr lang="ru-RU" sz="2800" dirty="0" smtClean="0">
                <a:solidFill>
                  <a:srgbClr val="FFFF00"/>
                </a:solidFill>
              </a:rPr>
              <a:t>Первая проблема будет решаться за счет заготовки кормов сверх нормы. Для этого планируется приобретение земли, больше по площади, чем требуется для содержания 30 голов КРС, а также закупка кормов при необходимости у соседних фермерских хозяйств.</a:t>
            </a:r>
          </a:p>
          <a:p>
            <a:r>
              <a:rPr lang="ru-RU" sz="2800" dirty="0" smtClean="0">
                <a:solidFill>
                  <a:srgbClr val="FFFF00"/>
                </a:solidFill>
              </a:rPr>
              <a:t>Вторая проблема будет решаться за счет профилактических осмотров у ветеринара и своевременной вакцинации животных.</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357298"/>
          </a:xfrm>
        </p:spPr>
        <p:txBody>
          <a:bodyPr/>
          <a:lstStyle/>
          <a:p>
            <a:pPr algn="ctr"/>
            <a:r>
              <a:rPr lang="ru-RU" dirty="0" smtClean="0">
                <a:solidFill>
                  <a:srgbClr val="FF0000"/>
                </a:solidFill>
              </a:rPr>
              <a:t>Сколько в итоге можно заработать на ферме КРС</a:t>
            </a:r>
            <a:endParaRPr lang="ru-RU" dirty="0">
              <a:solidFill>
                <a:srgbClr val="FF0000"/>
              </a:solidFill>
            </a:endParaRPr>
          </a:p>
        </p:txBody>
      </p:sp>
      <p:sp>
        <p:nvSpPr>
          <p:cNvPr id="3" name="Текст 2"/>
          <p:cNvSpPr>
            <a:spLocks noGrp="1"/>
          </p:cNvSpPr>
          <p:nvPr>
            <p:ph type="body" idx="1"/>
          </p:nvPr>
        </p:nvSpPr>
        <p:spPr>
          <a:xfrm>
            <a:off x="0" y="1500174"/>
            <a:ext cx="9144000" cy="2214578"/>
          </a:xfrm>
        </p:spPr>
        <p:txBody>
          <a:bodyPr/>
          <a:lstStyle/>
          <a:p>
            <a:r>
              <a:rPr lang="ru-RU" dirty="0" smtClean="0">
                <a:solidFill>
                  <a:srgbClr val="FFFF00"/>
                </a:solidFill>
              </a:rPr>
              <a:t>Годовая выручка составила: 2940000 рублей</a:t>
            </a:r>
          </a:p>
          <a:p>
            <a:r>
              <a:rPr lang="ru-RU" dirty="0" smtClean="0">
                <a:solidFill>
                  <a:srgbClr val="FFFF00"/>
                </a:solidFill>
              </a:rPr>
              <a:t>Зарплата работникам: 720000 рублей</a:t>
            </a:r>
          </a:p>
          <a:p>
            <a:r>
              <a:rPr lang="ru-RU" dirty="0" smtClean="0">
                <a:solidFill>
                  <a:srgbClr val="FFFF00"/>
                </a:solidFill>
              </a:rPr>
              <a:t>Итого годовая прибыль составит: 2200000 (без учета транспортных расходов, уплаты налогов и кредита).</a:t>
            </a:r>
          </a:p>
          <a:p>
            <a:r>
              <a:rPr lang="ru-RU" dirty="0" smtClean="0">
                <a:solidFill>
                  <a:srgbClr val="FFFF00"/>
                </a:solidFill>
              </a:rPr>
              <a:t>Следовательно, сумму в размере 13 млн. рублей  (при условии, что платить 1,5 млн. в год) можно вернуть в течение 8-9 лет.</a:t>
            </a:r>
          </a:p>
        </p:txBody>
      </p:sp>
      <p:pic>
        <p:nvPicPr>
          <p:cNvPr id="40964" name="Picture 4" descr="https://cdn.pixabay.com/photo/2013/03/30/21/30/england-98088_1280.jpg"/>
          <p:cNvPicPr>
            <a:picLocks noChangeAspect="1" noChangeArrowheads="1"/>
          </p:cNvPicPr>
          <p:nvPr/>
        </p:nvPicPr>
        <p:blipFill>
          <a:blip r:embed="rId2"/>
          <a:srcRect/>
          <a:stretch>
            <a:fillRect/>
          </a:stretch>
        </p:blipFill>
        <p:spPr bwMode="auto">
          <a:xfrm>
            <a:off x="0" y="3589734"/>
            <a:ext cx="4357686" cy="3268265"/>
          </a:xfrm>
          <a:prstGeom prst="rect">
            <a:avLst/>
          </a:prstGeom>
          <a:noFill/>
        </p:spPr>
      </p:pic>
      <p:pic>
        <p:nvPicPr>
          <p:cNvPr id="40966" name="Picture 6" descr="https://i.pinimg.com/originals/47/60/4a/47604a27172c8aac40229188ec8e3b39.jpg"/>
          <p:cNvPicPr>
            <a:picLocks noChangeAspect="1" noChangeArrowheads="1"/>
          </p:cNvPicPr>
          <p:nvPr/>
        </p:nvPicPr>
        <p:blipFill>
          <a:blip r:embed="rId3"/>
          <a:srcRect/>
          <a:stretch>
            <a:fillRect/>
          </a:stretch>
        </p:blipFill>
        <p:spPr bwMode="auto">
          <a:xfrm>
            <a:off x="4500562" y="3571876"/>
            <a:ext cx="4643438" cy="32861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fontScale="90000"/>
          </a:bodyPr>
          <a:lstStyle/>
          <a:p>
            <a:r>
              <a:rPr lang="ru-RU" sz="4000" dirty="0" smtClean="0">
                <a:solidFill>
                  <a:srgbClr val="FF0000"/>
                </a:solidFill>
              </a:rPr>
              <a:t>Описание проекта по разведению КРС </a:t>
            </a:r>
            <a:r>
              <a:rPr lang="ru-RU" sz="4000" dirty="0" err="1" smtClean="0">
                <a:solidFill>
                  <a:srgbClr val="FF0000"/>
                </a:solidFill>
              </a:rPr>
              <a:t>мясо-молочного</a:t>
            </a:r>
            <a:r>
              <a:rPr lang="ru-RU" sz="4000" dirty="0" smtClean="0">
                <a:solidFill>
                  <a:srgbClr val="FF0000"/>
                </a:solidFill>
              </a:rPr>
              <a:t> направления</a:t>
            </a:r>
            <a:r>
              <a:rPr lang="ru-RU" dirty="0" smtClean="0"/>
              <a:t/>
            </a:r>
            <a:br>
              <a:rPr lang="ru-RU" dirty="0" smtClean="0"/>
            </a:br>
            <a:endParaRPr lang="ru-RU" dirty="0"/>
          </a:p>
        </p:txBody>
      </p:sp>
      <p:pic>
        <p:nvPicPr>
          <p:cNvPr id="26626" name="Picture 2" descr="https://images.pexels.com/photos/2252557/pexels-photo-2252557.jpeg?auto=compress&amp;cs=tinysrgb&amp;fit=crop&amp;h=627&amp;w=1200"/>
          <p:cNvPicPr>
            <a:picLocks noChangeAspect="1" noChangeArrowheads="1"/>
          </p:cNvPicPr>
          <p:nvPr/>
        </p:nvPicPr>
        <p:blipFill>
          <a:blip r:embed="rId2"/>
          <a:srcRect/>
          <a:stretch>
            <a:fillRect/>
          </a:stretch>
        </p:blipFill>
        <p:spPr bwMode="auto">
          <a:xfrm>
            <a:off x="0" y="2080260"/>
            <a:ext cx="9144000" cy="47777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97634"/>
          </a:xfrm>
        </p:spPr>
        <p:txBody>
          <a:bodyPr>
            <a:noAutofit/>
          </a:bodyPr>
          <a:lstStyle/>
          <a:p>
            <a:pPr algn="l"/>
            <a:r>
              <a:rPr lang="ru-RU" sz="2800" dirty="0" smtClean="0">
                <a:solidFill>
                  <a:srgbClr val="FFFF00"/>
                </a:solidFill>
              </a:rPr>
              <a:t>Целью проекта является разведение крупного рогатого скота </a:t>
            </a:r>
            <a:r>
              <a:rPr lang="ru-RU" sz="2800" dirty="0" err="1" smtClean="0">
                <a:solidFill>
                  <a:srgbClr val="FFFF00"/>
                </a:solidFill>
              </a:rPr>
              <a:t>мясо-молочного</a:t>
            </a:r>
            <a:r>
              <a:rPr lang="ru-RU" sz="2800" dirty="0" smtClean="0">
                <a:solidFill>
                  <a:srgbClr val="FFFF00"/>
                </a:solidFill>
              </a:rPr>
              <a:t> направления для последующей реализации с/</a:t>
            </a:r>
            <a:r>
              <a:rPr lang="ru-RU" sz="2800" dirty="0" err="1" smtClean="0">
                <a:solidFill>
                  <a:srgbClr val="FFFF00"/>
                </a:solidFill>
              </a:rPr>
              <a:t>х</a:t>
            </a:r>
            <a:r>
              <a:rPr lang="ru-RU" sz="2800" dirty="0" smtClean="0">
                <a:solidFill>
                  <a:srgbClr val="FFFF00"/>
                </a:solidFill>
              </a:rPr>
              <a:t> продукции населению в виде молока и мяса.</a:t>
            </a:r>
            <a:br>
              <a:rPr lang="ru-RU" sz="2800" dirty="0" smtClean="0">
                <a:solidFill>
                  <a:srgbClr val="FFFF00"/>
                </a:solidFill>
              </a:rPr>
            </a:br>
            <a:r>
              <a:rPr lang="ru-RU" sz="2800" dirty="0" smtClean="0">
                <a:solidFill>
                  <a:srgbClr val="FFFF00"/>
                </a:solidFill>
              </a:rPr>
              <a:t>Производство данного вида продукции является перспективным направлением, так как рынок мясных и молочных продуктов является одним из крупнейших рынков продовольственных товаров. Мясная и молочная продукция пользуется постоянным спросом как у населения, так и у организаций при закупке мясной и молочной продукции для дальнейшей переработки.</a:t>
            </a:r>
            <a:endParaRPr lang="ru-RU" sz="28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С чего начать реализацию проекта</a:t>
            </a:r>
            <a:r>
              <a:rPr lang="ru-RU" dirty="0" smtClean="0"/>
              <a:t/>
            </a:r>
            <a:br>
              <a:rPr lang="ru-RU" dirty="0" smtClean="0"/>
            </a:br>
            <a:endParaRPr lang="ru-RU" dirty="0"/>
          </a:p>
        </p:txBody>
      </p:sp>
      <p:pic>
        <p:nvPicPr>
          <p:cNvPr id="28674" name="Picture 2" descr="https://zib.com.ua/files/articles_photos/120313.jpg"/>
          <p:cNvPicPr>
            <a:picLocks noChangeAspect="1" noChangeArrowheads="1"/>
          </p:cNvPicPr>
          <p:nvPr/>
        </p:nvPicPr>
        <p:blipFill>
          <a:blip r:embed="rId2"/>
          <a:srcRect/>
          <a:stretch>
            <a:fillRect/>
          </a:stretch>
        </p:blipFill>
        <p:spPr bwMode="auto">
          <a:xfrm>
            <a:off x="357158" y="1226524"/>
            <a:ext cx="8429652" cy="563147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572272"/>
          </a:xfrm>
        </p:spPr>
        <p:txBody>
          <a:bodyPr>
            <a:noAutofit/>
          </a:bodyPr>
          <a:lstStyle/>
          <a:p>
            <a:pPr lvl="0" algn="l"/>
            <a:r>
              <a:rPr lang="ru-RU" sz="3200" dirty="0" smtClean="0">
                <a:solidFill>
                  <a:srgbClr val="FFFF00"/>
                </a:solidFill>
              </a:rPr>
              <a:t>1) Строительство летних и зимних помещений для разведения скота;</a:t>
            </a:r>
            <a:br>
              <a:rPr lang="ru-RU" sz="3200" dirty="0" smtClean="0">
                <a:solidFill>
                  <a:srgbClr val="FFFF00"/>
                </a:solidFill>
              </a:rPr>
            </a:br>
            <a:r>
              <a:rPr lang="ru-RU" sz="3200" dirty="0" smtClean="0">
                <a:solidFill>
                  <a:srgbClr val="FFFF00"/>
                </a:solidFill>
              </a:rPr>
              <a:t>2) Строительство гаража под технику;</a:t>
            </a:r>
            <a:br>
              <a:rPr lang="ru-RU" sz="3200" dirty="0" smtClean="0">
                <a:solidFill>
                  <a:srgbClr val="FFFF00"/>
                </a:solidFill>
              </a:rPr>
            </a:br>
            <a:r>
              <a:rPr lang="ru-RU" sz="3200" dirty="0" smtClean="0">
                <a:solidFill>
                  <a:srgbClr val="FFFF00"/>
                </a:solidFill>
              </a:rPr>
              <a:t>3) Строительство склада;</a:t>
            </a:r>
            <a:br>
              <a:rPr lang="ru-RU" sz="3200" dirty="0" smtClean="0">
                <a:solidFill>
                  <a:srgbClr val="FFFF00"/>
                </a:solidFill>
              </a:rPr>
            </a:br>
            <a:r>
              <a:rPr lang="ru-RU" sz="3200" dirty="0" smtClean="0">
                <a:solidFill>
                  <a:srgbClr val="FFFF00"/>
                </a:solidFill>
              </a:rPr>
              <a:t>4) Приобретение молодняка </a:t>
            </a:r>
            <a:r>
              <a:rPr lang="ru-RU" sz="3200" dirty="0" err="1" smtClean="0">
                <a:solidFill>
                  <a:srgbClr val="FFFF00"/>
                </a:solidFill>
              </a:rPr>
              <a:t>мясо-молочного</a:t>
            </a:r>
            <a:r>
              <a:rPr lang="ru-RU" sz="3200" dirty="0" smtClean="0">
                <a:solidFill>
                  <a:srgbClr val="FFFF00"/>
                </a:solidFill>
              </a:rPr>
              <a:t> направления;</a:t>
            </a:r>
            <a:br>
              <a:rPr lang="ru-RU" sz="3200" dirty="0" smtClean="0">
                <a:solidFill>
                  <a:srgbClr val="FFFF00"/>
                </a:solidFill>
              </a:rPr>
            </a:br>
            <a:r>
              <a:rPr lang="ru-RU" sz="3200" dirty="0" smtClean="0">
                <a:solidFill>
                  <a:srgbClr val="FFFF00"/>
                </a:solidFill>
              </a:rPr>
              <a:t>5) Приобретение техники и с/</a:t>
            </a:r>
            <a:r>
              <a:rPr lang="ru-RU" sz="3200" dirty="0" err="1" smtClean="0">
                <a:solidFill>
                  <a:srgbClr val="FFFF00"/>
                </a:solidFill>
              </a:rPr>
              <a:t>х</a:t>
            </a:r>
            <a:r>
              <a:rPr lang="ru-RU" sz="3200" dirty="0" smtClean="0">
                <a:solidFill>
                  <a:srgbClr val="FFFF00"/>
                </a:solidFill>
              </a:rPr>
              <a:t> оборудования;</a:t>
            </a:r>
            <a:br>
              <a:rPr lang="ru-RU" sz="3200" dirty="0" smtClean="0">
                <a:solidFill>
                  <a:srgbClr val="FFFF00"/>
                </a:solidFill>
              </a:rPr>
            </a:br>
            <a:r>
              <a:rPr lang="ru-RU" sz="3200" dirty="0" smtClean="0">
                <a:solidFill>
                  <a:srgbClr val="FFFF00"/>
                </a:solidFill>
              </a:rPr>
              <a:t>6) Покупка земельных площадей;</a:t>
            </a:r>
            <a:br>
              <a:rPr lang="ru-RU" sz="3200" dirty="0" smtClean="0">
                <a:solidFill>
                  <a:srgbClr val="FFFF00"/>
                </a:solidFill>
              </a:rPr>
            </a:br>
            <a:r>
              <a:rPr lang="ru-RU" sz="3200" dirty="0" smtClean="0">
                <a:solidFill>
                  <a:srgbClr val="FFFF00"/>
                </a:solidFill>
              </a:rPr>
              <a:t>7) Выращивание и разведение животных с целью получение готового продукта в виде молока и мяса;</a:t>
            </a:r>
            <a:br>
              <a:rPr lang="ru-RU" sz="3200" dirty="0" smtClean="0">
                <a:solidFill>
                  <a:srgbClr val="FFFF00"/>
                </a:solidFill>
              </a:rPr>
            </a:br>
            <a:r>
              <a:rPr lang="ru-RU" sz="3200" dirty="0" smtClean="0">
                <a:solidFill>
                  <a:srgbClr val="FFFF00"/>
                </a:solidFill>
              </a:rPr>
              <a:t>8) Реализация готовой продукции (молоко и мясо) населению.</a:t>
            </a:r>
            <a:endParaRPr lang="ru-RU" sz="32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2225668"/>
          </a:xfrm>
        </p:spPr>
        <p:txBody>
          <a:bodyPr>
            <a:noAutofit/>
          </a:bodyPr>
          <a:lstStyle/>
          <a:p>
            <a:r>
              <a:rPr lang="ru-RU" sz="2000" dirty="0" smtClean="0">
                <a:solidFill>
                  <a:srgbClr val="FFFF00"/>
                </a:solidFill>
              </a:rPr>
              <a:t>Для реализации проекта планируется привлечь кредитные средства в размере 13000000 руб. Вся сумма полученного кредита будет направлена на приобретение основных средств, техники и строительство помещений для содержания поголовья скота, подсобных помещений и гаража.</a:t>
            </a:r>
            <a:endParaRPr lang="ru-RU" sz="2000" dirty="0">
              <a:solidFill>
                <a:srgbClr val="FFFF00"/>
              </a:solidFill>
            </a:endParaRPr>
          </a:p>
        </p:txBody>
      </p:sp>
      <p:pic>
        <p:nvPicPr>
          <p:cNvPr id="30722" name="Picture 2" descr="https://www.huesker.co.uk/fileadmin/Pictures/_processed_/1/1/csm_Header_Barn_Ventilation_150dpi_5b6be72bda.jpg"/>
          <p:cNvPicPr>
            <a:picLocks noChangeAspect="1" noChangeArrowheads="1"/>
          </p:cNvPicPr>
          <p:nvPr/>
        </p:nvPicPr>
        <p:blipFill>
          <a:blip r:embed="rId2"/>
          <a:srcRect/>
          <a:stretch>
            <a:fillRect/>
          </a:stretch>
        </p:blipFill>
        <p:spPr bwMode="auto">
          <a:xfrm>
            <a:off x="0" y="2428874"/>
            <a:ext cx="9144000" cy="442912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85794"/>
            <a:ext cx="9144000" cy="1214446"/>
          </a:xfrm>
        </p:spPr>
        <p:txBody>
          <a:bodyPr/>
          <a:lstStyle/>
          <a:p>
            <a:pPr algn="ctr"/>
            <a:r>
              <a:rPr lang="ru-RU" sz="3600" dirty="0" smtClean="0">
                <a:solidFill>
                  <a:srgbClr val="FF0000"/>
                </a:solidFill>
              </a:rPr>
              <a:t>Сколько денег нужно для старта бизнеса по разведению КРС</a:t>
            </a:r>
            <a:r>
              <a:rPr lang="ru-RU" dirty="0" smtClean="0"/>
              <a:t/>
            </a:r>
            <a:br>
              <a:rPr lang="ru-RU" dirty="0" smtClean="0"/>
            </a:br>
            <a:endParaRPr lang="ru-RU" dirty="0"/>
          </a:p>
        </p:txBody>
      </p:sp>
      <p:sp>
        <p:nvSpPr>
          <p:cNvPr id="3" name="Текст 2"/>
          <p:cNvSpPr>
            <a:spLocks noGrp="1"/>
          </p:cNvSpPr>
          <p:nvPr>
            <p:ph type="body" idx="1"/>
          </p:nvPr>
        </p:nvSpPr>
        <p:spPr>
          <a:xfrm>
            <a:off x="0" y="1714488"/>
            <a:ext cx="9144000" cy="4929222"/>
          </a:xfrm>
        </p:spPr>
        <p:txBody>
          <a:bodyPr/>
          <a:lstStyle/>
          <a:p>
            <a:r>
              <a:rPr lang="ru-RU" dirty="0" smtClean="0">
                <a:solidFill>
                  <a:srgbClr val="002060"/>
                </a:solidFill>
              </a:rPr>
              <a:t>Таблица №1</a:t>
            </a:r>
          </a:p>
          <a:p>
            <a:endParaRPr lang="ru-RU" dirty="0" smtClean="0">
              <a:solidFill>
                <a:srgbClr val="002060"/>
              </a:solidFill>
            </a:endParaRPr>
          </a:p>
          <a:p>
            <a:endParaRPr lang="ru-RU" dirty="0" smtClean="0">
              <a:solidFill>
                <a:srgbClr val="002060"/>
              </a:solidFill>
            </a:endParaRPr>
          </a:p>
        </p:txBody>
      </p:sp>
      <p:graphicFrame>
        <p:nvGraphicFramePr>
          <p:cNvPr id="8" name="Таблица 7"/>
          <p:cNvGraphicFramePr>
            <a:graphicFrameLocks noGrp="1"/>
          </p:cNvGraphicFramePr>
          <p:nvPr/>
        </p:nvGraphicFramePr>
        <p:xfrm>
          <a:off x="285720" y="2143113"/>
          <a:ext cx="8572560" cy="4500596"/>
        </p:xfrm>
        <a:graphic>
          <a:graphicData uri="http://schemas.openxmlformats.org/drawingml/2006/table">
            <a:tbl>
              <a:tblPr firstRow="1" bandRow="1">
                <a:tableStyleId>{5C22544A-7EE6-4342-B048-85BDC9FD1C3A}</a:tableStyleId>
              </a:tblPr>
              <a:tblGrid>
                <a:gridCol w="785818"/>
                <a:gridCol w="5929354"/>
                <a:gridCol w="1857388"/>
              </a:tblGrid>
              <a:tr h="293743">
                <a:tc>
                  <a:txBody>
                    <a:bodyPr/>
                    <a:lstStyle/>
                    <a:p>
                      <a:pPr>
                        <a:spcAft>
                          <a:spcPts val="0"/>
                        </a:spcAft>
                      </a:pPr>
                      <a:r>
                        <a:rPr lang="ru-RU" sz="1600" dirty="0">
                          <a:solidFill>
                            <a:schemeClr val="bg1"/>
                          </a:solidFill>
                          <a:latin typeface="Times New Roman"/>
                          <a:ea typeface="Times New Roman"/>
                          <a:cs typeface="Times New Roman"/>
                        </a:rPr>
                        <a:t>№ </a:t>
                      </a:r>
                      <a:r>
                        <a:rPr lang="ru-RU" sz="1600" dirty="0" err="1">
                          <a:solidFill>
                            <a:schemeClr val="bg1"/>
                          </a:solidFill>
                          <a:latin typeface="Times New Roman"/>
                          <a:ea typeface="Times New Roman"/>
                          <a:cs typeface="Times New Roman"/>
                        </a:rPr>
                        <a:t>п</a:t>
                      </a:r>
                      <a:r>
                        <a:rPr lang="ru-RU" sz="1600" dirty="0">
                          <a:solidFill>
                            <a:schemeClr val="bg1"/>
                          </a:solidFill>
                          <a:latin typeface="Times New Roman"/>
                          <a:ea typeface="Times New Roman"/>
                          <a:cs typeface="Times New Roman"/>
                        </a:rPr>
                        <a:t>/</a:t>
                      </a:r>
                      <a:r>
                        <a:rPr lang="ru-RU" sz="1600" dirty="0" err="1">
                          <a:solidFill>
                            <a:schemeClr val="bg1"/>
                          </a:solidFill>
                          <a:latin typeface="Times New Roman"/>
                          <a:ea typeface="Times New Roman"/>
                          <a:cs typeface="Times New Roman"/>
                        </a:rPr>
                        <a:t>п</a:t>
                      </a:r>
                      <a:endParaRPr lang="ru-RU" sz="1600" dirty="0">
                        <a:solidFill>
                          <a:schemeClr val="bg1"/>
                        </a:solidFill>
                        <a:latin typeface="Calibri"/>
                        <a:ea typeface="Times New Roman"/>
                        <a:cs typeface="Times New Roman"/>
                      </a:endParaRPr>
                    </a:p>
                  </a:txBody>
                  <a:tcPr marL="68580" marR="68580" marT="0" marB="0"/>
                </a:tc>
                <a:tc>
                  <a:txBody>
                    <a:bodyPr/>
                    <a:lstStyle/>
                    <a:p>
                      <a:pPr>
                        <a:spcAft>
                          <a:spcPts val="0"/>
                        </a:spcAft>
                      </a:pPr>
                      <a:r>
                        <a:rPr lang="ru-RU" sz="1600">
                          <a:solidFill>
                            <a:schemeClr val="bg1"/>
                          </a:solidFill>
                          <a:latin typeface="Times New Roman"/>
                          <a:ea typeface="Times New Roman"/>
                          <a:cs typeface="Times New Roman"/>
                        </a:rPr>
                        <a:t>Наименование</a:t>
                      </a:r>
                      <a:endParaRPr lang="ru-RU" sz="1600">
                        <a:solidFill>
                          <a:schemeClr val="bg1"/>
                        </a:solidFill>
                        <a:latin typeface="Calibri"/>
                        <a:ea typeface="Times New Roman"/>
                        <a:cs typeface="Times New Roman"/>
                      </a:endParaRPr>
                    </a:p>
                  </a:txBody>
                  <a:tcPr marL="68580" marR="68580" marT="0" marB="0"/>
                </a:tc>
                <a:tc>
                  <a:txBody>
                    <a:bodyPr/>
                    <a:lstStyle/>
                    <a:p>
                      <a:pPr>
                        <a:spcAft>
                          <a:spcPts val="0"/>
                        </a:spcAft>
                      </a:pPr>
                      <a:r>
                        <a:rPr lang="ru-RU" sz="1600" dirty="0">
                          <a:solidFill>
                            <a:schemeClr val="bg1"/>
                          </a:solidFill>
                          <a:latin typeface="Times New Roman"/>
                          <a:ea typeface="Times New Roman"/>
                          <a:cs typeface="Times New Roman"/>
                        </a:rPr>
                        <a:t>Сумма в руб.</a:t>
                      </a:r>
                      <a:endParaRPr lang="ru-RU" sz="1600" dirty="0">
                        <a:solidFill>
                          <a:schemeClr val="bg1"/>
                        </a:solidFill>
                        <a:latin typeface="Calibri"/>
                        <a:ea typeface="Times New Roman"/>
                        <a:cs typeface="Times New Roman"/>
                      </a:endParaRPr>
                    </a:p>
                  </a:txBody>
                  <a:tcPr marL="68580" marR="68580" marT="0" marB="0"/>
                </a:tc>
              </a:tr>
              <a:tr h="293743">
                <a:tc>
                  <a:txBody>
                    <a:bodyPr/>
                    <a:lstStyle/>
                    <a:p>
                      <a:pPr>
                        <a:spcAft>
                          <a:spcPts val="0"/>
                        </a:spcAft>
                      </a:pPr>
                      <a:r>
                        <a:rPr lang="ru-RU" sz="1600">
                          <a:solidFill>
                            <a:schemeClr val="bg1"/>
                          </a:solidFill>
                          <a:latin typeface="Times New Roman"/>
                          <a:ea typeface="Times New Roman"/>
                          <a:cs typeface="Times New Roman"/>
                        </a:rPr>
                        <a:t>1</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a:solidFill>
                            <a:schemeClr val="bg1"/>
                          </a:solidFill>
                          <a:latin typeface="Times New Roman"/>
                          <a:ea typeface="Times New Roman"/>
                          <a:cs typeface="Times New Roman"/>
                        </a:rPr>
                        <a:t>Строительство гаража 20м/12м (в т.ч)</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dirty="0">
                          <a:solidFill>
                            <a:schemeClr val="bg1"/>
                          </a:solidFill>
                          <a:latin typeface="Times New Roman"/>
                          <a:ea typeface="Times New Roman"/>
                          <a:cs typeface="Times New Roman"/>
                        </a:rPr>
                        <a:t>2 000 000</a:t>
                      </a:r>
                      <a:endParaRPr lang="ru-RU" sz="1600" dirty="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358442">
                <a:tc>
                  <a:txBody>
                    <a:bodyPr/>
                    <a:lstStyle/>
                    <a:p>
                      <a:pPr>
                        <a:spcAft>
                          <a:spcPts val="0"/>
                        </a:spcAft>
                      </a:pPr>
                      <a:r>
                        <a:rPr lang="ru-RU" sz="1600">
                          <a:solidFill>
                            <a:schemeClr val="bg1"/>
                          </a:solidFill>
                          <a:latin typeface="Times New Roman"/>
                          <a:ea typeface="Times New Roman"/>
                          <a:cs typeface="Times New Roman"/>
                        </a:rPr>
                        <a:t>2</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a:solidFill>
                            <a:schemeClr val="bg1"/>
                          </a:solidFill>
                          <a:latin typeface="Times New Roman"/>
                          <a:ea typeface="Times New Roman"/>
                          <a:cs typeface="Times New Roman"/>
                        </a:rPr>
                        <a:t>Строительство теплого помещения для животных 30м/8м</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dirty="0">
                          <a:solidFill>
                            <a:schemeClr val="bg1"/>
                          </a:solidFill>
                          <a:latin typeface="Times New Roman"/>
                          <a:ea typeface="Times New Roman"/>
                          <a:cs typeface="Times New Roman"/>
                        </a:rPr>
                        <a:t>1 300 000</a:t>
                      </a:r>
                      <a:endParaRPr lang="ru-RU" sz="1600" dirty="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358442">
                <a:tc>
                  <a:txBody>
                    <a:bodyPr/>
                    <a:lstStyle/>
                    <a:p>
                      <a:pPr>
                        <a:spcAft>
                          <a:spcPts val="0"/>
                        </a:spcAft>
                      </a:pPr>
                      <a:r>
                        <a:rPr lang="ru-RU" sz="1600">
                          <a:solidFill>
                            <a:schemeClr val="bg1"/>
                          </a:solidFill>
                          <a:latin typeface="Times New Roman"/>
                          <a:ea typeface="Times New Roman"/>
                          <a:cs typeface="Times New Roman"/>
                        </a:rPr>
                        <a:t>3</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a:solidFill>
                            <a:schemeClr val="bg1"/>
                          </a:solidFill>
                          <a:latin typeface="Times New Roman"/>
                          <a:ea typeface="Times New Roman"/>
                          <a:cs typeface="Times New Roman"/>
                        </a:rPr>
                        <a:t>Строительство летнего помещения для животных 30м/8м</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dirty="0">
                          <a:solidFill>
                            <a:schemeClr val="bg1"/>
                          </a:solidFill>
                          <a:latin typeface="Times New Roman"/>
                          <a:ea typeface="Times New Roman"/>
                          <a:cs typeface="Times New Roman"/>
                        </a:rPr>
                        <a:t>350 000</a:t>
                      </a:r>
                      <a:endParaRPr lang="ru-RU" sz="1600" dirty="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293743">
                <a:tc>
                  <a:txBody>
                    <a:bodyPr/>
                    <a:lstStyle/>
                    <a:p>
                      <a:pPr>
                        <a:spcAft>
                          <a:spcPts val="0"/>
                        </a:spcAft>
                      </a:pPr>
                      <a:r>
                        <a:rPr lang="ru-RU" sz="1600">
                          <a:solidFill>
                            <a:schemeClr val="bg1"/>
                          </a:solidFill>
                          <a:latin typeface="Times New Roman"/>
                          <a:ea typeface="Times New Roman"/>
                          <a:cs typeface="Times New Roman"/>
                        </a:rPr>
                        <a:t>4</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a:solidFill>
                            <a:schemeClr val="bg1"/>
                          </a:solidFill>
                          <a:latin typeface="Times New Roman"/>
                          <a:ea typeface="Times New Roman"/>
                          <a:cs typeface="Times New Roman"/>
                        </a:rPr>
                        <a:t>Строительство склада 12м/6м</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dirty="0">
                          <a:solidFill>
                            <a:schemeClr val="bg1"/>
                          </a:solidFill>
                          <a:latin typeface="Times New Roman"/>
                          <a:ea typeface="Times New Roman"/>
                          <a:cs typeface="Times New Roman"/>
                        </a:rPr>
                        <a:t>350 000</a:t>
                      </a:r>
                      <a:endParaRPr lang="ru-RU" sz="1600" dirty="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358442">
                <a:tc>
                  <a:txBody>
                    <a:bodyPr/>
                    <a:lstStyle/>
                    <a:p>
                      <a:pPr>
                        <a:spcAft>
                          <a:spcPts val="0"/>
                        </a:spcAft>
                      </a:pPr>
                      <a:r>
                        <a:rPr lang="ru-RU" sz="1600">
                          <a:solidFill>
                            <a:schemeClr val="bg1"/>
                          </a:solidFill>
                          <a:latin typeface="Times New Roman"/>
                          <a:ea typeface="Times New Roman"/>
                          <a:cs typeface="Times New Roman"/>
                        </a:rPr>
                        <a:t>5</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a:solidFill>
                            <a:schemeClr val="bg1"/>
                          </a:solidFill>
                          <a:latin typeface="Times New Roman"/>
                          <a:ea typeface="Times New Roman"/>
                          <a:cs typeface="Times New Roman"/>
                        </a:rPr>
                        <a:t>Строительные материалы и строительные работы</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dirty="0">
                          <a:solidFill>
                            <a:schemeClr val="bg1"/>
                          </a:solidFill>
                          <a:latin typeface="Times New Roman"/>
                          <a:ea typeface="Times New Roman"/>
                          <a:cs typeface="Times New Roman"/>
                        </a:rPr>
                        <a:t>750 000</a:t>
                      </a:r>
                      <a:endParaRPr lang="ru-RU" sz="1600" dirty="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293743">
                <a:tc>
                  <a:txBody>
                    <a:bodyPr/>
                    <a:lstStyle/>
                    <a:p>
                      <a:pPr>
                        <a:spcAft>
                          <a:spcPts val="0"/>
                        </a:spcAft>
                      </a:pPr>
                      <a:r>
                        <a:rPr lang="ru-RU" sz="1600">
                          <a:solidFill>
                            <a:schemeClr val="bg1"/>
                          </a:solidFill>
                          <a:latin typeface="Times New Roman"/>
                          <a:ea typeface="Times New Roman"/>
                          <a:cs typeface="Times New Roman"/>
                        </a:rPr>
                        <a:t>6</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a:solidFill>
                            <a:schemeClr val="bg1"/>
                          </a:solidFill>
                          <a:latin typeface="Times New Roman"/>
                          <a:ea typeface="Times New Roman"/>
                          <a:cs typeface="Times New Roman"/>
                        </a:rPr>
                        <a:t>Приобретение тракторов (2 шт.)</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dirty="0">
                          <a:solidFill>
                            <a:schemeClr val="bg1"/>
                          </a:solidFill>
                          <a:latin typeface="Times New Roman"/>
                          <a:ea typeface="Times New Roman"/>
                          <a:cs typeface="Times New Roman"/>
                        </a:rPr>
                        <a:t>2 000 000</a:t>
                      </a:r>
                      <a:endParaRPr lang="ru-RU" sz="1600" dirty="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293743">
                <a:tc>
                  <a:txBody>
                    <a:bodyPr/>
                    <a:lstStyle/>
                    <a:p>
                      <a:pPr>
                        <a:spcAft>
                          <a:spcPts val="0"/>
                        </a:spcAft>
                      </a:pPr>
                      <a:r>
                        <a:rPr lang="ru-RU" sz="1600">
                          <a:solidFill>
                            <a:schemeClr val="bg1"/>
                          </a:solidFill>
                          <a:latin typeface="Times New Roman"/>
                          <a:ea typeface="Times New Roman"/>
                          <a:cs typeface="Times New Roman"/>
                        </a:rPr>
                        <a:t>7</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a:solidFill>
                            <a:schemeClr val="bg1"/>
                          </a:solidFill>
                          <a:latin typeface="Times New Roman"/>
                          <a:ea typeface="Times New Roman"/>
                          <a:cs typeface="Times New Roman"/>
                        </a:rPr>
                        <a:t>Приобретение грузовых автомобилей (2 шт.)</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dirty="0">
                          <a:solidFill>
                            <a:schemeClr val="bg1"/>
                          </a:solidFill>
                          <a:latin typeface="Times New Roman"/>
                          <a:ea typeface="Times New Roman"/>
                          <a:cs typeface="Times New Roman"/>
                        </a:rPr>
                        <a:t>3 000 000</a:t>
                      </a:r>
                      <a:endParaRPr lang="ru-RU" sz="1600" dirty="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716884">
                <a:tc>
                  <a:txBody>
                    <a:bodyPr/>
                    <a:lstStyle/>
                    <a:p>
                      <a:pPr>
                        <a:spcAft>
                          <a:spcPts val="0"/>
                        </a:spcAft>
                      </a:pPr>
                      <a:r>
                        <a:rPr lang="ru-RU" sz="1600">
                          <a:solidFill>
                            <a:schemeClr val="bg1"/>
                          </a:solidFill>
                          <a:latin typeface="Times New Roman"/>
                          <a:ea typeface="Times New Roman"/>
                          <a:cs typeface="Times New Roman"/>
                        </a:rPr>
                        <a:t>8</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a:solidFill>
                            <a:schemeClr val="bg1"/>
                          </a:solidFill>
                          <a:latin typeface="Times New Roman"/>
                          <a:ea typeface="Times New Roman"/>
                          <a:cs typeface="Times New Roman"/>
                        </a:rPr>
                        <a:t>Приобретение с/х оборудования (косилка, грабли, пресс, телега (2 шт.), плуг, культиватор, навесное оборудование для трактора)</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dirty="0">
                          <a:solidFill>
                            <a:schemeClr val="bg1"/>
                          </a:solidFill>
                          <a:latin typeface="Times New Roman"/>
                          <a:ea typeface="Times New Roman"/>
                          <a:cs typeface="Times New Roman"/>
                        </a:rPr>
                        <a:t>1 500 000</a:t>
                      </a:r>
                      <a:endParaRPr lang="ru-RU" sz="1600" dirty="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358442">
                <a:tc>
                  <a:txBody>
                    <a:bodyPr/>
                    <a:lstStyle/>
                    <a:p>
                      <a:pPr>
                        <a:spcAft>
                          <a:spcPts val="0"/>
                        </a:spcAft>
                      </a:pPr>
                      <a:r>
                        <a:rPr lang="ru-RU" sz="1600">
                          <a:solidFill>
                            <a:schemeClr val="bg1"/>
                          </a:solidFill>
                          <a:latin typeface="Times New Roman"/>
                          <a:ea typeface="Times New Roman"/>
                          <a:cs typeface="Times New Roman"/>
                        </a:rPr>
                        <a:t>9</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a:solidFill>
                            <a:schemeClr val="bg1"/>
                          </a:solidFill>
                          <a:latin typeface="Times New Roman"/>
                          <a:ea typeface="Times New Roman"/>
                          <a:cs typeface="Times New Roman"/>
                        </a:rPr>
                        <a:t>Приобретение 20 голов коров и 3 голов бычков</a:t>
                      </a:r>
                      <a:endParaRPr lang="ru-RU" sz="160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Aft>
                          <a:spcPts val="0"/>
                        </a:spcAft>
                      </a:pPr>
                      <a:r>
                        <a:rPr lang="ru-RU" sz="1600" dirty="0">
                          <a:solidFill>
                            <a:schemeClr val="bg1"/>
                          </a:solidFill>
                          <a:latin typeface="Times New Roman"/>
                          <a:ea typeface="Times New Roman"/>
                          <a:cs typeface="Times New Roman"/>
                        </a:rPr>
                        <a:t>1 000 000</a:t>
                      </a:r>
                      <a:endParaRPr lang="ru-RU" sz="1600" dirty="0">
                        <a:solidFill>
                          <a:schemeClr val="bg1"/>
                        </a:solidFill>
                        <a:latin typeface="Calibri"/>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r>
              <a:tr h="293743">
                <a:tc>
                  <a:txBody>
                    <a:bodyPr/>
                    <a:lstStyle/>
                    <a:p>
                      <a:pPr>
                        <a:spcAft>
                          <a:spcPts val="0"/>
                        </a:spcAft>
                      </a:pPr>
                      <a:r>
                        <a:rPr lang="ru-RU" sz="1600">
                          <a:solidFill>
                            <a:schemeClr val="bg1"/>
                          </a:solidFill>
                          <a:latin typeface="Times New Roman"/>
                          <a:ea typeface="Times New Roman"/>
                          <a:cs typeface="Times New Roman"/>
                        </a:rPr>
                        <a:t>10</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a:solidFill>
                            <a:schemeClr val="bg1"/>
                          </a:solidFill>
                          <a:latin typeface="Times New Roman"/>
                          <a:ea typeface="Times New Roman"/>
                          <a:cs typeface="Times New Roman"/>
                        </a:rPr>
                        <a:t>Приобретение злаковых кормов на 1 год</a:t>
                      </a:r>
                      <a:endParaRPr lang="ru-RU" sz="160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Aft>
                          <a:spcPts val="0"/>
                        </a:spcAft>
                      </a:pPr>
                      <a:r>
                        <a:rPr lang="ru-RU" sz="1600" dirty="0">
                          <a:solidFill>
                            <a:schemeClr val="bg1"/>
                          </a:solidFill>
                          <a:latin typeface="Times New Roman"/>
                          <a:ea typeface="Times New Roman"/>
                          <a:cs typeface="Times New Roman"/>
                        </a:rPr>
                        <a:t>200 000</a:t>
                      </a:r>
                      <a:endParaRPr lang="ru-RU" sz="1600" dirty="0">
                        <a:solidFill>
                          <a:schemeClr val="bg1"/>
                        </a:solidFill>
                        <a:latin typeface="Calibri"/>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r>
              <a:tr h="293743">
                <a:tc>
                  <a:txBody>
                    <a:bodyPr/>
                    <a:lstStyle/>
                    <a:p>
                      <a:pPr>
                        <a:spcAft>
                          <a:spcPts val="0"/>
                        </a:spcAft>
                      </a:pPr>
                      <a:r>
                        <a:rPr lang="ru-RU" sz="1600">
                          <a:solidFill>
                            <a:schemeClr val="bg1"/>
                          </a:solidFill>
                          <a:latin typeface="Times New Roman"/>
                          <a:ea typeface="Times New Roman"/>
                          <a:cs typeface="Times New Roman"/>
                        </a:rPr>
                        <a:t>11</a:t>
                      </a:r>
                      <a:endParaRPr lang="ru-RU" sz="1600">
                        <a:solidFill>
                          <a:schemeClr val="bg1"/>
                        </a:solidFill>
                        <a:latin typeface="Calibri"/>
                        <a:ea typeface="Times New Roman"/>
                        <a:cs typeface="Times New Roman"/>
                      </a:endParaRPr>
                    </a:p>
                  </a:txBody>
                  <a:tcPr marL="68580" marR="68580" marT="0" marB="0"/>
                </a:tc>
                <a:tc>
                  <a:txBody>
                    <a:bodyPr/>
                    <a:lstStyle/>
                    <a:p>
                      <a:pPr>
                        <a:spcAft>
                          <a:spcPts val="0"/>
                        </a:spcAft>
                      </a:pPr>
                      <a:r>
                        <a:rPr lang="ru-RU" sz="1600" dirty="0">
                          <a:solidFill>
                            <a:schemeClr val="bg1"/>
                          </a:solidFill>
                          <a:latin typeface="Times New Roman"/>
                          <a:ea typeface="Times New Roman"/>
                          <a:cs typeface="Times New Roman"/>
                        </a:rPr>
                        <a:t>Приобретение </a:t>
                      </a:r>
                      <a:r>
                        <a:rPr lang="ru-RU" sz="1600" dirty="0" smtClean="0">
                          <a:solidFill>
                            <a:schemeClr val="bg1"/>
                          </a:solidFill>
                          <a:latin typeface="Times New Roman"/>
                          <a:ea typeface="Times New Roman"/>
                          <a:cs typeface="Times New Roman"/>
                        </a:rPr>
                        <a:t>земли</a:t>
                      </a:r>
                      <a:endParaRPr lang="ru-RU" sz="1600" dirty="0">
                        <a:solidFill>
                          <a:schemeClr val="bg1"/>
                        </a:solidFill>
                        <a:latin typeface="Calibri"/>
                        <a:ea typeface="Times New Roman"/>
                        <a:cs typeface="Times New Roman"/>
                      </a:endParaRPr>
                    </a:p>
                  </a:txBody>
                  <a:tcPr marL="68580" marR="68580" marT="0" marB="0"/>
                </a:tc>
                <a:tc>
                  <a:txBody>
                    <a:bodyPr/>
                    <a:lstStyle/>
                    <a:p>
                      <a:pPr>
                        <a:spcAft>
                          <a:spcPts val="0"/>
                        </a:spcAft>
                      </a:pPr>
                      <a:r>
                        <a:rPr lang="ru-RU" sz="1600" dirty="0">
                          <a:solidFill>
                            <a:schemeClr val="bg1"/>
                          </a:solidFill>
                          <a:latin typeface="Times New Roman"/>
                          <a:ea typeface="Times New Roman"/>
                          <a:cs typeface="Times New Roman"/>
                        </a:rPr>
                        <a:t>550 000</a:t>
                      </a:r>
                      <a:endParaRPr lang="ru-RU" sz="1600" dirty="0">
                        <a:solidFill>
                          <a:schemeClr val="bg1"/>
                        </a:solidFill>
                        <a:latin typeface="Calibri"/>
                        <a:ea typeface="Times New Roman"/>
                        <a:cs typeface="Times New Roman"/>
                      </a:endParaRPr>
                    </a:p>
                  </a:txBody>
                  <a:tcPr marL="68580" marR="68580" marT="0" marB="0"/>
                </a:tc>
              </a:tr>
              <a:tr h="293743">
                <a:tc gridSpan="2">
                  <a:txBody>
                    <a:bodyPr/>
                    <a:lstStyle/>
                    <a:p>
                      <a:pPr>
                        <a:spcAft>
                          <a:spcPts val="0"/>
                        </a:spcAft>
                      </a:pPr>
                      <a:r>
                        <a:rPr lang="ru-RU" sz="1600">
                          <a:solidFill>
                            <a:schemeClr val="bg1"/>
                          </a:solidFill>
                          <a:latin typeface="Times New Roman"/>
                          <a:ea typeface="Times New Roman"/>
                          <a:cs typeface="Times New Roman"/>
                        </a:rPr>
                        <a:t>ИТОГО</a:t>
                      </a:r>
                      <a:endParaRPr lang="ru-RU" sz="1600">
                        <a:solidFill>
                          <a:schemeClr val="bg1"/>
                        </a:solidFill>
                        <a:latin typeface="Calibri"/>
                        <a:ea typeface="Times New Roman"/>
                        <a:cs typeface="Times New Roman"/>
                      </a:endParaRPr>
                    </a:p>
                  </a:txBody>
                  <a:tcPr marL="68580" marR="68580" marT="0" marB="0"/>
                </a:tc>
                <a:tc hMerge="1">
                  <a:txBody>
                    <a:bodyPr/>
                    <a:lstStyle/>
                    <a:p>
                      <a:endParaRPr lang="ru-RU"/>
                    </a:p>
                  </a:txBody>
                  <a:tcPr/>
                </a:tc>
                <a:tc>
                  <a:txBody>
                    <a:bodyPr/>
                    <a:lstStyle/>
                    <a:p>
                      <a:pPr>
                        <a:spcAft>
                          <a:spcPts val="0"/>
                        </a:spcAft>
                      </a:pPr>
                      <a:r>
                        <a:rPr lang="ru-RU" sz="1600" dirty="0">
                          <a:solidFill>
                            <a:schemeClr val="bg1"/>
                          </a:solidFill>
                          <a:latin typeface="Times New Roman"/>
                          <a:ea typeface="Times New Roman"/>
                          <a:cs typeface="Times New Roman"/>
                        </a:rPr>
                        <a:t>13 млн. руб.</a:t>
                      </a:r>
                      <a:endParaRPr lang="ru-RU" sz="1600" dirty="0">
                        <a:solidFill>
                          <a:schemeClr val="bg1"/>
                        </a:solidFill>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Autofit/>
          </a:bodyPr>
          <a:lstStyle/>
          <a:p>
            <a:r>
              <a:rPr lang="ru-RU" sz="2800" dirty="0" smtClean="0">
                <a:solidFill>
                  <a:srgbClr val="FFFF00"/>
                </a:solidFill>
              </a:rPr>
              <a:t>Для осуществления производственной деятельности предприятия сразу же после получения кредитных средств будет зарегистрировано индивидуальное предпринимательство.</a:t>
            </a:r>
            <a:endParaRPr lang="ru-RU" sz="2800" dirty="0">
              <a:solidFill>
                <a:srgbClr val="FFFF00"/>
              </a:solidFill>
            </a:endParaRPr>
          </a:p>
        </p:txBody>
      </p:sp>
      <p:pic>
        <p:nvPicPr>
          <p:cNvPr id="33794" name="Picture 2" descr="https://novostipmr.com/sites/default/files/field/image/201510/korovnik.jpg"/>
          <p:cNvPicPr>
            <a:picLocks noChangeAspect="1" noChangeArrowheads="1"/>
          </p:cNvPicPr>
          <p:nvPr/>
        </p:nvPicPr>
        <p:blipFill>
          <a:blip r:embed="rId2"/>
          <a:srcRect/>
          <a:stretch>
            <a:fillRect/>
          </a:stretch>
        </p:blipFill>
        <p:spPr bwMode="auto">
          <a:xfrm>
            <a:off x="714348" y="2277045"/>
            <a:ext cx="7715272" cy="458095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TotalTime>
  <Words>1222</Words>
  <PresentationFormat>Экран (4:3)</PresentationFormat>
  <Paragraphs>194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Апекс</vt:lpstr>
      <vt:lpstr>Бизнес-проект по разведению Крупного Рогатого Скота </vt:lpstr>
      <vt:lpstr>Содержание:  Описание проекта по разведению КРС мясо-молочного направления С чего начать реализацию проекта Сколько денег нужно для старта бизнеса по разведению КРС Описание продукции План маркетинга Производственный план Сколько можно заработать на данном бизнесе Молоко Мясо Календарный план Финансовый план Риски в реализации проекта Сколько в итоге можно заработать на ферме КРС </vt:lpstr>
      <vt:lpstr>Описание проекта по разведению КРС мясо-молочного направления </vt:lpstr>
      <vt:lpstr>Целью проекта является разведение крупного рогатого скота мясо-молочного направления для последующей реализации с/х продукции населению в виде молока и мяса. Производство данного вида продукции является перспективным направлением, так как рынок мясных и молочных продуктов является одним из крупнейших рынков продовольственных товаров. Мясная и молочная продукция пользуется постоянным спросом как у населения, так и у организаций при закупке мясной и молочной продукции для дальнейшей переработки.</vt:lpstr>
      <vt:lpstr>С чего начать реализацию проекта </vt:lpstr>
      <vt:lpstr>1) Строительство летних и зимних помещений для разведения скота; 2) Строительство гаража под технику; 3) Строительство склада; 4) Приобретение молодняка мясо-молочного направления; 5) Приобретение техники и с/х оборудования; 6) Покупка земельных площадей; 7) Выращивание и разведение животных с целью получение готового продукта в виде молока и мяса; 8) Реализация готовой продукции (молоко и мясо) населению.</vt:lpstr>
      <vt:lpstr>Для реализации проекта планируется привлечь кредитные средства в размере 13000000 руб. Вся сумма полученного кредита будет направлена на приобретение основных средств, техники и строительство помещений для содержания поголовья скота, подсобных помещений и гаража.</vt:lpstr>
      <vt:lpstr>Сколько денег нужно для старта бизнеса по разведению КРС </vt:lpstr>
      <vt:lpstr>Для осуществления производственной деятельности предприятия сразу же после получения кредитных средств будет зарегистрировано индивидуальное предпринимательство.</vt:lpstr>
      <vt:lpstr>Для содержания животных в зимний период будет построено отапливаемое помещение 30м/8м. Данное помещение способно вместить до 30 голов взрослого скота. В начале реализации проекта будет закуплено следующее поголовье: Молодые коровы в количестве 20 голов; Молодые быки в количестве 3 голов. Всего 23 головы.</vt:lpstr>
      <vt:lpstr>Основная часть злаковых кормов будет приобретаться у с/х  предприятий-переработчиков по розничной цене. Остальной корм (сено и солома) будет заготавливаться силами индивидуального предпринимателя.</vt:lpstr>
      <vt:lpstr>Производственная деятельность хозяйства будет осуществляться с привлечением 3 наемных работников на следующие должности:</vt:lpstr>
      <vt:lpstr>Описание продукции </vt:lpstr>
      <vt:lpstr>Для получения высокого удоя молока планируется приобрести высокопродуктивную черно-пеструю породу мясо-молочного направления. Данная порода коров способна приносить за период лактации (305 дней) до 9000 литров молока с содержанием жира 3,5 – 4% или около 20 литров молока в день. Живая масса взрослой коровы от 450 до 600 кг. За один календарный год корова потребляет в среднем 18 тонн корма.</vt:lpstr>
      <vt:lpstr>В рацион кормления крупного рогатого скота будет входить: 1) Комбикорма; 2) Солома; 3) Сено; 4) Сенаж; 5) Корнеплоды; 6) Свекла; 7) Картофель.</vt:lpstr>
      <vt:lpstr>План маркетинга</vt:lpstr>
      <vt:lpstr>Реализация продукции будет осуществляться по ценам: 1) Говядина в розницу: 260 руб./кг.; 2) Говядина оптом: 200 руб./кг.; 3) Молоко в розницу: 30 руб./л.; 4) Молоко оптом:  17 руб./кг.</vt:lpstr>
      <vt:lpstr>Производственный план</vt:lpstr>
      <vt:lpstr>Сколько можно заработать на данном бизнесе</vt:lpstr>
      <vt:lpstr>Таблица №3 Среднемесячная выручка хозяйства </vt:lpstr>
      <vt:lpstr>Для удобства расчета объем реализации указан по месяцам. Однако в финансовом прогнозе впервые 18 месяцев мясо продаваться не будет (в отличие от молока), но по мере роста молодняка будет реализован весь объем мяса. В итоге выручка, полученная от реализации мяса, покроет все предыдущие затраты на содержание животных, а оставшаяся часть средств будет нашей прибылью.</vt:lpstr>
      <vt:lpstr>Календарный план</vt:lpstr>
      <vt:lpstr>Планируется, что реализация молока начнется с лета 2020 года. Продажа первой партии мяса запланирована на зиму 2022-2023 года.   Для организации хозяйства понадобятся инвестиции в размере 13 млн. рублей.  Основными расходами фермерского хозяйства будут расходы на приобретение техники и оборудования, а также строительство помещений. Второй по размеру статьей расхода является выплата заработной платы работникам фермы – 60 000 руб. в месяц. Исходя из приведенных выше данных, можно сделать расчет основных показателей экономической эффективности работы хозяйства.</vt:lpstr>
      <vt:lpstr>Риски реализации проекта</vt:lpstr>
      <vt:lpstr>Сколько в итоге можно заработать на ферме КРС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Бизнес-проект по разведению Крупного Рогатого Скота </dc:title>
  <dc:creator>User</dc:creator>
  <cp:lastModifiedBy>User</cp:lastModifiedBy>
  <cp:revision>14</cp:revision>
  <dcterms:created xsi:type="dcterms:W3CDTF">2020-02-10T09:11:40Z</dcterms:created>
  <dcterms:modified xsi:type="dcterms:W3CDTF">2020-03-15T10:01:12Z</dcterms:modified>
</cp:coreProperties>
</file>