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omments/comment1.xml" ContentType="application/vnd.openxmlformats-officedocument.presentationml.comment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62" r:id="rId2"/>
    <p:sldMasterId id="2147483660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6858000" cy="4846638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Lora" panose="020B060402020202020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5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талий Чернов" initials="ВЧ" lastIdx="1" clrIdx="0">
    <p:extLst>
      <p:ext uri="{19B8F6BF-5375-455C-9EA6-DF929625EA0E}">
        <p15:presenceInfo xmlns:p15="http://schemas.microsoft.com/office/powerpoint/2012/main" userId="27fb6a8e7f9d19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3F1"/>
    <a:srgbClr val="65D4FF"/>
    <a:srgbClr val="4FCEFF"/>
    <a:srgbClr val="59EAF9"/>
    <a:srgbClr val="143058"/>
    <a:srgbClr val="EDEDED"/>
    <a:srgbClr val="D4CFFD"/>
    <a:srgbClr val="EDE4E7"/>
    <a:srgbClr val="A49DB2"/>
    <a:srgbClr val="788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AEDFE0-DD49-4337-BBC6-AE4C98B13D39}">
  <a:tblStyle styleId="{54AEDFE0-DD49-4337-BBC6-AE4C98B13D3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04" autoAdjust="0"/>
  </p:normalViewPr>
  <p:slideViewPr>
    <p:cSldViewPr snapToGrid="0">
      <p:cViewPr varScale="1">
        <p:scale>
          <a:sx n="143" d="100"/>
          <a:sy n="143" d="100"/>
        </p:scale>
        <p:origin x="1578" y="120"/>
      </p:cViewPr>
      <p:guideLst>
        <p:guide orient="horz" pos="2751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0T20:56:35.336" idx="1">
    <p:pos x="4304" y="63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5113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0763269"/>
              </p:ext>
            </p:extLst>
          </p:nvPr>
        </p:nvGraphicFramePr>
        <p:xfrm>
          <a:off x="1589" y="1497"/>
          <a:ext cx="1587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497"/>
                        <a:ext cx="1587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73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7561784"/>
              </p:ext>
            </p:extLst>
          </p:nvPr>
        </p:nvGraphicFramePr>
        <p:xfrm>
          <a:off x="1589" y="1497"/>
          <a:ext cx="1587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497"/>
                        <a:ext cx="1587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30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3874087"/>
              </p:ext>
            </p:extLst>
          </p:nvPr>
        </p:nvGraphicFramePr>
        <p:xfrm>
          <a:off x="1589" y="1497"/>
          <a:ext cx="1587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497"/>
                        <a:ext cx="1587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24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vmlDrawing" Target="../drawings/vmlDrawing3.vml"/><Relationship Id="rId7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vmlDrawing" Target="../drawings/vmlDrawing5.vml"/><Relationship Id="rId7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tags" Target="../tags/tag6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41007159"/>
              </p:ext>
            </p:extLst>
          </p:nvPr>
        </p:nvGraphicFramePr>
        <p:xfrm>
          <a:off x="1192" y="1498"/>
          <a:ext cx="1190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498"/>
                        <a:ext cx="1190" cy="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6853861" cy="484663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101340" y="678180"/>
            <a:ext cx="3444240" cy="2339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28522543"/>
              </p:ext>
            </p:extLst>
          </p:nvPr>
        </p:nvGraphicFramePr>
        <p:xfrm>
          <a:off x="1192" y="1498"/>
          <a:ext cx="1190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498"/>
                        <a:ext cx="1190" cy="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6853861" cy="4846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3"/>
          <a:stretch/>
        </p:blipFill>
        <p:spPr>
          <a:xfrm>
            <a:off x="2069" y="4381500"/>
            <a:ext cx="6853861" cy="4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998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21024685"/>
              </p:ext>
            </p:extLst>
          </p:nvPr>
        </p:nvGraphicFramePr>
        <p:xfrm>
          <a:off x="1192" y="1498"/>
          <a:ext cx="1190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498"/>
                        <a:ext cx="1190" cy="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6853861" cy="4846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9" y="4328160"/>
            <a:ext cx="6853861" cy="518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3"/>
          <a:stretch/>
        </p:blipFill>
        <p:spPr>
          <a:xfrm>
            <a:off x="2069" y="4381500"/>
            <a:ext cx="6853861" cy="4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959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10" Type="http://schemas.openxmlformats.org/officeDocument/2006/relationships/image" Target="../media/image11.jp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pelikan.online/" TargetMode="Externa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pdo-socrat.pro/" TargetMode="Externa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hyperlink" Target="mailto:pdo.socrat@gmail.com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016359" y="2045578"/>
            <a:ext cx="3776327" cy="21925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24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Презентация проекта ПДО Сократ</a:t>
            </a:r>
            <a:endParaRPr lang="en-US" sz="24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246399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339663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ЧТО ДЕЛАЕМ? </a:t>
            </a:r>
            <a:endParaRPr lang="en-US" sz="1800" b="1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  <a:buFont typeface="Lora"/>
            </a:pP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Краткое описание проекта, боль клиента, цель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0345" y="220406"/>
            <a:ext cx="1887655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b="1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НАЧАЛО ПРОЕКТА</a:t>
            </a:r>
            <a:endParaRPr lang="en-US" b="1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  <a:buFont typeface="Lora"/>
            </a:pP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Август 2019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953" y="789480"/>
            <a:ext cx="5539036" cy="5447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ПДО Сократ – платформа дистанционного образования для общеобразовательных школ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953" y="1388286"/>
            <a:ext cx="6611147" cy="1327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cs typeface="Lora" panose="020B0604020202020204" charset="0"/>
              </a:rPr>
              <a:t>На территории РФ действует "Федеральный закон № 273-ФЗ от 29.12.2012 «Об образовании в Российской Федерации» Инклюзивное образование – на сегодня он не реализован никак.</a:t>
            </a:r>
          </a:p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Сократ</a:t>
            </a:r>
            <a:r>
              <a:rPr lang="en-US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–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это облачный</a:t>
            </a:r>
            <a:r>
              <a:rPr lang="en-US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SaaS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сервис</a:t>
            </a:r>
            <a:r>
              <a:rPr lang="en-US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,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на данном этапе, позволяющий ученикам удалённо не только присутствовать на уроке, но и участвовать в нём.</a:t>
            </a:r>
          </a:p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Основные проблемы  потребителей сервиса – </a:t>
            </a:r>
            <a:r>
              <a:rPr lang="ru-RU" sz="1100" dirty="0" err="1">
                <a:latin typeface="Calibri Light" panose="020F0302020204030204" pitchFamily="34" charset="0"/>
                <a:ea typeface="Lora"/>
                <a:cs typeface="Lora" panose="020B0604020202020204" charset="0"/>
              </a:rPr>
              <a:t>госбюджетность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, консервативность, </a:t>
            </a:r>
            <a:r>
              <a:rPr lang="ru-RU" sz="1100" dirty="0" err="1">
                <a:latin typeface="Calibri Light" panose="020F0302020204030204" pitchFamily="34" charset="0"/>
                <a:ea typeface="Lora"/>
                <a:cs typeface="Lora" panose="020B0604020202020204" charset="0"/>
              </a:rPr>
              <a:t>инерциальность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мышления и т.д. Решается выходом через уже работающие с ними организации.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951" y="2519462"/>
            <a:ext cx="4812392" cy="6013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Цель проекта через 12 месяцев:</a:t>
            </a:r>
          </a:p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Занять не менее 10% рынка в Ленинградской и Московской области, Москве. Ежемесячная выручка будет более 1 000 000 руб.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7951" y="3087948"/>
            <a:ext cx="4812393" cy="601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Цель проекта через 3 года:</a:t>
            </a:r>
          </a:p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занять рынок Московской и Ленинградской обл. не менее чем на 30% и выйти на ежемесячную выручку  более 5 000 000 руб. 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11D32431-A5D3-4033-8BB2-881AB35ACBDF}"/>
              </a:ext>
            </a:extLst>
          </p:cNvPr>
          <p:cNvSpPr/>
          <p:nvPr/>
        </p:nvSpPr>
        <p:spPr>
          <a:xfrm>
            <a:off x="157950" y="3756481"/>
            <a:ext cx="4812393" cy="601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Цель проекта через 5 лет:</a:t>
            </a:r>
          </a:p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занять рынок Московской и Ленинградской обл. не менее чем на 50%, выйти на рынок СНГ, подключить ВУЗы и выйти на ежемесячную выручку более          20 000 000 руб.</a:t>
            </a:r>
          </a:p>
        </p:txBody>
      </p:sp>
    </p:spTree>
    <p:extLst>
      <p:ext uri="{BB962C8B-B14F-4D97-AF65-F5344CB8AC3E}">
        <p14:creationId xmlns:p14="http://schemas.microsoft.com/office/powerpoint/2010/main" val="53076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0128167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339663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СТАДИЯ ПРОДУКТА</a:t>
            </a:r>
            <a:endParaRPr lang="en-US" sz="1800" b="1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  <a:buFont typeface="Lora"/>
            </a:pP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что есть, какие средние месячные обороты?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53" y="1133199"/>
            <a:ext cx="3399977" cy="19904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Проект был начат в 2014 году по заказу системного интегратора из Санкт-Петербурга. В силу начавшегося кризиса в стране, проект был свёрнут.</a:t>
            </a:r>
          </a:p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В 2018 г. состоялась аналогичная договорённость в Перми</a:t>
            </a:r>
            <a:r>
              <a:rPr lang="en-US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.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Проблемы с финансами начались на стадии тестирования.</a:t>
            </a:r>
          </a:p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" y="3094266"/>
            <a:ext cx="4389555" cy="73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" y="3773812"/>
            <a:ext cx="4465755" cy="619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203" y="832878"/>
            <a:ext cx="2794338" cy="237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2" y="3915647"/>
            <a:ext cx="379375" cy="335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5" y="3207082"/>
            <a:ext cx="471251" cy="3576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1918" y="3208508"/>
            <a:ext cx="2632811" cy="504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Договорённость с Пермью:  подключение около 70 школ, с Ленинградской областью – около 95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1404" y="3888052"/>
            <a:ext cx="3766104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После тестового внедрения в ряде школ, количество инсталляций будет расти как снежный ком. </a:t>
            </a:r>
          </a:p>
          <a:p>
            <a:pPr>
              <a:buSzPct val="100000"/>
              <a:buFont typeface="Lora"/>
            </a:pPr>
            <a:r>
              <a:rPr lang="ru-RU" sz="1100" dirty="0" err="1">
                <a:latin typeface="Calibri Light" panose="020F0302020204030204" pitchFamily="34" charset="0"/>
                <a:ea typeface="Lora"/>
                <a:cs typeface="Lora" panose="020B0604020202020204" charset="0"/>
              </a:rPr>
              <a:t>Короновирус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простимулировал интерес к теме.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8" y="3893659"/>
            <a:ext cx="417312" cy="36905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026A383-C71C-4D62-A97A-49FA564F6F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1729" y="848413"/>
            <a:ext cx="2329570" cy="17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7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339663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КАК? ПЛАН ДЕЙСТВИЙ</a:t>
            </a:r>
            <a:endParaRPr lang="en-GB" sz="1800" b="1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200" y="1469618"/>
            <a:ext cx="2641600" cy="294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5" y="1368018"/>
            <a:ext cx="1328584" cy="2827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55323" y="1486356"/>
            <a:ext cx="2479888" cy="752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Переделать </a:t>
            </a:r>
            <a:r>
              <a:rPr lang="en-US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SPA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приложение с </a:t>
            </a:r>
            <a:r>
              <a:rPr lang="en-US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AngularJS1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на </a:t>
            </a:r>
            <a:r>
              <a:rPr lang="en-US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ReactJS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, ввести функционал родительских собраний, кабинет директора, разработать школьный мессенджер.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5323" y="2607883"/>
            <a:ext cx="2318177" cy="460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Провести тестирование в школах, настроить </a:t>
            </a:r>
            <a:r>
              <a:rPr lang="ru-RU" sz="1100" dirty="0" err="1">
                <a:latin typeface="Calibri Light" panose="020F0302020204030204" pitchFamily="34" charset="0"/>
                <a:ea typeface="Lora"/>
                <a:cs typeface="Lora" panose="020B0604020202020204" charset="0"/>
              </a:rPr>
              <a:t>билинг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. Провести брендирование.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36429" y="3274062"/>
            <a:ext cx="2318177" cy="847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Предварительно каждая школа будет приносить от 10000 р. /мес. + доп. услуги (родительские собрания, совещания и т.д.)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4001" y="1611678"/>
            <a:ext cx="2479888" cy="21729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В течение </a:t>
            </a:r>
            <a:r>
              <a:rPr lang="ru-RU" sz="11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12 месяцев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реализуем заявленные возможности.</a:t>
            </a:r>
          </a:p>
          <a:p>
            <a:pPr algn="ctr">
              <a:buSzPct val="100000"/>
              <a:buFont typeface="Lora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 algn="ctr">
              <a:buSzPct val="100000"/>
              <a:buFont typeface="Lora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Привлечем не меньше 100 школ, которые будут приносить от 10000 р. / мес.</a:t>
            </a:r>
          </a:p>
          <a:p>
            <a:pPr algn="ctr">
              <a:buSzPct val="100000"/>
              <a:buFont typeface="Lora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 algn="ctr">
              <a:buSzPct val="100000"/>
              <a:buFont typeface="Lora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Стоимость привлечения составит 0 рублей, т.к. интегратор сам будет этим заниматься</a:t>
            </a:r>
          </a:p>
          <a:p>
            <a:pPr algn="ctr">
              <a:buSzPct val="100000"/>
              <a:buFont typeface="Lora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 algn="ctr">
              <a:buSzPct val="100000"/>
              <a:buFont typeface="Lora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6860" y="823377"/>
            <a:ext cx="2804995" cy="460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6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План достижения цели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146300" y="124709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37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339663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СКОЛЬКО? </a:t>
            </a:r>
          </a:p>
          <a:p>
            <a:pPr>
              <a:buSzPct val="100000"/>
              <a:buFont typeface="Lora"/>
            </a:pP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Будущие денежные потоки проекта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0326" y="207674"/>
            <a:ext cx="2968063" cy="550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8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Предложение инвестору на стадии « уже не эмбрион, но ещё немного до новорожденного</a:t>
            </a:r>
            <a:r>
              <a:rPr lang="en-US" sz="8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@</a:t>
            </a:r>
            <a:r>
              <a:rPr lang="ru-RU" sz="8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: 10 000 000 рублей за 10% компании, при оценке компании 100 000 000 рублей.</a:t>
            </a:r>
            <a:r>
              <a:rPr lang="en-US" sz="8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 </a:t>
            </a:r>
            <a:r>
              <a:rPr lang="ru-RU" sz="8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5 000 000 рублей вложено живых денег (разработка).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32D2114-C633-4F57-9620-ECC30EDE4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63227"/>
              </p:ext>
            </p:extLst>
          </p:nvPr>
        </p:nvGraphicFramePr>
        <p:xfrm>
          <a:off x="207845" y="974470"/>
          <a:ext cx="6470545" cy="2970130"/>
        </p:xfrm>
        <a:graphic>
          <a:graphicData uri="http://schemas.openxmlformats.org/drawingml/2006/table">
            <a:tbl>
              <a:tblPr>
                <a:tableStyleId>{54AEDFE0-DD49-4337-BBC6-AE4C98B13D39}</a:tableStyleId>
              </a:tblPr>
              <a:tblGrid>
                <a:gridCol w="819551">
                  <a:extLst>
                    <a:ext uri="{9D8B030D-6E8A-4147-A177-3AD203B41FA5}">
                      <a16:colId xmlns:a16="http://schemas.microsoft.com/office/drawing/2014/main" val="1526132049"/>
                    </a:ext>
                  </a:extLst>
                </a:gridCol>
                <a:gridCol w="330942">
                  <a:extLst>
                    <a:ext uri="{9D8B030D-6E8A-4147-A177-3AD203B41FA5}">
                      <a16:colId xmlns:a16="http://schemas.microsoft.com/office/drawing/2014/main" val="2902116622"/>
                    </a:ext>
                  </a:extLst>
                </a:gridCol>
                <a:gridCol w="330942">
                  <a:extLst>
                    <a:ext uri="{9D8B030D-6E8A-4147-A177-3AD203B41FA5}">
                      <a16:colId xmlns:a16="http://schemas.microsoft.com/office/drawing/2014/main" val="2395691105"/>
                    </a:ext>
                  </a:extLst>
                </a:gridCol>
                <a:gridCol w="330942">
                  <a:extLst>
                    <a:ext uri="{9D8B030D-6E8A-4147-A177-3AD203B41FA5}">
                      <a16:colId xmlns:a16="http://schemas.microsoft.com/office/drawing/2014/main" val="3190459282"/>
                    </a:ext>
                  </a:extLst>
                </a:gridCol>
                <a:gridCol w="355919">
                  <a:extLst>
                    <a:ext uri="{9D8B030D-6E8A-4147-A177-3AD203B41FA5}">
                      <a16:colId xmlns:a16="http://schemas.microsoft.com/office/drawing/2014/main" val="249819236"/>
                    </a:ext>
                  </a:extLst>
                </a:gridCol>
                <a:gridCol w="355919">
                  <a:extLst>
                    <a:ext uri="{9D8B030D-6E8A-4147-A177-3AD203B41FA5}">
                      <a16:colId xmlns:a16="http://schemas.microsoft.com/office/drawing/2014/main" val="1983688471"/>
                    </a:ext>
                  </a:extLst>
                </a:gridCol>
                <a:gridCol w="355919">
                  <a:extLst>
                    <a:ext uri="{9D8B030D-6E8A-4147-A177-3AD203B41FA5}">
                      <a16:colId xmlns:a16="http://schemas.microsoft.com/office/drawing/2014/main" val="2530461676"/>
                    </a:ext>
                  </a:extLst>
                </a:gridCol>
                <a:gridCol w="355919">
                  <a:extLst>
                    <a:ext uri="{9D8B030D-6E8A-4147-A177-3AD203B41FA5}">
                      <a16:colId xmlns:a16="http://schemas.microsoft.com/office/drawing/2014/main" val="4068112066"/>
                    </a:ext>
                  </a:extLst>
                </a:gridCol>
                <a:gridCol w="355919">
                  <a:extLst>
                    <a:ext uri="{9D8B030D-6E8A-4147-A177-3AD203B41FA5}">
                      <a16:colId xmlns:a16="http://schemas.microsoft.com/office/drawing/2014/main" val="3546666146"/>
                    </a:ext>
                  </a:extLst>
                </a:gridCol>
                <a:gridCol w="355919">
                  <a:extLst>
                    <a:ext uri="{9D8B030D-6E8A-4147-A177-3AD203B41FA5}">
                      <a16:colId xmlns:a16="http://schemas.microsoft.com/office/drawing/2014/main" val="2571189057"/>
                    </a:ext>
                  </a:extLst>
                </a:gridCol>
                <a:gridCol w="355919">
                  <a:extLst>
                    <a:ext uri="{9D8B030D-6E8A-4147-A177-3AD203B41FA5}">
                      <a16:colId xmlns:a16="http://schemas.microsoft.com/office/drawing/2014/main" val="1060110755"/>
                    </a:ext>
                  </a:extLst>
                </a:gridCol>
                <a:gridCol w="355919">
                  <a:extLst>
                    <a:ext uri="{9D8B030D-6E8A-4147-A177-3AD203B41FA5}">
                      <a16:colId xmlns:a16="http://schemas.microsoft.com/office/drawing/2014/main" val="1708192553"/>
                    </a:ext>
                  </a:extLst>
                </a:gridCol>
                <a:gridCol w="355919">
                  <a:extLst>
                    <a:ext uri="{9D8B030D-6E8A-4147-A177-3AD203B41FA5}">
                      <a16:colId xmlns:a16="http://schemas.microsoft.com/office/drawing/2014/main" val="4199119535"/>
                    </a:ext>
                  </a:extLst>
                </a:gridCol>
                <a:gridCol w="355919">
                  <a:extLst>
                    <a:ext uri="{9D8B030D-6E8A-4147-A177-3AD203B41FA5}">
                      <a16:colId xmlns:a16="http://schemas.microsoft.com/office/drawing/2014/main" val="3355281370"/>
                    </a:ext>
                  </a:extLst>
                </a:gridCol>
                <a:gridCol w="355919">
                  <a:extLst>
                    <a:ext uri="{9D8B030D-6E8A-4147-A177-3AD203B41FA5}">
                      <a16:colId xmlns:a16="http://schemas.microsoft.com/office/drawing/2014/main" val="225504790"/>
                    </a:ext>
                  </a:extLst>
                </a:gridCol>
                <a:gridCol w="355919">
                  <a:extLst>
                    <a:ext uri="{9D8B030D-6E8A-4147-A177-3AD203B41FA5}">
                      <a16:colId xmlns:a16="http://schemas.microsoft.com/office/drawing/2014/main" val="3253537923"/>
                    </a:ext>
                  </a:extLst>
                </a:gridCol>
                <a:gridCol w="387140">
                  <a:extLst>
                    <a:ext uri="{9D8B030D-6E8A-4147-A177-3AD203B41FA5}">
                      <a16:colId xmlns:a16="http://schemas.microsoft.com/office/drawing/2014/main" val="3600685175"/>
                    </a:ext>
                  </a:extLst>
                </a:gridCol>
              </a:tblGrid>
              <a:tr h="1692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Движения денег (руб)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янв.20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фев.20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мар.20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апр.20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май.20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июн.20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июл.20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авг.20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сен.20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окт.20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дек.20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фев.21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апр.21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июн.21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авг.21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u="none" strike="noStrike">
                          <a:effectLst/>
                        </a:rPr>
                        <a:t>Итого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8159039"/>
                  </a:ext>
                </a:extLst>
              </a:tr>
              <a:tr h="194625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Входящее сальдо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550 000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1 100 000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1 650 000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2 150 000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2 650 000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3 540 000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4 430 000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5 320 000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6 210 000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7 100 000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5 320 000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4117490"/>
                  </a:ext>
                </a:extLst>
              </a:tr>
              <a:tr h="19462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Поступления: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1 400 000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1 400 000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1 400 000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1 400 000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1 400 000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1 400 000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4 200 000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4836332"/>
                  </a:ext>
                </a:extLst>
              </a:tr>
              <a:tr h="194625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Продажа подписки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4 200 000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8993613"/>
                  </a:ext>
                </a:extLst>
              </a:tr>
              <a:tr h="194625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Продажа рекламы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9004555"/>
                  </a:ext>
                </a:extLst>
              </a:tr>
              <a:tr h="177699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Платежи: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-450 000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-450 000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-450 000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-450 000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-450 000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-450 000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-450 000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-500 000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-500 000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-510 000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-510 000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-510 000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-510 000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-510 000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-510 000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-5 680 000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0907642"/>
                  </a:ext>
                </a:extLst>
              </a:tr>
              <a:tr h="169238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Маркетинг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62468330"/>
                  </a:ext>
                </a:extLst>
              </a:tr>
              <a:tr h="169238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Разработка ПО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-4 800 000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5131023"/>
                  </a:ext>
                </a:extLst>
              </a:tr>
              <a:tr h="169238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Реклама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4149285"/>
                  </a:ext>
                </a:extLst>
              </a:tr>
              <a:tr h="169238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Командировки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-250 000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5991044"/>
                  </a:ext>
                </a:extLst>
              </a:tr>
              <a:tr h="169238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Аренда сервера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-10 000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-10 000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-10 000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-10 000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-10 000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-10 000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-10 000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-10 000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-10 000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-20 000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-20 000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-20 000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-20 000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-20 000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-20 000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-150 000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3742759"/>
                  </a:ext>
                </a:extLst>
              </a:tr>
              <a:tr h="169238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Прочее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-480 000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78836062"/>
                  </a:ext>
                </a:extLst>
              </a:tr>
              <a:tr h="177699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Финансирование: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450 000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450 000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450 000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450 000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1 000 000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1 000 000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1 000 000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1 000 000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1 000 000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6 800 000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9917024"/>
                  </a:ext>
                </a:extLst>
              </a:tr>
              <a:tr h="169238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Собственные средства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450 000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450 000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450 000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450 000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1 800 000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4590899"/>
                  </a:ext>
                </a:extLst>
              </a:tr>
              <a:tr h="177699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Внешние инвестиции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1 000 000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1 000 000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1 000 000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1 000 000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1 000 000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5 000 000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4480602"/>
                  </a:ext>
                </a:extLst>
              </a:tr>
              <a:tr h="14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Итого оборот за период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550 000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550 000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550 000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500 000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500 000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890 000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890 000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890 000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890 000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890 000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890 000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6 210 000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30750397"/>
                  </a:ext>
                </a:extLst>
              </a:tr>
              <a:tr h="160776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>
                          <a:effectLst/>
                        </a:rPr>
                        <a:t>Сальдо на конец периода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550 000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1 100 000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1 650 000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2 150 000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2 650 000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3 540 000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4 430 000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5 320 000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6 210 000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7 100 000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u="none" strike="noStrike">
                          <a:effectLst/>
                        </a:rPr>
                        <a:t>7 990 000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u="none" strike="noStrike" dirty="0">
                          <a:effectLst/>
                        </a:rPr>
                        <a:t> 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1953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83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Рынок B2В и частично В2С. Системные интеграторы, Школьники, Родители, Абитуриенты </a:t>
            </a:r>
            <a:endParaRPr lang="en-US" sz="1200" b="1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</a:pPr>
            <a:r>
              <a:rPr lang="ru-RU" sz="1800" b="1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ГДЕ РЫНОК? КТО ЦЕЛЕВЫЕ ПОТРЕБИТЕЛИ?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524"/>
          <a:stretch/>
        </p:blipFill>
        <p:spPr>
          <a:xfrm>
            <a:off x="53885" y="1004205"/>
            <a:ext cx="2842731" cy="31432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0677" y="2195568"/>
            <a:ext cx="1508427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6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535 000 000 рублей</a:t>
            </a:r>
          </a:p>
        </p:txBody>
      </p:sp>
      <p:sp>
        <p:nvSpPr>
          <p:cNvPr id="9" name="Rectangle 8"/>
          <p:cNvSpPr/>
          <p:nvPr/>
        </p:nvSpPr>
        <p:spPr>
          <a:xfrm>
            <a:off x="785358" y="2906948"/>
            <a:ext cx="1068841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en-US" sz="16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15%</a:t>
            </a:r>
            <a:endParaRPr lang="ru-RU" sz="1600" b="1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358" y="3469842"/>
            <a:ext cx="1068841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1,5%</a:t>
            </a:r>
            <a:endParaRPr lang="ru-RU" sz="1600" b="1" dirty="0">
              <a:solidFill>
                <a:schemeClr val="bg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0088" y="1282078"/>
            <a:ext cx="1446412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Достижимый рынок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05793" y="2082972"/>
            <a:ext cx="1663008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% рынка на 2023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05793" y="2962579"/>
            <a:ext cx="1663008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% рынка на 2020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00" r="2008"/>
          <a:stretch/>
        </p:blipFill>
        <p:spPr>
          <a:xfrm>
            <a:off x="4100402" y="1020934"/>
            <a:ext cx="2757598" cy="31432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83841" y="1093769"/>
            <a:ext cx="2234422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Ключевой конкурент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38277" y="2575830"/>
            <a:ext cx="2479985" cy="14051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Aft>
                <a:spcPts val="400"/>
              </a:spcAft>
              <a:buSzPct val="100000"/>
            </a:pPr>
            <a:r>
              <a:rPr lang="en-US" sz="1200" b="1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Moodle</a:t>
            </a:r>
            <a:r>
              <a:rPr lang="ru-RU" sz="1200" b="1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, </a:t>
            </a:r>
            <a:r>
              <a:rPr lang="ru-RU" sz="1200" b="1" dirty="0" err="1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Учи.Ру</a:t>
            </a:r>
            <a:r>
              <a:rPr lang="ru-RU" sz="1200" b="1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, </a:t>
            </a:r>
            <a:r>
              <a:rPr lang="ru-RU" sz="1200" b="1" dirty="0" err="1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Я.Класс</a:t>
            </a:r>
            <a:r>
              <a:rPr lang="ru-RU" sz="1200" b="1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. Мессенджеры, Социальные сети – подходят только для коммуникаций и дополнительного </a:t>
            </a:r>
            <a:r>
              <a:rPr lang="ru-RU" sz="1200" b="1" dirty="0" err="1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образоавния</a:t>
            </a:r>
            <a:r>
              <a:rPr lang="ru-RU" sz="1200" b="1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.</a:t>
            </a:r>
            <a:endParaRPr lang="ru-RU" sz="1200" dirty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4CB09-8097-42AE-AB22-14D9774FF091}"/>
              </a:ext>
            </a:extLst>
          </p:cNvPr>
          <p:cNvSpPr txBox="1"/>
          <p:nvPr/>
        </p:nvSpPr>
        <p:spPr>
          <a:xfrm>
            <a:off x="4335307" y="1631290"/>
            <a:ext cx="2239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«ПЕЛИКАН» </a:t>
            </a:r>
          </a:p>
          <a:p>
            <a:pPr algn="ctr"/>
            <a:r>
              <a:rPr lang="en-US" dirty="0">
                <a:hlinkClick r:id="rId7"/>
              </a:rPr>
              <a:t>http://pelikan.online/</a:t>
            </a:r>
            <a:endParaRPr lang="ru-RU" dirty="0"/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К сожалению, давно достиг предела своего развития.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60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7439774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800" b="1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СЕКРЕТНЫЙ СОУС </a:t>
            </a:r>
          </a:p>
          <a:p>
            <a:pPr>
              <a:buSzPct val="100000"/>
            </a:pP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как избавляете от боли?</a:t>
            </a:r>
          </a:p>
        </p:txBody>
      </p:sp>
      <p:sp>
        <p:nvSpPr>
          <p:cNvPr id="17" name="Shape 301"/>
          <p:cNvSpPr/>
          <p:nvPr/>
        </p:nvSpPr>
        <p:spPr>
          <a:xfrm>
            <a:off x="503115" y="1716266"/>
            <a:ext cx="1685099" cy="1685099"/>
          </a:xfrm>
          <a:prstGeom prst="ellipse">
            <a:avLst/>
          </a:prstGeom>
          <a:noFill/>
          <a:ln w="11430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91425" rIns="0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b="1" dirty="0">
              <a:latin typeface="Calibri Light" panose="020F0302020204030204" pitchFamily="34" charset="0"/>
              <a:ea typeface="Lora"/>
              <a:cs typeface="Lora"/>
              <a:sym typeface="Lor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69552" y="251141"/>
            <a:ext cx="2690477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Мы расширяем возможности клиентов!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96" y="779410"/>
            <a:ext cx="3513255" cy="619173"/>
          </a:xfrm>
          <a:prstGeom prst="rect">
            <a:avLst/>
          </a:prstGeom>
        </p:spPr>
      </p:pic>
      <p:grpSp>
        <p:nvGrpSpPr>
          <p:cNvPr id="23" name="Shape 578"/>
          <p:cNvGrpSpPr/>
          <p:nvPr/>
        </p:nvGrpSpPr>
        <p:grpSpPr>
          <a:xfrm>
            <a:off x="3074108" y="928707"/>
            <a:ext cx="283373" cy="289313"/>
            <a:chOff x="3951850" y="2985350"/>
            <a:chExt cx="407950" cy="416500"/>
          </a:xfrm>
        </p:grpSpPr>
        <p:sp>
          <p:nvSpPr>
            <p:cNvPr id="24" name="Shape 57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25" name="Shape 58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26" name="Shape 58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27" name="Shape 58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3469143" y="937101"/>
            <a:ext cx="2891907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Решаем сразу несколько проблем как с законом, так и с расширением предложения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4" y="1383949"/>
            <a:ext cx="3513255" cy="619173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3485595" y="1529598"/>
            <a:ext cx="2800905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Помогаем людям учиться безотрывно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4" y="1822559"/>
            <a:ext cx="3513255" cy="790963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3429000" y="1999937"/>
            <a:ext cx="2893279" cy="474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Гибкое </a:t>
            </a:r>
            <a:r>
              <a:rPr lang="en-US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SPA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приложение, позволяющее адаптировать дизайн и функционал под заказчика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5" y="2440607"/>
            <a:ext cx="3513255" cy="960758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3485596" y="2769448"/>
            <a:ext cx="2711097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Т.к. </a:t>
            </a:r>
            <a:r>
              <a:rPr lang="ru-RU" sz="1100" dirty="0" err="1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бекенд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 остаётся на нашей стороне, то это ещё и низкая ресурсоёмкость со стороны заказчика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69" y="3295200"/>
            <a:ext cx="3513255" cy="619173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3485594" y="3453469"/>
            <a:ext cx="2593411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Кластерная система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80" y="3816776"/>
            <a:ext cx="3513255" cy="619173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3485595" y="3990247"/>
            <a:ext cx="2593411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Кроссплатформенность</a:t>
            </a:r>
          </a:p>
        </p:txBody>
      </p:sp>
      <p:grpSp>
        <p:nvGrpSpPr>
          <p:cNvPr id="28" name="Shape 575"/>
          <p:cNvGrpSpPr/>
          <p:nvPr/>
        </p:nvGrpSpPr>
        <p:grpSpPr>
          <a:xfrm>
            <a:off x="3036033" y="1534813"/>
            <a:ext cx="359522" cy="267310"/>
            <a:chOff x="5247525" y="3007275"/>
            <a:chExt cx="517575" cy="384825"/>
          </a:xfrm>
        </p:grpSpPr>
        <p:sp>
          <p:nvSpPr>
            <p:cNvPr id="29" name="Shape 576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0" name="Shape 57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31" name="Shape 613"/>
          <p:cNvGrpSpPr/>
          <p:nvPr/>
        </p:nvGrpSpPr>
        <p:grpSpPr>
          <a:xfrm>
            <a:off x="3063098" y="2166196"/>
            <a:ext cx="305393" cy="221638"/>
            <a:chOff x="3932350" y="3714775"/>
            <a:chExt cx="439650" cy="319075"/>
          </a:xfrm>
        </p:grpSpPr>
        <p:sp>
          <p:nvSpPr>
            <p:cNvPr id="32" name="Shape 614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3" name="Shape 615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4" name="Shape 616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5" name="Shape 617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6" name="Shape 618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37" name="Shape 779"/>
          <p:cNvGrpSpPr/>
          <p:nvPr/>
        </p:nvGrpSpPr>
        <p:grpSpPr>
          <a:xfrm>
            <a:off x="3126552" y="2768462"/>
            <a:ext cx="178485" cy="282974"/>
            <a:chOff x="6718575" y="2318625"/>
            <a:chExt cx="256950" cy="407375"/>
          </a:xfrm>
        </p:grpSpPr>
        <p:sp>
          <p:nvSpPr>
            <p:cNvPr id="38" name="Shape 78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9" name="Shape 78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0" name="Shape 78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1" name="Shape 78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2" name="Shape 78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3" name="Shape 78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4" name="Shape 78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5" name="Shape 78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sp>
        <p:nvSpPr>
          <p:cNvPr id="22" name="Shape 645"/>
          <p:cNvSpPr/>
          <p:nvPr/>
        </p:nvSpPr>
        <p:spPr>
          <a:xfrm>
            <a:off x="3014039" y="3518620"/>
            <a:ext cx="332449" cy="187793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Calibri Light" panose="020F0302020204030204" pitchFamily="34" charset="0"/>
            </a:endParaRPr>
          </a:p>
        </p:txBody>
      </p:sp>
      <p:grpSp>
        <p:nvGrpSpPr>
          <p:cNvPr id="46" name="Shape 823"/>
          <p:cNvGrpSpPr/>
          <p:nvPr/>
        </p:nvGrpSpPr>
        <p:grpSpPr>
          <a:xfrm>
            <a:off x="3019319" y="3966915"/>
            <a:ext cx="373901" cy="358671"/>
            <a:chOff x="5233525" y="4954450"/>
            <a:chExt cx="538275" cy="516350"/>
          </a:xfrm>
        </p:grpSpPr>
        <p:sp>
          <p:nvSpPr>
            <p:cNvPr id="47" name="Shape 824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8" name="Shape 825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9" name="Shape 826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0" name="Shape 827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1" name="Shape 828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2" name="Shape 82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3" name="Shape 83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4" name="Shape 83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5" name="Shape 83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6" name="Shape 833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7" name="Shape 834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cxnSp>
        <p:nvCxnSpPr>
          <p:cNvPr id="101" name="Elbow Connector 100"/>
          <p:cNvCxnSpPr>
            <a:stCxn id="17" idx="6"/>
            <a:endCxn id="18" idx="1"/>
          </p:cNvCxnSpPr>
          <p:nvPr/>
        </p:nvCxnSpPr>
        <p:spPr>
          <a:xfrm flipV="1">
            <a:off x="2188214" y="1088997"/>
            <a:ext cx="684382" cy="1469819"/>
          </a:xfrm>
          <a:prstGeom prst="bentConnector3">
            <a:avLst/>
          </a:prstGeom>
          <a:ln>
            <a:solidFill>
              <a:srgbClr val="4FC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17" idx="6"/>
            <a:endCxn id="93" idx="1"/>
          </p:cNvCxnSpPr>
          <p:nvPr/>
        </p:nvCxnSpPr>
        <p:spPr>
          <a:xfrm>
            <a:off x="2188214" y="2558816"/>
            <a:ext cx="697366" cy="1567547"/>
          </a:xfrm>
          <a:prstGeom prst="bentConnector3">
            <a:avLst>
              <a:gd name="adj1" fmla="val 50000"/>
            </a:avLst>
          </a:prstGeom>
          <a:ln>
            <a:solidFill>
              <a:srgbClr val="4FC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460654" y="1162942"/>
            <a:ext cx="1712612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800" b="1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Почему мы?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60654" y="2408511"/>
            <a:ext cx="1712612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Ваш логотип</a:t>
            </a:r>
          </a:p>
        </p:txBody>
      </p:sp>
    </p:spTree>
    <p:extLst>
      <p:ext uri="{BB962C8B-B14F-4D97-AF65-F5344CB8AC3E}">
        <p14:creationId xmlns:p14="http://schemas.microsoft.com/office/powerpoint/2010/main" val="380421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7439774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800" b="1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МОНЕТИЗАЦИЯ</a:t>
            </a:r>
          </a:p>
          <a:p>
            <a:pPr>
              <a:buSzPct val="100000"/>
            </a:pP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как будем зарабатывать?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143855" y="270157"/>
            <a:ext cx="2714146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Сбор и продажа статистики $30 в месяц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854291" y="1096780"/>
            <a:ext cx="3123184" cy="300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b="1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Ежемесячная платная подписка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4" r="20458" b="29419"/>
          <a:stretch/>
        </p:blipFill>
        <p:spPr>
          <a:xfrm>
            <a:off x="2070" y="1599943"/>
            <a:ext cx="5451674" cy="169817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2" r="20458" b="12574"/>
          <a:stretch/>
        </p:blipFill>
        <p:spPr>
          <a:xfrm>
            <a:off x="2070" y="3289950"/>
            <a:ext cx="5451674" cy="82459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0" t="35544" r="3751" b="29419"/>
          <a:stretch/>
        </p:blipFill>
        <p:spPr>
          <a:xfrm>
            <a:off x="5453744" y="1599943"/>
            <a:ext cx="1126671" cy="169817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0" t="70581" r="3751" b="11058"/>
          <a:stretch/>
        </p:blipFill>
        <p:spPr>
          <a:xfrm>
            <a:off x="5453744" y="3298116"/>
            <a:ext cx="1126671" cy="889906"/>
          </a:xfrm>
          <a:prstGeom prst="rect">
            <a:avLst/>
          </a:prstGeom>
        </p:spPr>
      </p:pic>
      <p:sp>
        <p:nvSpPr>
          <p:cNvPr id="69" name="Прямоугольник 4"/>
          <p:cNvSpPr/>
          <p:nvPr/>
        </p:nvSpPr>
        <p:spPr>
          <a:xfrm>
            <a:off x="480989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Calibri Light" panose="020F0302020204030204" pitchFamily="34" charset="0"/>
                <a:cs typeface="Lora" panose="020B0604020202020204" charset="0"/>
              </a:rPr>
              <a:t>Тариф</a:t>
            </a:r>
          </a:p>
        </p:txBody>
      </p:sp>
      <p:sp>
        <p:nvSpPr>
          <p:cNvPr id="70" name="Прямоугольник 4"/>
          <p:cNvSpPr/>
          <p:nvPr/>
        </p:nvSpPr>
        <p:spPr>
          <a:xfrm>
            <a:off x="425875" y="3561294"/>
            <a:ext cx="162810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200" b="1" dirty="0">
                <a:latin typeface="Calibri Light" panose="020F0302020204030204" pitchFamily="34" charset="0"/>
                <a:cs typeface="Lora" panose="020B0604020202020204" charset="0"/>
              </a:rPr>
              <a:t>Стоимость за 1 аккаунт</a:t>
            </a:r>
          </a:p>
        </p:txBody>
      </p:sp>
      <p:sp>
        <p:nvSpPr>
          <p:cNvPr id="71" name="Прямоугольник 4"/>
          <p:cNvSpPr/>
          <p:nvPr/>
        </p:nvSpPr>
        <p:spPr>
          <a:xfrm>
            <a:off x="2242047" y="3545486"/>
            <a:ext cx="11940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Calibri Light" panose="020F0302020204030204" pitchFamily="34" charset="0"/>
                <a:cs typeface="Lora" panose="020B0604020202020204" charset="0"/>
                <a:sym typeface="Lora"/>
              </a:rPr>
              <a:t>0 $ / </a:t>
            </a:r>
            <a:r>
              <a:rPr lang="ru-RU" sz="1100" b="1" dirty="0">
                <a:latin typeface="Calibri Light" panose="020F0302020204030204" pitchFamily="34" charset="0"/>
                <a:cs typeface="Lora" panose="020B0604020202020204" charset="0"/>
                <a:sym typeface="Lora"/>
              </a:rPr>
              <a:t>мес.</a:t>
            </a:r>
          </a:p>
        </p:txBody>
      </p:sp>
      <p:sp>
        <p:nvSpPr>
          <p:cNvPr id="74" name="Прямоугольник 4"/>
          <p:cNvSpPr/>
          <p:nvPr/>
        </p:nvSpPr>
        <p:spPr>
          <a:xfrm>
            <a:off x="3191775" y="3545487"/>
            <a:ext cx="13067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100" b="1" dirty="0">
                <a:latin typeface="Calibri Light" panose="020F0302020204030204" pitchFamily="34" charset="0"/>
                <a:cs typeface="Lora" panose="020B0604020202020204" charset="0"/>
              </a:rPr>
              <a:t>1540</a:t>
            </a:r>
            <a:r>
              <a:rPr lang="en-US" sz="1100" b="1" dirty="0">
                <a:latin typeface="Calibri Light" panose="020F0302020204030204" pitchFamily="34" charset="0"/>
                <a:cs typeface="Lora" panose="020B0604020202020204" charset="0"/>
              </a:rPr>
              <a:t> $ / </a:t>
            </a:r>
            <a:r>
              <a:rPr lang="ru-RU" sz="1100" b="1" dirty="0">
                <a:latin typeface="Calibri Light" panose="020F0302020204030204" pitchFamily="34" charset="0"/>
                <a:cs typeface="Lora" panose="020B0604020202020204" charset="0"/>
              </a:rPr>
              <a:t>мес.</a:t>
            </a:r>
          </a:p>
        </p:txBody>
      </p:sp>
      <p:sp>
        <p:nvSpPr>
          <p:cNvPr id="75" name="Прямоугольник 4"/>
          <p:cNvSpPr/>
          <p:nvPr/>
        </p:nvSpPr>
        <p:spPr>
          <a:xfrm>
            <a:off x="4287296" y="3545487"/>
            <a:ext cx="12665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100" b="1" dirty="0">
                <a:latin typeface="Calibri Light" panose="020F0302020204030204" pitchFamily="34" charset="0"/>
                <a:cs typeface="Lora" panose="020B0604020202020204" charset="0"/>
              </a:rPr>
              <a:t>7000</a:t>
            </a:r>
            <a:r>
              <a:rPr lang="en-US" sz="1100" b="1" dirty="0">
                <a:latin typeface="Calibri Light" panose="020F0302020204030204" pitchFamily="34" charset="0"/>
                <a:cs typeface="Lora" panose="020B0604020202020204" charset="0"/>
              </a:rPr>
              <a:t> $ / </a:t>
            </a:r>
            <a:r>
              <a:rPr lang="ru-RU" sz="1100" b="1" dirty="0">
                <a:latin typeface="Calibri Light" panose="020F0302020204030204" pitchFamily="34" charset="0"/>
                <a:cs typeface="Lora" panose="020B0604020202020204" charset="0"/>
              </a:rPr>
              <a:t>мес.</a:t>
            </a:r>
          </a:p>
        </p:txBody>
      </p:sp>
      <p:sp>
        <p:nvSpPr>
          <p:cNvPr id="76" name="Прямоугольник 4"/>
          <p:cNvSpPr/>
          <p:nvPr/>
        </p:nvSpPr>
        <p:spPr>
          <a:xfrm>
            <a:off x="5333785" y="3545487"/>
            <a:ext cx="12665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∞</a:t>
            </a:r>
            <a:r>
              <a:rPr lang="en-US" sz="1100" b="1" dirty="0">
                <a:latin typeface="Calibri Light" panose="020F0302020204030204" pitchFamily="34" charset="0"/>
                <a:cs typeface="Lora" panose="020B0604020202020204" charset="0"/>
              </a:rPr>
              <a:t> $ / </a:t>
            </a:r>
            <a:r>
              <a:rPr lang="ru-RU" sz="1100" b="1" dirty="0">
                <a:latin typeface="Calibri Light" panose="020F0302020204030204" pitchFamily="34" charset="0"/>
                <a:cs typeface="Lora" panose="020B0604020202020204" charset="0"/>
              </a:rPr>
              <a:t>мес.</a:t>
            </a:r>
          </a:p>
        </p:txBody>
      </p:sp>
      <p:sp>
        <p:nvSpPr>
          <p:cNvPr id="77" name="Прямоугольник 4"/>
          <p:cNvSpPr/>
          <p:nvPr/>
        </p:nvSpPr>
        <p:spPr>
          <a:xfrm>
            <a:off x="2080120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Calibri Light" panose="020F0302020204030204" pitchFamily="34" charset="0"/>
                <a:cs typeface="Lora" panose="020B0604020202020204" charset="0"/>
              </a:rPr>
              <a:t>Пробный</a:t>
            </a:r>
          </a:p>
        </p:txBody>
      </p:sp>
      <p:sp>
        <p:nvSpPr>
          <p:cNvPr id="78" name="Прямоугольник 4"/>
          <p:cNvSpPr/>
          <p:nvPr/>
        </p:nvSpPr>
        <p:spPr>
          <a:xfrm>
            <a:off x="3086212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Calibri Light" panose="020F0302020204030204" pitchFamily="34" charset="0"/>
                <a:cs typeface="Lora" panose="020B0604020202020204" charset="0"/>
              </a:rPr>
              <a:t>Новичок</a:t>
            </a:r>
          </a:p>
        </p:txBody>
      </p:sp>
      <p:sp>
        <p:nvSpPr>
          <p:cNvPr id="81" name="Прямоугольник 4"/>
          <p:cNvSpPr/>
          <p:nvPr/>
        </p:nvSpPr>
        <p:spPr>
          <a:xfrm>
            <a:off x="4161618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Calibri Light" panose="020F0302020204030204" pitchFamily="34" charset="0"/>
                <a:cs typeface="Lora" panose="020B0604020202020204" charset="0"/>
              </a:rPr>
              <a:t>Любитель</a:t>
            </a:r>
          </a:p>
        </p:txBody>
      </p:sp>
      <p:sp>
        <p:nvSpPr>
          <p:cNvPr id="82" name="Прямоугольник 4"/>
          <p:cNvSpPr/>
          <p:nvPr/>
        </p:nvSpPr>
        <p:spPr>
          <a:xfrm>
            <a:off x="5208107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Calibri Light" panose="020F0302020204030204" pitchFamily="34" charset="0"/>
                <a:cs typeface="Lora" panose="020B0604020202020204" charset="0"/>
              </a:rPr>
              <a:t>Профи</a:t>
            </a:r>
          </a:p>
        </p:txBody>
      </p:sp>
      <p:sp>
        <p:nvSpPr>
          <p:cNvPr id="83" name="Прямоугольник 4"/>
          <p:cNvSpPr/>
          <p:nvPr/>
        </p:nvSpPr>
        <p:spPr>
          <a:xfrm>
            <a:off x="425875" y="2619391"/>
            <a:ext cx="1628102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200" b="1" dirty="0">
                <a:latin typeface="Calibri Light" panose="020F0302020204030204" pitchFamily="34" charset="0"/>
                <a:cs typeface="Lora" panose="020B0604020202020204" charset="0"/>
              </a:rPr>
              <a:t>Количество подключённых школ одним интегратором</a:t>
            </a:r>
          </a:p>
        </p:txBody>
      </p:sp>
      <p:sp>
        <p:nvSpPr>
          <p:cNvPr id="84" name="Прямоугольник 4"/>
          <p:cNvSpPr/>
          <p:nvPr/>
        </p:nvSpPr>
        <p:spPr>
          <a:xfrm>
            <a:off x="2242047" y="2795944"/>
            <a:ext cx="1194021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1</a:t>
            </a:r>
          </a:p>
        </p:txBody>
      </p:sp>
      <p:sp>
        <p:nvSpPr>
          <p:cNvPr id="85" name="Прямоугольник 4"/>
          <p:cNvSpPr/>
          <p:nvPr/>
        </p:nvSpPr>
        <p:spPr>
          <a:xfrm>
            <a:off x="3248139" y="2795944"/>
            <a:ext cx="1194021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10</a:t>
            </a:r>
            <a:endParaRPr lang="ru-RU" sz="1100" dirty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87" name="Прямоугольник 4"/>
          <p:cNvSpPr/>
          <p:nvPr/>
        </p:nvSpPr>
        <p:spPr>
          <a:xfrm>
            <a:off x="4287296" y="2795944"/>
            <a:ext cx="1266519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5</a:t>
            </a:r>
            <a:r>
              <a:rPr lang="en-US" sz="1100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0</a:t>
            </a:r>
            <a:endParaRPr lang="ru-RU" sz="1100" dirty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88" name="Прямоугольник 4"/>
          <p:cNvSpPr/>
          <p:nvPr/>
        </p:nvSpPr>
        <p:spPr>
          <a:xfrm>
            <a:off x="5333785" y="2795944"/>
            <a:ext cx="1266519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∞</a:t>
            </a:r>
          </a:p>
        </p:txBody>
      </p:sp>
      <p:grpSp>
        <p:nvGrpSpPr>
          <p:cNvPr id="89" name="Shape 788"/>
          <p:cNvGrpSpPr/>
          <p:nvPr/>
        </p:nvGrpSpPr>
        <p:grpSpPr>
          <a:xfrm>
            <a:off x="2689360" y="1829312"/>
            <a:ext cx="300305" cy="182739"/>
            <a:chOff x="3269900" y="3064500"/>
            <a:chExt cx="432325" cy="263075"/>
          </a:xfrm>
          <a:solidFill>
            <a:srgbClr val="FFCD00"/>
          </a:solidFill>
        </p:grpSpPr>
        <p:sp>
          <p:nvSpPr>
            <p:cNvPr id="90" name="Shape 789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1" name="Shape 790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2" name="Shape 791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94" name="Shape 578"/>
          <p:cNvGrpSpPr/>
          <p:nvPr/>
        </p:nvGrpSpPr>
        <p:grpSpPr>
          <a:xfrm>
            <a:off x="3700103" y="1791332"/>
            <a:ext cx="283373" cy="289313"/>
            <a:chOff x="3951850" y="2985350"/>
            <a:chExt cx="407950" cy="416500"/>
          </a:xfrm>
        </p:grpSpPr>
        <p:sp>
          <p:nvSpPr>
            <p:cNvPr id="96" name="Shape 57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7" name="Shape 58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8" name="Shape 58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9" name="Shape 58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100" name="Shape 500"/>
          <p:cNvGrpSpPr/>
          <p:nvPr/>
        </p:nvGrpSpPr>
        <p:grpSpPr>
          <a:xfrm>
            <a:off x="5789351" y="1839757"/>
            <a:ext cx="326527" cy="200486"/>
            <a:chOff x="4595425" y="1707325"/>
            <a:chExt cx="470075" cy="288625"/>
          </a:xfrm>
        </p:grpSpPr>
        <p:sp>
          <p:nvSpPr>
            <p:cNvPr id="103" name="Shape 501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04" name="Shape 502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07" name="Shape 503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0" t="0" r="0" b="0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08" name="Shape 504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09" name="Shape 505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0" t="0" r="0" b="0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110" name="Shape 506"/>
          <p:cNvGrpSpPr/>
          <p:nvPr/>
        </p:nvGrpSpPr>
        <p:grpSpPr>
          <a:xfrm>
            <a:off x="4777658" y="1794110"/>
            <a:ext cx="295234" cy="298603"/>
            <a:chOff x="5290150" y="1636700"/>
            <a:chExt cx="425025" cy="429875"/>
          </a:xfrm>
        </p:grpSpPr>
        <p:sp>
          <p:nvSpPr>
            <p:cNvPr id="111" name="Shape 507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12" name="Shape 508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88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7439774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800" b="1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КТО РАБОТАЕТ НАД ПРОЕКТОМ, В КАКОМ ГОРОДЕ И КАКИЕ КОНТАКТЫ ДЛЯ СВЯЗИ</a:t>
            </a:r>
            <a:r>
              <a:rPr lang="en-US" sz="1800" b="1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?</a:t>
            </a:r>
            <a:endParaRPr lang="ru-RU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44" name="Прямоугольник 1"/>
          <p:cNvSpPr/>
          <p:nvPr/>
        </p:nvSpPr>
        <p:spPr>
          <a:xfrm>
            <a:off x="2513426" y="3372345"/>
            <a:ext cx="1494920" cy="32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 Light" panose="020F0302020204030204" pitchFamily="34" charset="0"/>
              </a:rPr>
              <a:t>МО, г. Фрязино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08368" y="909616"/>
            <a:ext cx="3875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2"/>
                </a:solidFill>
                <a:latin typeface="Calibri Light" panose="020F0302020204030204" pitchFamily="34" charset="0"/>
              </a:rPr>
              <a:t>По вопросам продвижения, продаж:</a:t>
            </a:r>
          </a:p>
          <a:p>
            <a:pPr algn="ctr"/>
            <a:r>
              <a:rPr lang="ru-RU" sz="1200" b="1" dirty="0">
                <a:solidFill>
                  <a:schemeClr val="bg2"/>
                </a:solidFill>
                <a:latin typeface="Calibri Light" panose="020F0302020204030204" pitchFamily="34" charset="0"/>
              </a:rPr>
              <a:t>Александр </a:t>
            </a:r>
            <a:r>
              <a:rPr lang="ru-RU" sz="1200" b="1" dirty="0" err="1">
                <a:solidFill>
                  <a:schemeClr val="bg2"/>
                </a:solidFill>
                <a:latin typeface="Calibri Light" panose="020F0302020204030204" pitchFamily="34" charset="0"/>
              </a:rPr>
              <a:t>Кауниетис</a:t>
            </a:r>
            <a:endParaRPr lang="ru-RU" sz="1200" b="1" dirty="0">
              <a:solidFill>
                <a:schemeClr val="bg2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ru-RU" sz="1200" b="1" dirty="0">
                <a:solidFill>
                  <a:schemeClr val="bg2"/>
                </a:solidFill>
                <a:latin typeface="Calibri Light" panose="020F0302020204030204" pitchFamily="34" charset="0"/>
              </a:rPr>
              <a:t>ООО «</a:t>
            </a:r>
            <a:r>
              <a:rPr lang="ru-RU" sz="1200" b="1" dirty="0" err="1">
                <a:solidFill>
                  <a:schemeClr val="bg2"/>
                </a:solidFill>
                <a:latin typeface="Calibri Light" panose="020F0302020204030204" pitchFamily="34" charset="0"/>
              </a:rPr>
              <a:t>Кубит</a:t>
            </a:r>
            <a:r>
              <a:rPr lang="ru-RU" sz="1200" b="1" dirty="0">
                <a:solidFill>
                  <a:schemeClr val="bg2"/>
                </a:solidFill>
                <a:latin typeface="Calibri Light" panose="020F0302020204030204" pitchFamily="34" charset="0"/>
              </a:rPr>
              <a:t>»</a:t>
            </a:r>
          </a:p>
          <a:p>
            <a:pPr algn="ctr"/>
            <a:r>
              <a:rPr lang="ru-RU" sz="1050" dirty="0"/>
              <a:t>+7 </a:t>
            </a:r>
            <a:r>
              <a:rPr lang="en-US" sz="1050" dirty="0"/>
              <a:t>(</a:t>
            </a:r>
            <a:r>
              <a:rPr lang="ru-RU" sz="1050" dirty="0"/>
              <a:t>911</a:t>
            </a:r>
            <a:r>
              <a:rPr lang="en-US" sz="1050" dirty="0"/>
              <a:t>)</a:t>
            </a:r>
            <a:r>
              <a:rPr lang="ru-RU" sz="1050" dirty="0"/>
              <a:t> 774-88-99</a:t>
            </a:r>
            <a:endParaRPr lang="en-US" sz="1050" dirty="0"/>
          </a:p>
          <a:p>
            <a:pPr algn="ctr"/>
            <a:r>
              <a:rPr lang="en-US" u="sng" dirty="0"/>
              <a:t>tis@qubit.su</a:t>
            </a:r>
            <a:endParaRPr lang="ru-RU" u="sng" dirty="0"/>
          </a:p>
          <a:p>
            <a:pPr algn="ctr"/>
            <a:r>
              <a:rPr lang="ru-RU" sz="1200" b="1" dirty="0">
                <a:solidFill>
                  <a:schemeClr val="bg2"/>
                </a:solidFill>
                <a:latin typeface="Calibri Light" panose="020F0302020204030204" pitchFamily="34" charset="0"/>
              </a:rPr>
              <a:t>По всем остальным вопросам:</a:t>
            </a:r>
          </a:p>
          <a:p>
            <a:pPr algn="ctr"/>
            <a:r>
              <a:rPr lang="ru-RU" sz="1200" b="1" dirty="0">
                <a:solidFill>
                  <a:schemeClr val="bg2"/>
                </a:solidFill>
                <a:latin typeface="Calibri Light" panose="020F0302020204030204" pitchFamily="34" charset="0"/>
              </a:rPr>
              <a:t>Виталий Чернов</a:t>
            </a:r>
          </a:p>
          <a:p>
            <a:pPr algn="ctr"/>
            <a:r>
              <a:rPr lang="ru-RU" sz="1050" dirty="0"/>
              <a:t>+7 (901) 405 38 10</a:t>
            </a:r>
          </a:p>
          <a:p>
            <a:pPr algn="ctr"/>
            <a:r>
              <a:rPr lang="en-US" u="sng" dirty="0">
                <a:hlinkClick r:id="rId6"/>
              </a:rPr>
              <a:t>pdo.socrat@gmail.com</a:t>
            </a:r>
            <a:endParaRPr lang="ru-RU" u="sng" dirty="0"/>
          </a:p>
          <a:p>
            <a:pPr algn="ctr"/>
            <a:r>
              <a:rPr lang="en-US" dirty="0">
                <a:hlinkClick r:id="rId7"/>
              </a:rPr>
              <a:t>https://pdo-socrat.pro/</a:t>
            </a:r>
            <a:endParaRPr lang="ru-RU" dirty="0"/>
          </a:p>
          <a:p>
            <a:pPr algn="ctr"/>
            <a:r>
              <a:rPr lang="ru-RU" sz="1050" dirty="0">
                <a:latin typeface="Calibri Light" panose="020F0302020204030204" pitchFamily="34" charset="0"/>
              </a:rPr>
              <a:t>Высшее образование, аспирантура РАН, опыт в сфере ИТ и телекоммуникаций более 15 лет,</a:t>
            </a:r>
          </a:p>
          <a:p>
            <a:pPr algn="ctr"/>
            <a:r>
              <a:rPr lang="ru-RU" sz="1050" dirty="0">
                <a:latin typeface="Calibri Light" panose="020F0302020204030204" pitchFamily="34" charset="0"/>
              </a:rPr>
              <a:t>39 лет, женат, трое детей</a:t>
            </a:r>
          </a:p>
        </p:txBody>
      </p:sp>
      <p:sp>
        <p:nvSpPr>
          <p:cNvPr id="10" name="Прямоугольник 4"/>
          <p:cNvSpPr/>
          <p:nvPr/>
        </p:nvSpPr>
        <p:spPr>
          <a:xfrm>
            <a:off x="0" y="3849021"/>
            <a:ext cx="6857999" cy="276999"/>
          </a:xfrm>
          <a:prstGeom prst="rect">
            <a:avLst/>
          </a:prstGeom>
          <a:solidFill>
            <a:srgbClr val="80D3F1"/>
          </a:solidFill>
        </p:spPr>
        <p:txBody>
          <a:bodyPr wrap="square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pic>
        <p:nvPicPr>
          <p:cNvPr id="6" name="Рисунок 5" descr="Изображение выглядит как человек, внешний, здание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EACA2B52-F617-4473-9EBB-8996549A90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5314" y="1675552"/>
            <a:ext cx="1695941" cy="2002515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мужчина, внутренний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5190905E-541E-40FF-A13C-27050A0F05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934" y="909616"/>
            <a:ext cx="1552028" cy="21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11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A templat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iola templat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iola templat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5236</TotalTime>
  <Words>1305</Words>
  <Application>Microsoft Office PowerPoint</Application>
  <PresentationFormat>Произвольный</PresentationFormat>
  <Paragraphs>382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Lora</vt:lpstr>
      <vt:lpstr>Calibri</vt:lpstr>
      <vt:lpstr>Arial</vt:lpstr>
      <vt:lpstr>Calibri Light</vt:lpstr>
      <vt:lpstr>VA template</vt:lpstr>
      <vt:lpstr>2_Viola template</vt:lpstr>
      <vt:lpstr>1_Viola template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Slidesign.ru</dc:creator>
  <cp:lastModifiedBy>Виталий Чернов</cp:lastModifiedBy>
  <cp:revision>171</cp:revision>
  <dcterms:modified xsi:type="dcterms:W3CDTF">2020-07-13T11:18:35Z</dcterms:modified>
</cp:coreProperties>
</file>