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7" r:id="rId7"/>
    <p:sldId id="263" r:id="rId8"/>
    <p:sldId id="264" r:id="rId9"/>
    <p:sldId id="272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779"/>
    <a:srgbClr val="59C5EC"/>
    <a:srgbClr val="E8EFF3"/>
    <a:srgbClr val="000000"/>
    <a:srgbClr val="5A82A0"/>
    <a:srgbClr val="7B6984"/>
    <a:srgbClr val="6D3B4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315" autoAdjust="0"/>
  </p:normalViewPr>
  <p:slideViewPr>
    <p:cSldViewPr snapToGrid="0" showGuides="1">
      <p:cViewPr varScale="1">
        <p:scale>
          <a:sx n="104" d="100"/>
          <a:sy n="104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FOOADDTER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Сlothes showcase image">
            <a:extLst>
              <a:ext uri="{FF2B5EF4-FFF2-40B4-BE49-F238E27FC236}">
                <a16:creationId xmlns:a16="http://schemas.microsoft.com/office/drawing/2014/main" id="{7D9BB4A7-CAD8-4F37-B282-CE7BA88630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>
          <a:xfrm>
            <a:off x="458724" y="457200"/>
            <a:ext cx="11274552" cy="594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Магазин Брендовой одежды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</p:spPr>
        <p:txBody>
          <a:bodyPr/>
          <a:lstStyle/>
          <a:p>
            <a:r>
              <a:rPr lang="ru-RU" dirty="0"/>
              <a:t>г. Рязань</a:t>
            </a:r>
          </a:p>
        </p:txBody>
      </p:sp>
      <p:grpSp>
        <p:nvGrpSpPr>
          <p:cNvPr id="6" name="Group 5" descr="Logo with hanger, text, and mini mountain on the bottom">
            <a:extLst>
              <a:ext uri="{FF2B5EF4-FFF2-40B4-BE49-F238E27FC236}">
                <a16:creationId xmlns:a16="http://schemas.microsoft.com/office/drawing/2014/main" id="{2542C818-7A31-4A4A-BF80-6C793BB2B31A}"/>
              </a:ext>
            </a:extLst>
          </p:cNvPr>
          <p:cNvGrpSpPr/>
          <p:nvPr/>
        </p:nvGrpSpPr>
        <p:grpSpPr>
          <a:xfrm>
            <a:off x="9961534" y="748460"/>
            <a:ext cx="1771742" cy="1219812"/>
            <a:chOff x="2657977" y="886406"/>
            <a:chExt cx="1771742" cy="121981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75BCF4E4-8BDC-4D97-8B62-BB6FC404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60FC1E-45EB-4FBA-9FB9-307709093211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3D48688B-3E28-4610-AB17-5D3EE7BBA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28E3F09-29D1-43F5-A2B5-7AABCF9CD157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3AF82BB-618A-4B99-9645-4DFFBB6838C2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46D2B36-AB7D-41D5-92C7-2A4E287419CD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1E788574-F847-4353-BA5C-C8F540F54ECA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16" name="Freeform 530">
                      <a:extLst>
                        <a:ext uri="{FF2B5EF4-FFF2-40B4-BE49-F238E27FC236}">
                          <a16:creationId xmlns:a16="http://schemas.microsoft.com/office/drawing/2014/main" id="{AC56C7EB-D6DB-4011-97DD-80B2DAADB762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" name="Freeform 532">
                      <a:extLst>
                        <a:ext uri="{FF2B5EF4-FFF2-40B4-BE49-F238E27FC236}">
                          <a16:creationId xmlns:a16="http://schemas.microsoft.com/office/drawing/2014/main" id="{7A6EFC3E-2F6A-4C56-BD8A-38EEC33EC38E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" name="Freeform 533">
                      <a:extLst>
                        <a:ext uri="{FF2B5EF4-FFF2-40B4-BE49-F238E27FC236}">
                          <a16:creationId xmlns:a16="http://schemas.microsoft.com/office/drawing/2014/main" id="{D64EEC7A-B0DC-4CB7-BEA5-192E3E336F81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" name="Oval 531">
                    <a:extLst>
                      <a:ext uri="{FF2B5EF4-FFF2-40B4-BE49-F238E27FC236}">
                        <a16:creationId xmlns:a16="http://schemas.microsoft.com/office/drawing/2014/main" id="{A075B61C-B348-44D3-919F-9E9B42614F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outique interior">
            <a:extLst>
              <a:ext uri="{FF2B5EF4-FFF2-40B4-BE49-F238E27FC236}">
                <a16:creationId xmlns:a16="http://schemas.microsoft.com/office/drawing/2014/main" id="{79BCF723-A3AE-42E3-80C1-352D7C8796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3A23C-C6B1-4060-8AB4-80821CC5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59" y="3605348"/>
            <a:ext cx="2642616" cy="556532"/>
          </a:xfrm>
        </p:spPr>
        <p:txBody>
          <a:bodyPr/>
          <a:lstStyle/>
          <a:p>
            <a:r>
              <a:rPr lang="ru-RU" dirty="0"/>
              <a:t>О проекте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811" y="4161881"/>
            <a:ext cx="2821578" cy="1280976"/>
          </a:xfrm>
        </p:spPr>
        <p:txBody>
          <a:bodyPr>
            <a:normAutofit/>
          </a:bodyPr>
          <a:lstStyle/>
          <a:p>
            <a:r>
              <a:rPr lang="ru-RU" dirty="0"/>
              <a:t>Фирменный магазин брендовой одежды в торгово-развлекательном центре г. Рязань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44389" y="3900359"/>
            <a:ext cx="8188887" cy="178633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Необходимые инвестиции в размере 5.4 млн. руб. будут использованы в открытие магазина на закупку товара, торгового оборудования, ремонт помещения. Срок открытия магазина 3 месяца с момента сбора необходимого объема инвестиций. Срок окупаемости 2 года с момента открытия магазина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C219-E77D-47F7-9256-86D68B38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5509A-C8BB-4FD7-B2AD-5580C62C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276" y="5915123"/>
            <a:ext cx="1080000" cy="234000"/>
          </a:xfrm>
        </p:spPr>
        <p:txBody>
          <a:bodyPr anchor="b" anchorCtr="0"/>
          <a:lstStyle/>
          <a:p>
            <a:r>
              <a:rPr lang="ru-RU" dirty="0"/>
              <a:t>Июнь-2020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37A3-D983-4D9C-945A-AFE97329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0599" y="6154304"/>
            <a:ext cx="4502677" cy="234000"/>
          </a:xfrm>
        </p:spPr>
        <p:txBody>
          <a:bodyPr/>
          <a:lstStyle/>
          <a:p>
            <a:r>
              <a:rPr lang="ru-RU" dirty="0"/>
              <a:t>Александр Кузнецов. Бизнес-план «Магазин брендовой одежды» г. Рязань</a:t>
            </a:r>
            <a:endParaRPr lang="en-US" dirty="0"/>
          </a:p>
        </p:txBody>
      </p:sp>
      <p:grpSp>
        <p:nvGrpSpPr>
          <p:cNvPr id="9" name="Group 8" descr="Logo with hanger, text, and mini mountain on the bottom">
            <a:extLst>
              <a:ext uri="{FF2B5EF4-FFF2-40B4-BE49-F238E27FC236}">
                <a16:creationId xmlns:a16="http://schemas.microsoft.com/office/drawing/2014/main" id="{7F41EAD3-03F6-49D5-88CB-F919191A6DCC}"/>
              </a:ext>
            </a:extLst>
          </p:cNvPr>
          <p:cNvGrpSpPr/>
          <p:nvPr/>
        </p:nvGrpSpPr>
        <p:grpSpPr>
          <a:xfrm>
            <a:off x="9961534" y="748460"/>
            <a:ext cx="1771742" cy="1219812"/>
            <a:chOff x="2657977" y="886406"/>
            <a:chExt cx="1771742" cy="1219812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32ADBD0E-A0DE-4320-936B-B62B8D3C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5B137F-EE1E-4D27-A7F7-5FD2E0530351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89B2C1D1-9754-4156-A14F-DF27E2D48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8EC3D39-ED59-454B-B12A-E8ACB799F34D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FFF4E3-F89E-4F4F-A78B-D501F0E012C4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CD8C102-E81D-4769-B91F-3864B19ED4C4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D31B310-F8CB-46CC-93F2-5C9D1C3CA8FD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19" name="Freeform 530">
                      <a:extLst>
                        <a:ext uri="{FF2B5EF4-FFF2-40B4-BE49-F238E27FC236}">
                          <a16:creationId xmlns:a16="http://schemas.microsoft.com/office/drawing/2014/main" id="{2E39FF69-F64F-49DC-B7FD-11A9AC0D2830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" name="Freeform 532">
                      <a:extLst>
                        <a:ext uri="{FF2B5EF4-FFF2-40B4-BE49-F238E27FC236}">
                          <a16:creationId xmlns:a16="http://schemas.microsoft.com/office/drawing/2014/main" id="{D9C918F0-5936-4A5C-AA1B-93F2BA9DFB0A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" name="Freeform 533">
                      <a:extLst>
                        <a:ext uri="{FF2B5EF4-FFF2-40B4-BE49-F238E27FC236}">
                          <a16:creationId xmlns:a16="http://schemas.microsoft.com/office/drawing/2014/main" id="{162EA60B-06F2-4578-94BA-52B77020FBE2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8" name="Oval 531">
                    <a:extLst>
                      <a:ext uri="{FF2B5EF4-FFF2-40B4-BE49-F238E27FC236}">
                        <a16:creationId xmlns:a16="http://schemas.microsoft.com/office/drawing/2014/main" id="{2DF993B3-59DF-480B-8FD5-4B0F147C75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0101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ailor's dummy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013" y="1444766"/>
            <a:ext cx="4727575" cy="728663"/>
          </a:xfrm>
        </p:spPr>
        <p:txBody>
          <a:bodyPr/>
          <a:lstStyle/>
          <a:p>
            <a:r>
              <a:rPr lang="ru-RU" dirty="0"/>
              <a:t>Условия и выгоды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2173429"/>
            <a:ext cx="4726800" cy="3092838"/>
          </a:xfrm>
        </p:spPr>
        <p:txBody>
          <a:bodyPr/>
          <a:lstStyle/>
          <a:p>
            <a:r>
              <a:rPr lang="ru-RU" sz="2400" b="0" dirty="0"/>
              <a:t>Минимальный объем инвестиций: </a:t>
            </a:r>
            <a:r>
              <a:rPr lang="ru-RU" sz="2400" u="sng" dirty="0"/>
              <a:t>1 млн. руб. </a:t>
            </a:r>
            <a:br>
              <a:rPr lang="ru-RU" sz="2400" dirty="0"/>
            </a:br>
            <a:r>
              <a:rPr lang="ru-RU" sz="2400" b="0" dirty="0"/>
              <a:t>Процент по заёму: </a:t>
            </a:r>
            <a:r>
              <a:rPr lang="ru-RU" sz="2400" u="sng" dirty="0"/>
              <a:t>10%</a:t>
            </a:r>
            <a:br>
              <a:rPr lang="ru-RU" sz="2400" dirty="0"/>
            </a:br>
            <a:r>
              <a:rPr lang="ru-RU" sz="2400" b="0" dirty="0"/>
              <a:t>Срок заёма: </a:t>
            </a:r>
            <a:r>
              <a:rPr lang="ru-RU" sz="2400" u="sng" dirty="0"/>
              <a:t>3 года.</a:t>
            </a:r>
            <a:br>
              <a:rPr lang="ru-RU" sz="2400" dirty="0"/>
            </a:br>
            <a:r>
              <a:rPr lang="ru-RU" sz="2400" b="0" dirty="0"/>
              <a:t>Выплата процентов производится </a:t>
            </a:r>
            <a:r>
              <a:rPr lang="ru-RU" sz="2400" dirty="0"/>
              <a:t>ежегодно. </a:t>
            </a:r>
            <a:br>
              <a:rPr lang="ru-RU" sz="2400" dirty="0"/>
            </a:br>
            <a:r>
              <a:rPr lang="ru-RU" sz="2400" b="0" dirty="0"/>
              <a:t>Возврат тела долга</a:t>
            </a:r>
            <a:r>
              <a:rPr lang="ru-RU" sz="2400" dirty="0"/>
              <a:t> в конце периода.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68C1F-896B-4A6D-9D2B-34E9081548FD}"/>
              </a:ext>
            </a:extLst>
          </p:cNvPr>
          <p:cNvSpPr txBox="1"/>
          <p:nvPr/>
        </p:nvSpPr>
        <p:spPr>
          <a:xfrm>
            <a:off x="458013" y="5371868"/>
            <a:ext cx="8017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Таким образом, если Вы вкладываете в проект 1 млн. руб. в конце периода Вы:</a:t>
            </a:r>
          </a:p>
          <a:p>
            <a:r>
              <a:rPr lang="ru-RU" dirty="0">
                <a:solidFill>
                  <a:srgbClr val="002060"/>
                </a:solidFill>
              </a:rPr>
              <a:t>	- возвращаете 1 млн. руб.</a:t>
            </a:r>
          </a:p>
          <a:p>
            <a:r>
              <a:rPr lang="ru-RU" dirty="0">
                <a:solidFill>
                  <a:srgbClr val="002060"/>
                </a:solidFill>
              </a:rPr>
              <a:t>	- </a:t>
            </a:r>
            <a:r>
              <a:rPr lang="ru-RU" b="1" u="sng" dirty="0">
                <a:solidFill>
                  <a:srgbClr val="002060"/>
                </a:solidFill>
              </a:rPr>
              <a:t>зарабатываете 347 062 руб. </a:t>
            </a:r>
            <a:r>
              <a:rPr lang="ru-RU" sz="1400" dirty="0">
                <a:solidFill>
                  <a:srgbClr val="002060"/>
                </a:solidFill>
              </a:rPr>
              <a:t>(до уплаты НДФЛ)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5E99271-AD30-4126-BC9E-B02940A792F9}"/>
              </a:ext>
            </a:extLst>
          </p:cNvPr>
          <p:cNvSpPr txBox="1">
            <a:spLocks/>
          </p:cNvSpPr>
          <p:nvPr/>
        </p:nvSpPr>
        <p:spPr>
          <a:xfrm>
            <a:off x="10653276" y="6191348"/>
            <a:ext cx="1080000" cy="234000"/>
          </a:xfrm>
          <a:prstGeom prst="rect">
            <a:avLst/>
          </a:prstGeom>
        </p:spPr>
        <p:txBody>
          <a:bodyPr anchor="b" anchorCtr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/>
              <a:t>Июнь-2020</a:t>
            </a:r>
            <a:endParaRPr lang="en-US" sz="105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E98D2F4-81B2-45B7-929E-84582F0E142B}"/>
              </a:ext>
            </a:extLst>
          </p:cNvPr>
          <p:cNvSpPr txBox="1">
            <a:spLocks/>
          </p:cNvSpPr>
          <p:nvPr/>
        </p:nvSpPr>
        <p:spPr>
          <a:xfrm>
            <a:off x="7230599" y="6430529"/>
            <a:ext cx="4502677" cy="234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/>
              <a:t>Александр Кузнецов. Бизнес-план «Магазин брендовой одежды» г. Рязань</a:t>
            </a:r>
            <a:endParaRPr lang="en-US" sz="1050" dirty="0"/>
          </a:p>
        </p:txBody>
      </p:sp>
      <p:grpSp>
        <p:nvGrpSpPr>
          <p:cNvPr id="22" name="Group 21" descr="Logo with hanger, text, and mini mountain on the bottom">
            <a:extLst>
              <a:ext uri="{FF2B5EF4-FFF2-40B4-BE49-F238E27FC236}">
                <a16:creationId xmlns:a16="http://schemas.microsoft.com/office/drawing/2014/main" id="{5E2E21C9-94E4-4000-A3A5-DB6BA9D12EA1}"/>
              </a:ext>
            </a:extLst>
          </p:cNvPr>
          <p:cNvGrpSpPr/>
          <p:nvPr/>
        </p:nvGrpSpPr>
        <p:grpSpPr>
          <a:xfrm>
            <a:off x="9767405" y="739223"/>
            <a:ext cx="1771742" cy="1219812"/>
            <a:chOff x="2657977" y="886406"/>
            <a:chExt cx="1771742" cy="1219812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7711093D-3087-4C0A-9624-4E9EB207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2D47AE-20C5-4815-8140-B4531A1589C6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234FBC90-EE22-4182-9547-E6844D7AB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1AB7B9A-06D6-4A33-B33F-95FFC59070B6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A514762-88FD-4279-A8E3-76E9EE393AB5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E114C30-F6E1-4A37-AC48-DDE13147C39D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883EF94D-B436-41D1-B37C-660D3968D268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31" name="Freeform 530">
                      <a:extLst>
                        <a:ext uri="{FF2B5EF4-FFF2-40B4-BE49-F238E27FC236}">
                          <a16:creationId xmlns:a16="http://schemas.microsoft.com/office/drawing/2014/main" id="{BF643F51-5939-46E3-9FF4-A258A40A693B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" name="Freeform 532">
                      <a:extLst>
                        <a:ext uri="{FF2B5EF4-FFF2-40B4-BE49-F238E27FC236}">
                          <a16:creationId xmlns:a16="http://schemas.microsoft.com/office/drawing/2014/main" id="{B518F331-BEFD-4BF0-893E-C0258D0188E5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" name="Freeform 533">
                      <a:extLst>
                        <a:ext uri="{FF2B5EF4-FFF2-40B4-BE49-F238E27FC236}">
                          <a16:creationId xmlns:a16="http://schemas.microsoft.com/office/drawing/2014/main" id="{4436237B-CD57-4B30-BD4C-93BA05F53F03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0" name="Oval 531">
                    <a:extLst>
                      <a:ext uri="{FF2B5EF4-FFF2-40B4-BE49-F238E27FC236}">
                        <a16:creationId xmlns:a16="http://schemas.microsoft.com/office/drawing/2014/main" id="{C1875F7F-C6F1-4D6A-A588-291DAAACA68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oup of fashion models">
            <a:extLst>
              <a:ext uri="{FF2B5EF4-FFF2-40B4-BE49-F238E27FC236}">
                <a16:creationId xmlns:a16="http://schemas.microsoft.com/office/drawing/2014/main" id="{353FE571-4347-4DF0-891A-568E51CE1C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879" b="13879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A79323-46E1-4288-8230-7F1725B1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92" y="3728334"/>
            <a:ext cx="4036291" cy="590897"/>
          </a:xfrm>
        </p:spPr>
        <p:txBody>
          <a:bodyPr>
            <a:normAutofit/>
          </a:bodyPr>
          <a:lstStyle/>
          <a:p>
            <a:r>
              <a:rPr lang="ru-RU" dirty="0"/>
              <a:t>Кто клиент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5095E2-AFFB-44C5-98F5-36F74388C1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44483" y="3971578"/>
            <a:ext cx="7156389" cy="1607186"/>
          </a:xfrm>
        </p:spPr>
        <p:txBody>
          <a:bodyPr>
            <a:normAutofit/>
          </a:bodyPr>
          <a:lstStyle/>
          <a:p>
            <a:r>
              <a:rPr lang="ru-RU" sz="1800" dirty="0"/>
              <a:t>Одежда ориентирована на людей в возрасте от 18 до 47 лет, которые хотят быть современными и ценят качественную модную одежду по доступной цене. Они открыты всему новому, с радостью и интересом воспринимают происходящее, живо реагируют на открывающиеся возможности, обладают собственной точкой зрения и богатым внутренним миром. 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FE440-470B-4A07-B866-F0955087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43D5AF3-21C6-4491-A048-2BC5402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276" y="5915123"/>
            <a:ext cx="1080000" cy="234000"/>
          </a:xfrm>
        </p:spPr>
        <p:txBody>
          <a:bodyPr anchor="b" anchorCtr="0"/>
          <a:lstStyle/>
          <a:p>
            <a:r>
              <a:rPr lang="ru-RU" dirty="0"/>
              <a:t>Июнь-2020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E7D96C7-650A-4BCE-96E5-E5AC1CD1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0599" y="6154304"/>
            <a:ext cx="4502677" cy="234000"/>
          </a:xfrm>
        </p:spPr>
        <p:txBody>
          <a:bodyPr/>
          <a:lstStyle/>
          <a:p>
            <a:r>
              <a:rPr lang="ru-RU" dirty="0"/>
              <a:t>Александр Кузнецов. Бизнес-план «Магазин брендовой одежды» г. Рязань</a:t>
            </a:r>
            <a:endParaRPr lang="en-US" dirty="0"/>
          </a:p>
        </p:txBody>
      </p:sp>
      <p:grpSp>
        <p:nvGrpSpPr>
          <p:cNvPr id="22" name="Group 21" descr="Logo with hanger, text, and mini mountain on the bottom">
            <a:extLst>
              <a:ext uri="{FF2B5EF4-FFF2-40B4-BE49-F238E27FC236}">
                <a16:creationId xmlns:a16="http://schemas.microsoft.com/office/drawing/2014/main" id="{75D44294-53A2-4314-B112-4AF092CE7313}"/>
              </a:ext>
            </a:extLst>
          </p:cNvPr>
          <p:cNvGrpSpPr/>
          <p:nvPr/>
        </p:nvGrpSpPr>
        <p:grpSpPr>
          <a:xfrm>
            <a:off x="9961534" y="669330"/>
            <a:ext cx="1771742" cy="1219812"/>
            <a:chOff x="2657977" y="886406"/>
            <a:chExt cx="1771742" cy="1219812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42D24D2-C4E9-4737-91CA-6F3144D5D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3A1D38-E4A3-440C-96AF-A0DC17F9CD43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8733B34E-D728-4A48-B28B-0E022D0C0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4E98A1E-D4F7-4374-960C-9F665E2CBF2C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02DA7C7-3AF1-4B65-B55F-4ADE59F93FFE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647CAC8-AD10-4466-812B-43E7878DB332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9FE92483-3DE6-4AAF-B25C-067BACD2F8ED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43" name="Freeform 530">
                      <a:extLst>
                        <a:ext uri="{FF2B5EF4-FFF2-40B4-BE49-F238E27FC236}">
                          <a16:creationId xmlns:a16="http://schemas.microsoft.com/office/drawing/2014/main" id="{E3838CEE-D1BE-4D3D-9A9A-38B2DCFE758A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" name="Freeform 532">
                      <a:extLst>
                        <a:ext uri="{FF2B5EF4-FFF2-40B4-BE49-F238E27FC236}">
                          <a16:creationId xmlns:a16="http://schemas.microsoft.com/office/drawing/2014/main" id="{71883A1D-3B75-47A0-8432-ECCA6CA3C39A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" name="Freeform 533">
                      <a:extLst>
                        <a:ext uri="{FF2B5EF4-FFF2-40B4-BE49-F238E27FC236}">
                          <a16:creationId xmlns:a16="http://schemas.microsoft.com/office/drawing/2014/main" id="{655B4E64-D7AA-4999-99BE-98D7C4DF2109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2" name="Oval 531">
                    <a:extLst>
                      <a:ext uri="{FF2B5EF4-FFF2-40B4-BE49-F238E27FC236}">
                        <a16:creationId xmlns:a16="http://schemas.microsoft.com/office/drawing/2014/main" id="{724D4E8C-DC9D-42F9-BB14-C07C8A1247A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761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3500-0DDA-4413-93F5-DB62B445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инвестиции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BCE920-72A2-47F9-825A-8D47D0868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Торговый зал: 2.1 млн р.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Разработка проекта в 3</a:t>
            </a:r>
            <a:r>
              <a:rPr lang="en-US" dirty="0"/>
              <a:t>D</a:t>
            </a:r>
            <a:endParaRPr lang="ru-RU" dirty="0"/>
          </a:p>
          <a:p>
            <a:r>
              <a:rPr lang="ru-RU" dirty="0"/>
              <a:t>Дизайн помещения согласно проекта</a:t>
            </a:r>
          </a:p>
          <a:p>
            <a:r>
              <a:rPr lang="ru-RU" dirty="0"/>
              <a:t>Световое оборудование</a:t>
            </a:r>
          </a:p>
          <a:p>
            <a:r>
              <a:rPr lang="ru-RU" dirty="0"/>
              <a:t>Оборудование для торгового зала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DB6A5B-0B7C-4D24-906B-D735042FABFF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ru-RU" dirty="0"/>
              <a:t>Товар: 2.6 млн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2A80DD-1725-4F20-9D18-5E51DC55F3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/>
              <a:t>Закупка товара и его доставка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30EDAC-3056-43DA-B0A1-F3E168469D41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dirty="0"/>
              <a:t>Реклама: 0.7 млн. р.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4B604C-45E5-407E-BD3F-1CD5B52B32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6109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Изготовление вывестки</a:t>
            </a:r>
          </a:p>
          <a:p>
            <a:r>
              <a:rPr lang="ru-RU" dirty="0"/>
              <a:t>Размещение рекламы на фасаде</a:t>
            </a:r>
          </a:p>
          <a:p>
            <a:r>
              <a:rPr lang="ru-RU" dirty="0"/>
              <a:t>Производство имиджей, флаеров</a:t>
            </a:r>
          </a:p>
          <a:p>
            <a:r>
              <a:rPr lang="ru-RU" dirty="0"/>
              <a:t>Вешалки с логовтипом</a:t>
            </a:r>
          </a:p>
          <a:p>
            <a:r>
              <a:rPr lang="ru-RU" dirty="0"/>
              <a:t>Продвижение бренда в соц. Сетях</a:t>
            </a:r>
          </a:p>
          <a:p>
            <a:r>
              <a:rPr lang="ru-RU" dirty="0"/>
              <a:t>Реклама в медиа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AC799-F01F-40A4-9433-15D791E6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2D277EC0-ADD9-46AC-B0FF-89AF0F28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276" y="6181823"/>
            <a:ext cx="1080000" cy="234000"/>
          </a:xfrm>
        </p:spPr>
        <p:txBody>
          <a:bodyPr anchor="b" anchorCtr="0"/>
          <a:lstStyle/>
          <a:p>
            <a:r>
              <a:rPr lang="ru-RU" dirty="0"/>
              <a:t>Июнь-2020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EDD0C696-CD34-4A19-B336-6D81E70B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0599" y="6421004"/>
            <a:ext cx="4502677" cy="234000"/>
          </a:xfrm>
        </p:spPr>
        <p:txBody>
          <a:bodyPr/>
          <a:lstStyle/>
          <a:p>
            <a:r>
              <a:rPr lang="ru-RU" dirty="0"/>
              <a:t>Александр Кузнецов. Бизнес-план «Магазин брендовой одежды» г. Рязань</a:t>
            </a:r>
            <a:endParaRPr lang="en-US" dirty="0"/>
          </a:p>
        </p:txBody>
      </p:sp>
      <p:grpSp>
        <p:nvGrpSpPr>
          <p:cNvPr id="30" name="Group 29" descr="Logo with hanger, text, and mini mountain on the bottom">
            <a:extLst>
              <a:ext uri="{FF2B5EF4-FFF2-40B4-BE49-F238E27FC236}">
                <a16:creationId xmlns:a16="http://schemas.microsoft.com/office/drawing/2014/main" id="{36334256-A8B8-4539-AED3-963501EB081E}"/>
              </a:ext>
            </a:extLst>
          </p:cNvPr>
          <p:cNvGrpSpPr/>
          <p:nvPr/>
        </p:nvGrpSpPr>
        <p:grpSpPr>
          <a:xfrm>
            <a:off x="9852896" y="658242"/>
            <a:ext cx="1771742" cy="1219812"/>
            <a:chOff x="2657977" y="886406"/>
            <a:chExt cx="1771742" cy="1219812"/>
          </a:xfrm>
        </p:grpSpPr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DC49B33C-6052-4710-BB92-E1ADB4A28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A22374F-7006-4034-A953-1F16C5AEEB79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A81E191-5CB1-4A61-B089-4163A2C328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192B597-7C75-4A08-8C1F-378166D021C7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1557B87-005E-4001-BBA4-F50122A7784A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D640732-9ADE-4D8D-A85A-47BD701D852C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3C491B5A-7FD1-422C-AA90-603A559CD977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41" name="Freeform 530">
                      <a:extLst>
                        <a:ext uri="{FF2B5EF4-FFF2-40B4-BE49-F238E27FC236}">
                          <a16:creationId xmlns:a16="http://schemas.microsoft.com/office/drawing/2014/main" id="{C456BA88-0F6D-4911-A2A9-A683FE14B76F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" name="Freeform 532">
                      <a:extLst>
                        <a:ext uri="{FF2B5EF4-FFF2-40B4-BE49-F238E27FC236}">
                          <a16:creationId xmlns:a16="http://schemas.microsoft.com/office/drawing/2014/main" id="{D3188932-B406-4624-AA44-1CA89BE72336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" name="Freeform 533">
                      <a:extLst>
                        <a:ext uri="{FF2B5EF4-FFF2-40B4-BE49-F238E27FC236}">
                          <a16:creationId xmlns:a16="http://schemas.microsoft.com/office/drawing/2014/main" id="{4A35837C-C69B-4841-8567-D7F1FE73CBBE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Oval 531">
                    <a:extLst>
                      <a:ext uri="{FF2B5EF4-FFF2-40B4-BE49-F238E27FC236}">
                        <a16:creationId xmlns:a16="http://schemas.microsoft.com/office/drawing/2014/main" id="{88C435C1-AFD1-4C76-8414-CBC71A5D284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5004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D9F-55A9-45FE-B943-4A14EFB1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будем открывать магазин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86D6D6-02B7-45B8-B60C-D7ACCD1A78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Этап1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496606-8B03-4336-A6E1-522B6BF8B86F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ru-RU" dirty="0"/>
              <a:t>Неделя: № 1-2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EEE559-3B1C-40F5-B611-B75A47F21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Подбор помещения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58861-8D4E-4861-8F2E-C0331A36F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ru-RU" dirty="0"/>
              <a:t>Выбор торгового помещения;</a:t>
            </a:r>
          </a:p>
          <a:p>
            <a:pPr marL="171450" indent="-171450">
              <a:buFontTx/>
              <a:buChar char="-"/>
            </a:pPr>
            <a:r>
              <a:rPr lang="ru-RU" dirty="0"/>
              <a:t>Заключение договоров</a:t>
            </a:r>
          </a:p>
          <a:p>
            <a:pPr marL="171450" indent="-171450">
              <a:buFontTx/>
              <a:buChar char="-"/>
            </a:pPr>
            <a:r>
              <a:rPr lang="ru-RU" dirty="0"/>
              <a:t>Дизайн проект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BEAB5-C4E1-4249-82AF-56673C72FF1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ru-RU" dirty="0"/>
              <a:t>Этап2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C2EC0F-3A21-4631-AF53-99F014F411AF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/>
              <a:t>Неделя: №3-9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A3F9B-C21D-4DE5-8C80-46F78DAFC986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Подготовка помещения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AC2FE3-F382-4FD8-93A4-62B926F70C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ru-RU" dirty="0"/>
              <a:t>Ремонт помещения</a:t>
            </a:r>
          </a:p>
          <a:p>
            <a:pPr marL="171450" indent="-171450">
              <a:buFontTx/>
              <a:buChar char="-"/>
            </a:pPr>
            <a:r>
              <a:rPr lang="ru-RU" dirty="0"/>
              <a:t>Изоготовление и доставка торгового оборудования</a:t>
            </a:r>
          </a:p>
          <a:p>
            <a:pPr marL="171450" indent="-171450">
              <a:buFontTx/>
              <a:buChar char="-"/>
            </a:pPr>
            <a:r>
              <a:rPr lang="ru-RU" dirty="0"/>
              <a:t>Установка оборудования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2EC925B-48F1-47CA-B19B-49E234391A4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ru-RU" dirty="0"/>
              <a:t>Этап3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CF38DF-31C0-46CE-908F-2E8981C8FA04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r>
              <a:rPr lang="ru-RU" dirty="0"/>
              <a:t>Неделя: №6-9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3A77E1-A99A-49D0-839D-3F54C199E352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Закупка товара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24D618-D31E-43A5-9C3E-1E9D01A2FC3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/>
          </a:bodyPr>
          <a:lstStyle/>
          <a:p>
            <a:r>
              <a:rPr lang="ru-RU" dirty="0"/>
              <a:t>- Подбор и закупка товара</a:t>
            </a:r>
          </a:p>
          <a:p>
            <a:r>
              <a:rPr lang="ru-RU" dirty="0"/>
              <a:t>- Доставка и раскладка товара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FF48712-CD7C-447C-A7E4-161F475785B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Этап4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DD1374-5707-493E-AFC8-1B14693249F4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r>
              <a:rPr lang="ru-RU" dirty="0"/>
              <a:t>Неделя: №10-11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FD11C9-C308-4CB8-BE51-1B01CE656959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r>
              <a:rPr lang="ru-RU" dirty="0"/>
              <a:t>Реклама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A9CAFA8-4586-4196-8660-EFAE60FA3F9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/>
          </a:bodyPr>
          <a:lstStyle/>
          <a:p>
            <a:r>
              <a:rPr lang="ru-RU" dirty="0"/>
              <a:t>-Закупка рекламных материалов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Продвижение в медиа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Продвижение в соц. сетях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9F2913-0094-4416-9648-629E1EFB63E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/>
              <a:t>Этап5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623EE-2D81-417F-8A9D-FCCF153DE24A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r>
              <a:rPr lang="ru-RU" dirty="0"/>
              <a:t>Неделя: №12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3CFE23-9EF8-41DF-92C0-DFBECCAEBC57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ru-RU" dirty="0"/>
              <a:t>ОТКРЫТИЕ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D60791-9B90-418C-90AA-EAD56B6BB3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Открытие магазина</a:t>
            </a:r>
          </a:p>
          <a:p>
            <a:r>
              <a:rPr lang="ru-RU" dirty="0"/>
              <a:t>Проведение рекламных акций</a:t>
            </a:r>
          </a:p>
          <a:p>
            <a:r>
              <a:rPr lang="ru-RU" dirty="0"/>
              <a:t>Раздача дисконтных карт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27198-FBEF-4DD0-9CF6-B5D6F172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893ECC-BD7F-4E16-8853-5F14E1CAEF77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ru-RU" dirty="0"/>
              <a:t>Срок открытия магазина 3 месяца (12 недель).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7C960784-37C7-4730-875E-73B37448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276" y="6143723"/>
            <a:ext cx="1080000" cy="234000"/>
          </a:xfrm>
        </p:spPr>
        <p:txBody>
          <a:bodyPr anchor="b" anchorCtr="0"/>
          <a:lstStyle/>
          <a:p>
            <a:r>
              <a:rPr lang="ru-RU" dirty="0"/>
              <a:t>Июнь-2020</a:t>
            </a:r>
            <a:endParaRPr lang="en-US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B05FD4F3-5B94-46D5-94C0-C3B5C98D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0599" y="6382904"/>
            <a:ext cx="4502677" cy="234000"/>
          </a:xfrm>
        </p:spPr>
        <p:txBody>
          <a:bodyPr/>
          <a:lstStyle/>
          <a:p>
            <a:r>
              <a:rPr lang="ru-RU" dirty="0"/>
              <a:t>Александр Кузнецов. Бизнес-план «Магазин брендовой одежды» г. Рязань</a:t>
            </a:r>
            <a:endParaRPr lang="en-US" dirty="0"/>
          </a:p>
        </p:txBody>
      </p:sp>
      <p:grpSp>
        <p:nvGrpSpPr>
          <p:cNvPr id="43" name="Group 42" descr="Logo with hanger, text, and mini mountain on the bottom">
            <a:extLst>
              <a:ext uri="{FF2B5EF4-FFF2-40B4-BE49-F238E27FC236}">
                <a16:creationId xmlns:a16="http://schemas.microsoft.com/office/drawing/2014/main" id="{7F7B34D7-ED67-4FDC-A089-CCFF52074512}"/>
              </a:ext>
            </a:extLst>
          </p:cNvPr>
          <p:cNvGrpSpPr/>
          <p:nvPr/>
        </p:nvGrpSpPr>
        <p:grpSpPr>
          <a:xfrm>
            <a:off x="10159864" y="496199"/>
            <a:ext cx="1771742" cy="1219812"/>
            <a:chOff x="2657977" y="886406"/>
            <a:chExt cx="1771742" cy="1219812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1A906346-A127-4B27-AB61-7365F022A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7B1158F-99E1-4ECC-BFDD-774E90C49DC8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9117C59F-2D93-488A-94A0-5FA58679F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7F2BEE9-9435-4AD1-9339-8032C23FA561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2404C9-0D73-49D7-B0FE-94E8A3CE0D5F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25CB06B1-5052-42A7-A005-90A5E652D033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662FCE8-683A-45E1-9920-157381D303FF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52" name="Freeform 530">
                      <a:extLst>
                        <a:ext uri="{FF2B5EF4-FFF2-40B4-BE49-F238E27FC236}">
                          <a16:creationId xmlns:a16="http://schemas.microsoft.com/office/drawing/2014/main" id="{2D16EDB2-6033-4A7E-B127-5E349C254289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3" name="Freeform 532">
                      <a:extLst>
                        <a:ext uri="{FF2B5EF4-FFF2-40B4-BE49-F238E27FC236}">
                          <a16:creationId xmlns:a16="http://schemas.microsoft.com/office/drawing/2014/main" id="{534E9B91-F626-4979-A107-427D5E548E1D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4" name="Freeform 533">
                      <a:extLst>
                        <a:ext uri="{FF2B5EF4-FFF2-40B4-BE49-F238E27FC236}">
                          <a16:creationId xmlns:a16="http://schemas.microsoft.com/office/drawing/2014/main" id="{02CDD444-9C77-43BC-9818-8C5629C377DE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1" name="Oval 531">
                    <a:extLst>
                      <a:ext uri="{FF2B5EF4-FFF2-40B4-BE49-F238E27FC236}">
                        <a16:creationId xmlns:a16="http://schemas.microsoft.com/office/drawing/2014/main" id="{268C6293-6BAE-4796-8D9E-29D4A70ED0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729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erson in a blue shirt&#10;&#10;Description automatically generated">
            <a:extLst>
              <a:ext uri="{FF2B5EF4-FFF2-40B4-BE49-F238E27FC236}">
                <a16:creationId xmlns:a16="http://schemas.microsoft.com/office/drawing/2014/main" id="{3F6F938B-1437-4FA6-817D-8E1207E575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469" r="18469"/>
          <a:stretch>
            <a:fillRect/>
          </a:stretch>
        </p:blipFill>
        <p:spPr>
          <a:xfrm>
            <a:off x="6303005" y="469991"/>
            <a:ext cx="5598058" cy="59180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FC362-7CC3-4E02-BAE3-D3C1BC2E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3003281"/>
            <a:ext cx="4584212" cy="540000"/>
          </a:xfrm>
        </p:spPr>
        <p:txBody>
          <a:bodyPr>
            <a:normAutofit/>
          </a:bodyPr>
          <a:lstStyle/>
          <a:p>
            <a:r>
              <a:rPr lang="ru-RU" dirty="0"/>
              <a:t>Вложение средств в проект является выгодным вложением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7</a:t>
            </a:fld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06A3A00-ED0F-4AFE-BA0C-DE2EBB0D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276" y="6334223"/>
            <a:ext cx="1080000" cy="234000"/>
          </a:xfrm>
        </p:spPr>
        <p:txBody>
          <a:bodyPr anchor="b" anchorCtr="0"/>
          <a:lstStyle/>
          <a:p>
            <a:r>
              <a:rPr lang="ru-RU" dirty="0"/>
              <a:t>Июнь-2020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881B1941-5432-4985-9113-F6C7D63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0599" y="6573404"/>
            <a:ext cx="4502677" cy="234000"/>
          </a:xfrm>
        </p:spPr>
        <p:txBody>
          <a:bodyPr/>
          <a:lstStyle/>
          <a:p>
            <a:r>
              <a:rPr lang="ru-RU" dirty="0"/>
              <a:t>Александр Кузнецов. Бизнес-план «Магазин брендовой одежды» г. Рязань</a:t>
            </a:r>
            <a:endParaRPr lang="en-US" dirty="0"/>
          </a:p>
        </p:txBody>
      </p:sp>
      <p:grpSp>
        <p:nvGrpSpPr>
          <p:cNvPr id="25" name="Group 24" descr="Logo with hanger, text, and mini mountain on the bottom">
            <a:extLst>
              <a:ext uri="{FF2B5EF4-FFF2-40B4-BE49-F238E27FC236}">
                <a16:creationId xmlns:a16="http://schemas.microsoft.com/office/drawing/2014/main" id="{32EA65EF-8204-41B8-A9A5-CC78475596A0}"/>
              </a:ext>
            </a:extLst>
          </p:cNvPr>
          <p:cNvGrpSpPr/>
          <p:nvPr/>
        </p:nvGrpSpPr>
        <p:grpSpPr>
          <a:xfrm>
            <a:off x="10129321" y="721233"/>
            <a:ext cx="1771742" cy="1219812"/>
            <a:chOff x="2657977" y="886406"/>
            <a:chExt cx="1771742" cy="1219812"/>
          </a:xfrm>
        </p:grpSpPr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42BD0464-65B7-453E-84D0-3D2E58374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3A6671-48C5-4FE8-BFCD-57CED1754788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0EDDA35C-CCE3-4D5A-AA5C-40DB8FC074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C3A1F96-6882-4181-B4B5-EE9D661975C3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FEF0F2B-A918-40D6-958A-1158E5ED1F7F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E29F488-F8C8-45FA-80D8-65BBD84E4243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7014057B-94B9-4C0D-9392-D4CA72E3B444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36" name="Freeform 530">
                      <a:extLst>
                        <a:ext uri="{FF2B5EF4-FFF2-40B4-BE49-F238E27FC236}">
                          <a16:creationId xmlns:a16="http://schemas.microsoft.com/office/drawing/2014/main" id="{AA9B6FF3-7605-41EB-B280-86BA222BA473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" name="Freeform 532">
                      <a:extLst>
                        <a:ext uri="{FF2B5EF4-FFF2-40B4-BE49-F238E27FC236}">
                          <a16:creationId xmlns:a16="http://schemas.microsoft.com/office/drawing/2014/main" id="{AFBC8DFB-D16F-464E-8DF8-C0793997351C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" name="Freeform 533">
                      <a:extLst>
                        <a:ext uri="{FF2B5EF4-FFF2-40B4-BE49-F238E27FC236}">
                          <a16:creationId xmlns:a16="http://schemas.microsoft.com/office/drawing/2014/main" id="{B678DBB3-3C4B-45B3-B839-EAFCDB3D071B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5" name="Oval 531">
                    <a:extLst>
                      <a:ext uri="{FF2B5EF4-FFF2-40B4-BE49-F238E27FC236}">
                        <a16:creationId xmlns:a16="http://schemas.microsoft.com/office/drawing/2014/main" id="{AC730A2D-B03D-4A12-93D6-FBEF840DB19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39600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Сlothes showcase">
            <a:extLst>
              <a:ext uri="{FF2B5EF4-FFF2-40B4-BE49-F238E27FC236}">
                <a16:creationId xmlns:a16="http://schemas.microsoft.com/office/drawing/2014/main" id="{179AA3B4-DDB4-4B2A-B234-DE5CD2E34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Александр Кузнецов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050E-254E-4B6E-9FC2-EEF19C8B0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7775" y="5400675"/>
            <a:ext cx="1800225" cy="280988"/>
          </a:xfrm>
        </p:spPr>
        <p:txBody>
          <a:bodyPr/>
          <a:lstStyle/>
          <a:p>
            <a:r>
              <a:rPr lang="en-US" dirty="0"/>
              <a:t>Email: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5B246-8C76-4D5B-BE88-82AB21F8F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15887" y="5695950"/>
            <a:ext cx="3384000" cy="280500"/>
          </a:xfrm>
        </p:spPr>
        <p:txBody>
          <a:bodyPr/>
          <a:lstStyle/>
          <a:p>
            <a:r>
              <a:rPr lang="en-US" dirty="0"/>
              <a:t>xcander@mail.ru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41CB1-E53C-4035-AA8A-3C220238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3311" y="5400284"/>
            <a:ext cx="1800225" cy="280988"/>
          </a:xfrm>
        </p:spPr>
        <p:txBody>
          <a:bodyPr/>
          <a:lstStyle/>
          <a:p>
            <a:r>
              <a:rPr lang="en-US" dirty="0"/>
              <a:t>Phone: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186949-D27F-4D51-97AE-6BD792B73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3423" y="5695559"/>
            <a:ext cx="2700000" cy="280500"/>
          </a:xfrm>
        </p:spPr>
        <p:txBody>
          <a:bodyPr/>
          <a:lstStyle/>
          <a:p>
            <a:r>
              <a:rPr lang="en-US" dirty="0"/>
              <a:t>+7 910 501 5949</a:t>
            </a:r>
          </a:p>
        </p:txBody>
      </p:sp>
      <p:grpSp>
        <p:nvGrpSpPr>
          <p:cNvPr id="21" name="Group 20" descr="Logo with hanger, text, and mini mountain on the bottom">
            <a:extLst>
              <a:ext uri="{FF2B5EF4-FFF2-40B4-BE49-F238E27FC236}">
                <a16:creationId xmlns:a16="http://schemas.microsoft.com/office/drawing/2014/main" id="{FC4DB649-EC3C-454A-BF9B-D669B2EA733D}"/>
              </a:ext>
            </a:extLst>
          </p:cNvPr>
          <p:cNvGrpSpPr/>
          <p:nvPr/>
        </p:nvGrpSpPr>
        <p:grpSpPr>
          <a:xfrm>
            <a:off x="5210129" y="2032726"/>
            <a:ext cx="1771742" cy="1219812"/>
            <a:chOff x="2657977" y="886406"/>
            <a:chExt cx="1771742" cy="1219812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4C2E451C-A672-445E-8960-652DCA6F3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518B0A-7F0B-4B41-BC80-5CAC6CE2C354}"/>
                </a:ext>
              </a:extLst>
            </p:cNvPr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D0FE8CC5-C67F-4A6E-8BFB-884D4AFF8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1448A67-03C0-4CFD-A0EC-737CB1BC18AE}"/>
                  </a:ext>
                </a:extLst>
              </p:cNvPr>
              <p:cNvGrpSpPr/>
              <p:nvPr/>
            </p:nvGrpSpPr>
            <p:grpSpPr>
              <a:xfrm>
                <a:off x="4830185" y="-448810"/>
                <a:ext cx="1014035" cy="687382"/>
                <a:chOff x="4830185" y="-448810"/>
                <a:chExt cx="1014035" cy="687382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1247137-0033-466A-B989-D6D761F19E70}"/>
                    </a:ext>
                  </a:extLst>
                </p:cNvPr>
                <p:cNvSpPr txBox="1"/>
                <p:nvPr/>
              </p:nvSpPr>
              <p:spPr>
                <a:xfrm>
                  <a:off x="4830185" y="-161538"/>
                  <a:ext cx="10140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300" dirty="0">
                      <a:latin typeface="Blackadder ITC" panose="04020505050007020D02" pitchFamily="82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2BB859B-17FD-4C4D-9E66-F3E3D8376591}"/>
                    </a:ext>
                  </a:extLst>
                </p:cNvPr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C50FC719-6DCC-4E7F-857D-39D55D0B927E}"/>
                      </a:ext>
                    </a:extLst>
                  </p:cNvPr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42" name="Freeform 530">
                      <a:extLst>
                        <a:ext uri="{FF2B5EF4-FFF2-40B4-BE49-F238E27FC236}">
                          <a16:creationId xmlns:a16="http://schemas.microsoft.com/office/drawing/2014/main" id="{66E0C4D6-AF46-4048-A09C-87BFCDE48CBC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" name="Freeform 532">
                      <a:extLst>
                        <a:ext uri="{FF2B5EF4-FFF2-40B4-BE49-F238E27FC236}">
                          <a16:creationId xmlns:a16="http://schemas.microsoft.com/office/drawing/2014/main" id="{02669AEC-7A92-4783-973E-4A5708B3A79C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" name="Freeform 533">
                      <a:extLst>
                        <a:ext uri="{FF2B5EF4-FFF2-40B4-BE49-F238E27FC236}">
                          <a16:creationId xmlns:a16="http://schemas.microsoft.com/office/drawing/2014/main" id="{87A584DA-0038-4788-8D44-86A90ADF0CD8}"/>
                        </a:ext>
                        <a:ext uri="{C183D7F6-B498-43B3-948B-1728B52AA6E4}">
                          <adec:decorative xmlns:adec="http://schemas.microsoft.com/office/drawing/2017/decorative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1" name="Oval 531">
                    <a:extLst>
                      <a:ext uri="{FF2B5EF4-FFF2-40B4-BE49-F238E27FC236}">
                        <a16:creationId xmlns:a16="http://schemas.microsoft.com/office/drawing/2014/main" id="{17DF1460-4BB1-4BB1-91CE-BB2FCA6DCF2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7391F-2502-4070-B520-AB23643635E8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BED453-9FB1-4982-A2CE-02B1DAF46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47430-C725-4DCD-9053-3498D56D7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0</TotalTime>
  <Words>471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Calibri</vt:lpstr>
      <vt:lpstr>Wingdings</vt:lpstr>
      <vt:lpstr>Office Theme</vt:lpstr>
      <vt:lpstr>Магазин Брендовой одежды</vt:lpstr>
      <vt:lpstr>О проекте</vt:lpstr>
      <vt:lpstr>Минимальный объем инвестиций: 1 млн. руб.  Процент по заёму: 10% Срок заёма: 3 года. Выплата процентов производится ежегодно.  Возврат тела долга в конце периода. </vt:lpstr>
      <vt:lpstr>Кто клиент</vt:lpstr>
      <vt:lpstr>Куда инвестиции</vt:lpstr>
      <vt:lpstr>Как будем открывать магазин</vt:lpstr>
      <vt:lpstr>Вывод</vt:lpstr>
      <vt:lpstr>Спасибо!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2020-03-01T19:05:43Z</dcterms:created>
  <dcterms:modified xsi:type="dcterms:W3CDTF">2020-06-21T17:42:55Z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