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70" r:id="rId4"/>
    <p:sldId id="285" r:id="rId5"/>
    <p:sldId id="286" r:id="rId6"/>
    <p:sldId id="271" r:id="rId7"/>
    <p:sldId id="272" r:id="rId8"/>
    <p:sldId id="273" r:id="rId9"/>
    <p:sldId id="274" r:id="rId10"/>
    <p:sldId id="268" r:id="rId11"/>
    <p:sldId id="278" r:id="rId12"/>
    <p:sldId id="280" r:id="rId13"/>
    <p:sldId id="283" r:id="rId14"/>
    <p:sldId id="284" r:id="rId15"/>
    <p:sldId id="28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56D"/>
    <a:srgbClr val="BF95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98464-6827-4AAA-9A29-5CC31FE9092C}" type="datetimeFigureOut">
              <a:rPr lang="ru-RU" smtClean="0"/>
              <a:t>вт 04.10.22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83D41-5653-45D5-90EF-6EDA41CD8DDD}" type="slidenum">
              <a:rPr lang="ru-RU" smtClean="0"/>
              <a:t>‹#›</a:t>
            </a:fld>
            <a:endParaRPr lang="ru-RU"/>
          </a:p>
        </p:txBody>
      </p:sp>
    </p:spTree>
    <p:extLst>
      <p:ext uri="{BB962C8B-B14F-4D97-AF65-F5344CB8AC3E}">
        <p14:creationId xmlns:p14="http://schemas.microsoft.com/office/powerpoint/2010/main" val="354234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a:t>
            </a:fld>
            <a:endParaRPr lang="ru-RU"/>
          </a:p>
        </p:txBody>
      </p:sp>
    </p:spTree>
    <p:extLst>
      <p:ext uri="{BB962C8B-B14F-4D97-AF65-F5344CB8AC3E}">
        <p14:creationId xmlns:p14="http://schemas.microsoft.com/office/powerpoint/2010/main" val="253042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10</a:t>
            </a:fld>
            <a:endParaRPr lang="ru-RU"/>
          </a:p>
        </p:txBody>
      </p:sp>
    </p:spTree>
    <p:extLst>
      <p:ext uri="{BB962C8B-B14F-4D97-AF65-F5344CB8AC3E}">
        <p14:creationId xmlns:p14="http://schemas.microsoft.com/office/powerpoint/2010/main" val="3585534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11</a:t>
            </a:fld>
            <a:endParaRPr lang="ru-RU"/>
          </a:p>
        </p:txBody>
      </p:sp>
    </p:spTree>
    <p:extLst>
      <p:ext uri="{BB962C8B-B14F-4D97-AF65-F5344CB8AC3E}">
        <p14:creationId xmlns:p14="http://schemas.microsoft.com/office/powerpoint/2010/main" val="394437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12</a:t>
            </a:fld>
            <a:endParaRPr lang="ru-RU"/>
          </a:p>
        </p:txBody>
      </p:sp>
    </p:spTree>
    <p:extLst>
      <p:ext uri="{BB962C8B-B14F-4D97-AF65-F5344CB8AC3E}">
        <p14:creationId xmlns:p14="http://schemas.microsoft.com/office/powerpoint/2010/main" val="16476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13</a:t>
            </a:fld>
            <a:endParaRPr lang="ru-RU"/>
          </a:p>
        </p:txBody>
      </p:sp>
    </p:spTree>
    <p:extLst>
      <p:ext uri="{BB962C8B-B14F-4D97-AF65-F5344CB8AC3E}">
        <p14:creationId xmlns:p14="http://schemas.microsoft.com/office/powerpoint/2010/main" val="348323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14</a:t>
            </a:fld>
            <a:endParaRPr lang="ru-RU"/>
          </a:p>
        </p:txBody>
      </p:sp>
    </p:spTree>
    <p:extLst>
      <p:ext uri="{BB962C8B-B14F-4D97-AF65-F5344CB8AC3E}">
        <p14:creationId xmlns:p14="http://schemas.microsoft.com/office/powerpoint/2010/main" val="397827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endParaRPr lang="ru-RU"/>
          </a:p>
        </p:txBody>
      </p:sp>
      <p:sp>
        <p:nvSpPr>
          <p:cNvPr id="4" name="Номер слайда 3"/>
          <p:cNvSpPr>
            <a:spLocks noGrp="1"/>
          </p:cNvSpPr>
          <p:nvPr>
            <p:ph type="sldNum" sz="quarter" idx="5"/>
          </p:nvPr>
        </p:nvSpPr>
        <p:spPr/>
        <p:txBody>
          <a:bodyPr/>
          <a:lstStyle/>
          <a:p>
            <a:pPr algn="l" rtl="0"/>
            <a:fld id="{82283D41-5653-45D5-90EF-6EDA41CD8DDD}" type="slidenum">
              <a:rPr lang="ru-RU" smtClean="0"/>
              <a:t>15</a:t>
            </a:fld>
            <a:endParaRPr lang="ru-RU"/>
          </a:p>
        </p:txBody>
      </p:sp>
    </p:spTree>
    <p:extLst>
      <p:ext uri="{BB962C8B-B14F-4D97-AF65-F5344CB8AC3E}">
        <p14:creationId xmlns:p14="http://schemas.microsoft.com/office/powerpoint/2010/main" val="113941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6EB339-51D2-4DD7-AB4E-A8A2C5E8984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7B5C84A-0945-450D-8520-96E18BED1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812724-E4FD-4768-AA6E-D63211300A1B}"/>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3C2B0C70-A53B-40AB-B08A-06D5C7D185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E959FA-6306-4FF3-BBC2-DB5E4AB7A887}"/>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334547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87C3C5-071D-484A-A165-842410EAB80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E802947-D505-46A1-A688-03C9089B10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551F12-2283-45EB-8D9C-3F8EF9628A56}"/>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2990C952-B7FB-4265-AD7F-E464047852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989754-4C35-4FA1-8BAB-1481358933F5}"/>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416401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5A1AC02-2F44-4213-8441-381D22EE78F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2706858-6B74-4E77-9FAE-27A88CBD17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83DE42-2796-4D46-B675-A480C5AAB051}"/>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3048B4F7-D9D2-4FFE-9F06-B17C7E52FA9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953BFE-2B57-44A8-8DE3-7E3FBD00BA8D}"/>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113922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777FA-FE95-43AB-B9A9-6554BBBD29D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8F0D14F-08EE-4595-8191-04A96B3AB1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7C983B-9B48-41A9-8A20-B826D1063B67}"/>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C0A74A2F-BEFA-422C-A6CB-B6B685AE59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794B761-A100-4AD0-8C50-E9DF5E24C9A2}"/>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358659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924C7-0033-44E1-8E5D-BE4BC0F02F4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D36B2EC-F879-45D3-8D03-81343C16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263C6C4-CD9A-4F67-9B55-0C2416006C8A}"/>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D005A59E-AFF0-432B-B678-A33C9132FC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FB4BA0-0FAB-45B4-B02B-69899DBAF1AC}"/>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386891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8F17B1-1DF6-48BD-92DA-018E8C1455A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3AD3054-F6B5-4581-97E1-3D624093C8E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0FF33EC-65BE-4BD7-88EE-56B12CEAC23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ECE2400-C3AD-435C-8769-BAE3C8B9A05C}"/>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6" name="Нижний колонтитул 5">
            <a:extLst>
              <a:ext uri="{FF2B5EF4-FFF2-40B4-BE49-F238E27FC236}">
                <a16:creationId xmlns:a16="http://schemas.microsoft.com/office/drawing/2014/main" id="{D1E14444-F9A3-48A3-BF6C-1F3581DCF28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F1E980-B2C0-4015-BE96-AF3C0BE8449A}"/>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124275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A25C4-C682-41B9-9307-C591E468F1C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F0D5113-A33D-4540-97AA-3AF8F30DE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7C1E6DA-8E9C-43F0-B7DF-49084A5C378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D845CA2-E9E0-4E87-BEF4-2E5EC593C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053E5D1-C164-48C1-A72F-EC70E9A2C19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43D352-BA14-4675-8B74-DF1F700D38CD}"/>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8" name="Нижний колонтитул 7">
            <a:extLst>
              <a:ext uri="{FF2B5EF4-FFF2-40B4-BE49-F238E27FC236}">
                <a16:creationId xmlns:a16="http://schemas.microsoft.com/office/drawing/2014/main" id="{2758E850-457C-4542-8970-70C791753FB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E9CEDED-F39D-48FB-A407-3647323C1340}"/>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12245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2CC1B-A5F4-4D73-9A1C-913E25C803C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1E66C5-0546-4D65-BE64-C276EA465627}"/>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4" name="Нижний колонтитул 3">
            <a:extLst>
              <a:ext uri="{FF2B5EF4-FFF2-40B4-BE49-F238E27FC236}">
                <a16:creationId xmlns:a16="http://schemas.microsoft.com/office/drawing/2014/main" id="{988388C5-834A-4E59-BF37-DF897FE6D9D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DFA304E-75CB-410F-B615-45839A74FB72}"/>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172100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3004593-A613-4F0C-861A-142CD6A38DA5}"/>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3" name="Нижний колонтитул 2">
            <a:extLst>
              <a:ext uri="{FF2B5EF4-FFF2-40B4-BE49-F238E27FC236}">
                <a16:creationId xmlns:a16="http://schemas.microsoft.com/office/drawing/2014/main" id="{8CE4B366-DD00-497B-BDD0-57AE6788E12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939F42A-78B6-456F-BB49-E9884890E6ED}"/>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29210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FE20FA-DCA9-463E-909C-F640AA75559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212438A-1DB9-4A5E-BF73-48AE08498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A505E3F-BB98-4A47-B8E9-359AFAEF7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A00A20-8B3E-46ED-B1EE-014A14B97C52}"/>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6" name="Нижний колонтитул 5">
            <a:extLst>
              <a:ext uri="{FF2B5EF4-FFF2-40B4-BE49-F238E27FC236}">
                <a16:creationId xmlns:a16="http://schemas.microsoft.com/office/drawing/2014/main" id="{C7AAE50B-534E-44D5-AFDC-F07DA782F70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176C917-3D6F-4BCA-897C-B93D6C59C38A}"/>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2861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58905C-7A07-44BD-ADB4-99B72BDC415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F7567A6-E8C1-451C-9BB6-87A15695D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FCB7D03-33AE-46D2-80FE-16352B807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C8AB72-4B6B-4BA4-8C7B-B82561DD89E2}"/>
              </a:ext>
            </a:extLst>
          </p:cNvPr>
          <p:cNvSpPr>
            <a:spLocks noGrp="1"/>
          </p:cNvSpPr>
          <p:nvPr>
            <p:ph type="dt" sz="half" idx="10"/>
          </p:nvPr>
        </p:nvSpPr>
        <p:spPr/>
        <p:txBody>
          <a:bodyPr/>
          <a:lstStyle/>
          <a:p>
            <a:fld id="{9940B625-60BE-4A39-BA1B-74AC00E63BFB}" type="datetimeFigureOut">
              <a:rPr lang="ru-RU" smtClean="0"/>
              <a:t>вт 04.10.22</a:t>
            </a:fld>
            <a:endParaRPr lang="ru-RU"/>
          </a:p>
        </p:txBody>
      </p:sp>
      <p:sp>
        <p:nvSpPr>
          <p:cNvPr id="6" name="Нижний колонтитул 5">
            <a:extLst>
              <a:ext uri="{FF2B5EF4-FFF2-40B4-BE49-F238E27FC236}">
                <a16:creationId xmlns:a16="http://schemas.microsoft.com/office/drawing/2014/main" id="{012D7072-E01A-4F06-9FE7-04B869F7E3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4C44EBC-2129-4030-AB1B-8E0667760987}"/>
              </a:ext>
            </a:extLst>
          </p:cNvPr>
          <p:cNvSpPr>
            <a:spLocks noGrp="1"/>
          </p:cNvSpPr>
          <p:nvPr>
            <p:ph type="sldNum" sz="quarter" idx="12"/>
          </p:nvPr>
        </p:nvSpPr>
        <p:spPr/>
        <p:txBody>
          <a:bodyPr/>
          <a:lstStyle/>
          <a:p>
            <a:fld id="{C35C02D1-F861-4CD9-B072-95F9535F77DF}" type="slidenum">
              <a:rPr lang="ru-RU" smtClean="0"/>
              <a:t>‹#›</a:t>
            </a:fld>
            <a:endParaRPr lang="ru-RU"/>
          </a:p>
        </p:txBody>
      </p:sp>
    </p:spTree>
    <p:extLst>
      <p:ext uri="{BB962C8B-B14F-4D97-AF65-F5344CB8AC3E}">
        <p14:creationId xmlns:p14="http://schemas.microsoft.com/office/powerpoint/2010/main" val="12517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B1C89-920E-43E7-8AF7-96DF468A1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2D32F38-D6E4-4C4B-8CEC-B63191444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F0A056-E5B0-40AC-A70C-D360BB904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0B625-60BE-4A39-BA1B-74AC00E63BFB}" type="datetimeFigureOut">
              <a:rPr lang="ru-RU" smtClean="0"/>
              <a:t>вт 04.10.22</a:t>
            </a:fld>
            <a:endParaRPr lang="ru-RU"/>
          </a:p>
        </p:txBody>
      </p:sp>
      <p:sp>
        <p:nvSpPr>
          <p:cNvPr id="5" name="Нижний колонтитул 4">
            <a:extLst>
              <a:ext uri="{FF2B5EF4-FFF2-40B4-BE49-F238E27FC236}">
                <a16:creationId xmlns:a16="http://schemas.microsoft.com/office/drawing/2014/main" id="{E106CBC2-2C9E-4852-8EFF-BBFAD2232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D88DA8B-C7D1-4D59-BCEA-C04D76044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C02D1-F861-4CD9-B072-95F9535F77DF}" type="slidenum">
              <a:rPr lang="ru-RU" smtClean="0"/>
              <a:t>‹#›</a:t>
            </a:fld>
            <a:endParaRPr lang="ru-RU"/>
          </a:p>
        </p:txBody>
      </p:sp>
    </p:spTree>
    <p:extLst>
      <p:ext uri="{BB962C8B-B14F-4D97-AF65-F5344CB8AC3E}">
        <p14:creationId xmlns:p14="http://schemas.microsoft.com/office/powerpoint/2010/main" val="61136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1A1835DC-4E42-416A-B3F7-DCADC51C231C}"/>
              </a:ext>
            </a:extLst>
          </p:cNvPr>
          <p:cNvSpPr>
            <a:spLocks noGrp="1"/>
          </p:cNvSpPr>
          <p:nvPr>
            <p:ph type="subTitle" idx="1"/>
          </p:nvPr>
        </p:nvSpPr>
        <p:spPr>
          <a:xfrm>
            <a:off x="8361240" y="160871"/>
            <a:ext cx="3608059" cy="661285"/>
          </a:xfrm>
        </p:spPr>
        <p:txBody>
          <a:bodyPr>
            <a:normAutofit/>
          </a:bodyPr>
          <a:lstStyle/>
          <a:p>
            <a:pPr algn="l" rtl="0">
              <a:spcBef>
                <a:spcPts val="0"/>
              </a:spcBef>
            </a:pPr>
            <a:r>
              <a:rPr lang="ru-RU" sz="1800" dirty="0">
                <a:solidFill>
                  <a:schemeClr val="bg1"/>
                </a:solidFill>
                <a:latin typeface="Century Gothic" panose="020B0502020202020204" pitchFamily="34" charset="0"/>
              </a:rPr>
              <a:t>The Republic of Uzbekistan</a:t>
            </a:r>
          </a:p>
          <a:p>
            <a:pPr algn="l" rtl="0">
              <a:spcBef>
                <a:spcPts val="0"/>
              </a:spcBef>
            </a:pPr>
            <a:r>
              <a:rPr lang="ru-RU" sz="1800" b="1" dirty="0">
                <a:solidFill>
                  <a:schemeClr val="bg1"/>
                </a:solidFill>
                <a:latin typeface="Century Gothic" panose="020B0502020202020204" pitchFamily="34" charset="0"/>
              </a:rPr>
              <a:t>OOO Pecheneg</a:t>
            </a:r>
            <a:r>
              <a:rPr lang="en-US" sz="1800" b="1" dirty="0">
                <a:solidFill>
                  <a:schemeClr val="bg1"/>
                </a:solidFill>
                <a:latin typeface="Century Gothic" panose="020B0502020202020204" pitchFamily="34" charset="0"/>
              </a:rPr>
              <a:t>|</a:t>
            </a:r>
            <a:r>
              <a:rPr lang="ru-RU" sz="1800" dirty="0">
                <a:solidFill>
                  <a:schemeClr val="bg1"/>
                </a:solidFill>
                <a:latin typeface="Century Gothic" panose="020B0502020202020204" pitchFamily="34" charset="0"/>
              </a:rPr>
              <a:t>Tashkent city</a:t>
            </a:r>
          </a:p>
        </p:txBody>
      </p:sp>
      <p:pic>
        <p:nvPicPr>
          <p:cNvPr id="4" name="Рисунок 3">
            <a:extLst>
              <a:ext uri="{FF2B5EF4-FFF2-40B4-BE49-F238E27FC236}">
                <a16:creationId xmlns:a16="http://schemas.microsoft.com/office/drawing/2014/main" id="{0BD76673-A10B-418F-82E8-36C71F6BA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06"/>
            <a:ext cx="12192000" cy="6842387"/>
          </a:xfrm>
          <a:prstGeom prst="rect">
            <a:avLst/>
          </a:prstGeom>
        </p:spPr>
      </p:pic>
      <p:sp>
        <p:nvSpPr>
          <p:cNvPr id="6" name="Подзаголовок 2">
            <a:extLst>
              <a:ext uri="{FF2B5EF4-FFF2-40B4-BE49-F238E27FC236}">
                <a16:creationId xmlns:a16="http://schemas.microsoft.com/office/drawing/2014/main" id="{BF36FCA7-75F6-44AC-8D2C-9C590B7259FC}"/>
              </a:ext>
            </a:extLst>
          </p:cNvPr>
          <p:cNvSpPr txBox="1">
            <a:spLocks/>
          </p:cNvSpPr>
          <p:nvPr/>
        </p:nvSpPr>
        <p:spPr>
          <a:xfrm>
            <a:off x="222700" y="273556"/>
            <a:ext cx="11643717" cy="47031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Aft>
                <a:spcPts val="0"/>
              </a:spcAft>
            </a:pPr>
            <a:r>
              <a:rPr lang="ru-RU" sz="6600" b="1" dirty="0">
                <a:solidFill>
                  <a:schemeClr val="accent6">
                    <a:lumMod val="40000"/>
                    <a:lumOff val="60000"/>
                  </a:schemeClr>
                </a:solidFill>
                <a:latin typeface="Century Gothic" panose="020B0502020202020204" pitchFamily="34" charset="0"/>
              </a:rPr>
              <a:t>PROJECT BRIEF</a:t>
            </a:r>
            <a:r>
              <a:rPr lang="en-US" sz="4800" dirty="0">
                <a:solidFill>
                  <a:schemeClr val="bg1"/>
                </a:solidFill>
                <a:latin typeface="Century Gothic" panose="020B0502020202020204" pitchFamily="34" charset="0"/>
              </a:rPr>
              <a:t/>
            </a:r>
            <a:br>
              <a:rPr lang="en-US" sz="4800" dirty="0">
                <a:solidFill>
                  <a:schemeClr val="bg1"/>
                </a:solidFill>
                <a:latin typeface="Century Gothic" panose="020B0502020202020204" pitchFamily="34" charset="0"/>
              </a:rPr>
            </a:br>
            <a:r>
              <a:rPr lang="en-US" sz="5400" b="1" dirty="0">
                <a:solidFill>
                  <a:srgbClr val="FFFFFF"/>
                </a:solidFill>
                <a:effectLst>
                  <a:outerShdw blurRad="50800" dist="38100" dir="2700000" algn="tl">
                    <a:srgbClr val="000000">
                      <a:alpha val="40000"/>
                    </a:srgbClr>
                  </a:outerShdw>
                </a:effectLst>
                <a:latin typeface="Arial Narrow" panose="020B0606020202030204" pitchFamily="34" charset="0"/>
                <a:ea typeface="Times New Roman" panose="02020603050405020304" pitchFamily="18" charset="0"/>
                <a:cs typeface="Times New Roman" panose="02020603050405020304" pitchFamily="18" charset="0"/>
              </a:rPr>
              <a:t>Organization of the Agro Cluster for the production of organic poultry meat</a:t>
            </a: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algn="l" rtl="0"/>
            <a:endParaRPr lang="ru-RU" sz="5400" b="1" dirty="0">
              <a:solidFill>
                <a:schemeClr val="bg1"/>
              </a:solidFill>
              <a:latin typeface="Century Gothic" panose="020B0502020202020204" pitchFamily="34" charset="0"/>
            </a:endParaRPr>
          </a:p>
        </p:txBody>
      </p:sp>
      <p:sp>
        <p:nvSpPr>
          <p:cNvPr id="7" name="Подзаголовок 2">
            <a:extLst>
              <a:ext uri="{FF2B5EF4-FFF2-40B4-BE49-F238E27FC236}">
                <a16:creationId xmlns:a16="http://schemas.microsoft.com/office/drawing/2014/main" id="{264E0AD0-35D9-4924-82D7-D03E4676777D}"/>
              </a:ext>
            </a:extLst>
          </p:cNvPr>
          <p:cNvSpPr txBox="1">
            <a:spLocks/>
          </p:cNvSpPr>
          <p:nvPr/>
        </p:nvSpPr>
        <p:spPr>
          <a:xfrm>
            <a:off x="8747628" y="4839429"/>
            <a:ext cx="4870961" cy="1881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ru-RU" sz="1800" dirty="0">
                <a:latin typeface="Century Gothic" panose="020B0502020202020204" pitchFamily="34" charset="0"/>
              </a:rPr>
              <a:t>Company:</a:t>
            </a:r>
            <a:r>
              <a:rPr lang="en-US" sz="1800" dirty="0">
                <a:latin typeface="Century Gothic" panose="020B0502020202020204" pitchFamily="34" charset="0"/>
              </a:rPr>
              <a:t/>
            </a:r>
            <a:br>
              <a:rPr lang="en-US" sz="1800" dirty="0">
                <a:latin typeface="Century Gothic" panose="020B0502020202020204" pitchFamily="34" charset="0"/>
              </a:rPr>
            </a:br>
            <a:r>
              <a:rPr lang="ru-RU" sz="1800" b="1" dirty="0">
                <a:latin typeface="Century Gothic" panose="020B0502020202020204" pitchFamily="34" charset="0"/>
              </a:rPr>
              <a:t>OOO PECHENEG- BIRD</a:t>
            </a:r>
          </a:p>
          <a:p>
            <a:pPr algn="l" rtl="0"/>
            <a:r>
              <a:rPr lang="ru-RU" sz="1800" dirty="0">
                <a:latin typeface="Century Gothic" panose="020B0502020202020204" pitchFamily="34" charset="0"/>
              </a:rPr>
              <a:t>Company product:</a:t>
            </a:r>
            <a:br>
              <a:rPr lang="ru-RU" sz="1800" dirty="0">
                <a:latin typeface="Century Gothic" panose="020B0502020202020204" pitchFamily="34" charset="0"/>
              </a:rPr>
            </a:br>
            <a:r>
              <a:rPr lang="ru-RU" sz="1800" b="1" dirty="0">
                <a:latin typeface="Century Gothic" panose="020B0502020202020204" pitchFamily="34" charset="0"/>
              </a:rPr>
              <a:t>Natural poultry meat</a:t>
            </a:r>
          </a:p>
          <a:p>
            <a:pPr algn="l" rtl="0"/>
            <a:r>
              <a:rPr lang="ru-RU" sz="1800" dirty="0">
                <a:latin typeface="Century Gothic" panose="020B0502020202020204" pitchFamily="34" charset="0"/>
              </a:rPr>
              <a:t>Brief date:</a:t>
            </a:r>
            <a:br>
              <a:rPr lang="ru-RU" sz="1800" dirty="0">
                <a:latin typeface="Century Gothic" panose="020B0502020202020204" pitchFamily="34" charset="0"/>
              </a:rPr>
            </a:br>
            <a:r>
              <a:rPr lang="ru-RU" sz="1800" dirty="0" smtClean="0">
                <a:latin typeface="Century Gothic" panose="020B0502020202020204" pitchFamily="34" charset="0"/>
              </a:rPr>
              <a:t>12.0</a:t>
            </a:r>
            <a:r>
              <a:rPr lang="ru-RU" sz="1800" dirty="0">
                <a:latin typeface="Century Gothic" panose="020B0502020202020204" pitchFamily="34" charset="0"/>
              </a:rPr>
              <a:t>7</a:t>
            </a:r>
            <a:r>
              <a:rPr lang="ru-RU" sz="1800" dirty="0" smtClean="0">
                <a:latin typeface="Century Gothic" panose="020B0502020202020204" pitchFamily="34" charset="0"/>
              </a:rPr>
              <a:t>.202</a:t>
            </a:r>
            <a:r>
              <a:rPr lang="en-US" sz="1800" dirty="0" smtClean="0">
                <a:latin typeface="Century Gothic" panose="020B0502020202020204" pitchFamily="34" charset="0"/>
              </a:rPr>
              <a:t>2</a:t>
            </a:r>
            <a:r>
              <a:rPr lang="ru-RU" sz="1800" dirty="0" smtClean="0">
                <a:latin typeface="Century Gothic" panose="020B0502020202020204" pitchFamily="34" charset="0"/>
              </a:rPr>
              <a:t>G</a:t>
            </a:r>
            <a:r>
              <a:rPr lang="ru-RU" sz="1800" dirty="0">
                <a:latin typeface="Century Gothic" panose="020B0502020202020204" pitchFamily="34" charset="0"/>
              </a:rPr>
              <a:t>.</a:t>
            </a:r>
          </a:p>
          <a:p>
            <a:pPr algn="l" rtl="0"/>
            <a:endParaRPr lang="ru-RU" sz="1800" dirty="0">
              <a:latin typeface="Century Gothic" panose="020B0502020202020204" pitchFamily="34" charset="0"/>
            </a:endParaRPr>
          </a:p>
        </p:txBody>
      </p:sp>
      <p:grpSp>
        <p:nvGrpSpPr>
          <p:cNvPr id="12" name="Группа 11">
            <a:extLst>
              <a:ext uri="{FF2B5EF4-FFF2-40B4-BE49-F238E27FC236}">
                <a16:creationId xmlns:a16="http://schemas.microsoft.com/office/drawing/2014/main" id="{0F279D8A-B69E-40D9-A437-AA2592E28EDE}"/>
              </a:ext>
            </a:extLst>
          </p:cNvPr>
          <p:cNvGrpSpPr/>
          <p:nvPr/>
        </p:nvGrpSpPr>
        <p:grpSpPr>
          <a:xfrm>
            <a:off x="222701" y="6130636"/>
            <a:ext cx="4432709" cy="719557"/>
            <a:chOff x="7674627" y="6055685"/>
            <a:chExt cx="4432709" cy="719557"/>
          </a:xfrm>
        </p:grpSpPr>
        <p:sp>
          <p:nvSpPr>
            <p:cNvPr id="11" name="Подзаголовок 2">
              <a:extLst>
                <a:ext uri="{FF2B5EF4-FFF2-40B4-BE49-F238E27FC236}">
                  <a16:creationId xmlns:a16="http://schemas.microsoft.com/office/drawing/2014/main" id="{43E99CF7-683E-45A0-B029-77D3844B1AF9}"/>
                </a:ext>
              </a:extLst>
            </p:cNvPr>
            <p:cNvSpPr txBox="1">
              <a:spLocks/>
            </p:cNvSpPr>
            <p:nvPr/>
          </p:nvSpPr>
          <p:spPr>
            <a:xfrm>
              <a:off x="7674627" y="6055685"/>
              <a:ext cx="4432709" cy="719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ru-RU" sz="1800" b="1" dirty="0">
                  <a:latin typeface="Century Gothic" panose="020B0502020202020204" pitchFamily="34" charset="0"/>
                </a:rPr>
                <a:t>Contact Information:</a:t>
              </a:r>
            </a:p>
            <a:p>
              <a:pPr algn="l" rtl="0"/>
              <a:r>
                <a:rPr lang="en-US" sz="1800" dirty="0">
                  <a:latin typeface="Century Gothic" panose="020B0502020202020204" pitchFamily="34" charset="0"/>
                </a:rPr>
                <a:t>+ 998 94 6060742</a:t>
              </a:r>
              <a:r>
                <a:rPr lang="ru-RU" sz="1800" dirty="0">
                  <a:latin typeface="Century Gothic" panose="020B0502020202020204" pitchFamily="34" charset="0"/>
                </a:rPr>
                <a:t> </a:t>
              </a:r>
              <a:r>
                <a:rPr lang="en-US" sz="1800" dirty="0">
                  <a:latin typeface="Century Gothic" panose="020B0502020202020204" pitchFamily="34" charset="0"/>
                </a:rPr>
                <a:t> </a:t>
              </a:r>
              <a:r>
                <a:rPr lang="ru-RU" sz="1800" dirty="0">
                  <a:latin typeface="Century Gothic" panose="020B0502020202020204" pitchFamily="34" charset="0"/>
                </a:rPr>
                <a:t> </a:t>
              </a:r>
              <a:r>
                <a:rPr lang="en-US" sz="1800" dirty="0">
                  <a:latin typeface="Century Gothic" panose="020B0502020202020204" pitchFamily="34" charset="0"/>
                </a:rPr>
                <a:t> jkr@mail.ru</a:t>
              </a:r>
              <a:endParaRPr lang="ru-RU" sz="1800" dirty="0">
                <a:latin typeface="Century Gothic" panose="020B0502020202020204" pitchFamily="34" charset="0"/>
              </a:endParaRPr>
            </a:p>
          </p:txBody>
        </p:sp>
        <p:pic>
          <p:nvPicPr>
            <p:cNvPr id="14" name="Рисунок 13">
              <a:extLst>
                <a:ext uri="{FF2B5EF4-FFF2-40B4-BE49-F238E27FC236}">
                  <a16:creationId xmlns:a16="http://schemas.microsoft.com/office/drawing/2014/main" id="{78904BC3-E256-49D1-81B8-31A92F1CAE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0477910" y="6251643"/>
              <a:ext cx="295008" cy="279478"/>
            </a:xfrm>
            <a:prstGeom prst="rect">
              <a:avLst/>
            </a:prstGeom>
          </p:spPr>
        </p:pic>
        <p:pic>
          <p:nvPicPr>
            <p:cNvPr id="16" name="Рисунок 15">
              <a:extLst>
                <a:ext uri="{FF2B5EF4-FFF2-40B4-BE49-F238E27FC236}">
                  <a16:creationId xmlns:a16="http://schemas.microsoft.com/office/drawing/2014/main" id="{E865EBBB-92FD-464B-980E-5B914D8443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92397" y="6201872"/>
              <a:ext cx="315371" cy="298769"/>
            </a:xfrm>
            <a:prstGeom prst="rect">
              <a:avLst/>
            </a:prstGeom>
          </p:spPr>
        </p:pic>
      </p:grpSp>
      <p:pic>
        <p:nvPicPr>
          <p:cNvPr id="5" name="Рисунок 4">
            <a:extLst>
              <a:ext uri="{FF2B5EF4-FFF2-40B4-BE49-F238E27FC236}">
                <a16:creationId xmlns:a16="http://schemas.microsoft.com/office/drawing/2014/main" id="{A680D8BB-0999-425D-8E1E-FAECFDBB625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7628" y="3508792"/>
            <a:ext cx="2175618" cy="1050240"/>
          </a:xfrm>
          <a:prstGeom prst="rect">
            <a:avLst/>
          </a:prstGeom>
        </p:spPr>
      </p:pic>
      <p:pic>
        <p:nvPicPr>
          <p:cNvPr id="1000100002" name="ODT_ATTR_LBL_LOGO">
            <a:extLst>
              <a:ext uri="{FF2B5EF4-FFF2-40B4-BE49-F238E27FC236}">
                <a16:creationId xmlns:a16="http://schemas.microsoft.com/office/drawing/2014/main" id="{B066AC4A-9A1C-4C10-800A-DAF9F276438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12653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450850" y="262762"/>
            <a:ext cx="7702550" cy="589032"/>
          </a:xfrm>
        </p:spPr>
        <p:txBody>
          <a:bodyPr>
            <a:normAutofit/>
          </a:bodyPr>
          <a:lstStyle/>
          <a:p>
            <a:pPr algn="l" rtl="0"/>
            <a:r>
              <a:rPr lang="ru-RU" sz="3200" b="1" dirty="0">
                <a:solidFill>
                  <a:schemeClr val="bg1"/>
                </a:solidFill>
                <a:latin typeface="Century Gothic" panose="020B0502020202020204" pitchFamily="34" charset="0"/>
              </a:rPr>
              <a:t>eight</a:t>
            </a:r>
            <a:r>
              <a:rPr lang="en-US" sz="3200" b="1" dirty="0">
                <a:solidFill>
                  <a:schemeClr val="bg1"/>
                </a:solidFill>
                <a:latin typeface="Century Gothic" panose="020B0502020202020204" pitchFamily="34" charset="0"/>
              </a:rPr>
              <a:t>|</a:t>
            </a:r>
            <a:r>
              <a:rPr lang="ru-RU" sz="3200" b="1" dirty="0">
                <a:solidFill>
                  <a:schemeClr val="bg1"/>
                </a:solidFill>
                <a:latin typeface="Century Gothic" panose="020B0502020202020204" pitchFamily="34" charset="0"/>
              </a:rPr>
              <a:t>CONTROL</a:t>
            </a:r>
          </a:p>
        </p:txBody>
      </p:sp>
      <p:sp>
        <p:nvSpPr>
          <p:cNvPr id="13" name="Line 8">
            <a:extLst>
              <a:ext uri="{FF2B5EF4-FFF2-40B4-BE49-F238E27FC236}">
                <a16:creationId xmlns:a16="http://schemas.microsoft.com/office/drawing/2014/main" id="{A69775E0-2884-440C-A102-EF39558CA953}"/>
              </a:ext>
            </a:extLst>
          </p:cNvPr>
          <p:cNvSpPr>
            <a:spLocks noChangeShapeType="1"/>
          </p:cNvSpPr>
          <p:nvPr/>
        </p:nvSpPr>
        <p:spPr bwMode="auto">
          <a:xfrm>
            <a:off x="1423043" y="1775014"/>
            <a:ext cx="11111" cy="3724103"/>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algn="l" rtl="0"/>
            <a:endParaRPr lang="ru-RU"/>
          </a:p>
        </p:txBody>
      </p:sp>
      <p:sp>
        <p:nvSpPr>
          <p:cNvPr id="41" name="Rectangle 6">
            <a:extLst>
              <a:ext uri="{FF2B5EF4-FFF2-40B4-BE49-F238E27FC236}">
                <a16:creationId xmlns:a16="http://schemas.microsoft.com/office/drawing/2014/main" id="{2093198A-1160-409A-A9D9-94921A0DB8BC}"/>
              </a:ext>
            </a:extLst>
          </p:cNvPr>
          <p:cNvSpPr>
            <a:spLocks noChangeArrowheads="1"/>
          </p:cNvSpPr>
          <p:nvPr/>
        </p:nvSpPr>
        <p:spPr bwMode="auto">
          <a:xfrm>
            <a:off x="349131" y="2947543"/>
            <a:ext cx="2158935" cy="531713"/>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Plot cultivation No. 1</a:t>
            </a:r>
          </a:p>
        </p:txBody>
      </p:sp>
      <p:sp>
        <p:nvSpPr>
          <p:cNvPr id="49" name="Rectangle 6">
            <a:extLst>
              <a:ext uri="{FF2B5EF4-FFF2-40B4-BE49-F238E27FC236}">
                <a16:creationId xmlns:a16="http://schemas.microsoft.com/office/drawing/2014/main" id="{68A12449-DB8C-4680-BFA2-BA990257346E}"/>
              </a:ext>
            </a:extLst>
          </p:cNvPr>
          <p:cNvSpPr>
            <a:spLocks noChangeArrowheads="1"/>
          </p:cNvSpPr>
          <p:nvPr/>
        </p:nvSpPr>
        <p:spPr bwMode="auto">
          <a:xfrm>
            <a:off x="349127" y="3665874"/>
            <a:ext cx="2158942" cy="516601"/>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Plot cultivation No.</a:t>
            </a:r>
            <a:r>
              <a:rPr lang="en-US" sz="1400" dirty="0">
                <a:latin typeface="a_AvanteBs" panose="020B0402020202020204" pitchFamily="34" charset="-52"/>
                <a:ea typeface="Tahoma" pitchFamily="34" charset="0"/>
                <a:cs typeface="Tahoma" pitchFamily="34" charset="0"/>
              </a:rPr>
              <a:t>2</a:t>
            </a:r>
            <a:endParaRPr lang="ru-RU" sz="1400" dirty="0">
              <a:latin typeface="a_AvanteBs" panose="020B0402020202020204" pitchFamily="34" charset="-52"/>
              <a:ea typeface="Tahoma" pitchFamily="34" charset="0"/>
              <a:cs typeface="Tahoma" pitchFamily="34" charset="0"/>
            </a:endParaRPr>
          </a:p>
        </p:txBody>
      </p:sp>
      <p:sp>
        <p:nvSpPr>
          <p:cNvPr id="52" name="Rectangle 6">
            <a:extLst>
              <a:ext uri="{FF2B5EF4-FFF2-40B4-BE49-F238E27FC236}">
                <a16:creationId xmlns:a16="http://schemas.microsoft.com/office/drawing/2014/main" id="{F1B55EFA-B233-4AAC-ACDD-0C64AD28CB0C}"/>
              </a:ext>
            </a:extLst>
          </p:cNvPr>
          <p:cNvSpPr>
            <a:spLocks noChangeArrowheads="1"/>
          </p:cNvSpPr>
          <p:nvPr/>
        </p:nvSpPr>
        <p:spPr bwMode="auto">
          <a:xfrm>
            <a:off x="362282" y="4369093"/>
            <a:ext cx="2132633"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Parent herd</a:t>
            </a:r>
          </a:p>
        </p:txBody>
      </p:sp>
      <p:sp>
        <p:nvSpPr>
          <p:cNvPr id="8" name="Rectangle 6">
            <a:extLst>
              <a:ext uri="{FF2B5EF4-FFF2-40B4-BE49-F238E27FC236}">
                <a16:creationId xmlns:a16="http://schemas.microsoft.com/office/drawing/2014/main" id="{C7EEC233-3F15-463F-8F22-3FFFBB71DEF7}"/>
              </a:ext>
            </a:extLst>
          </p:cNvPr>
          <p:cNvSpPr>
            <a:spLocks noChangeArrowheads="1"/>
          </p:cNvSpPr>
          <p:nvPr/>
        </p:nvSpPr>
        <p:spPr bwMode="auto">
          <a:xfrm>
            <a:off x="344858" y="1952147"/>
            <a:ext cx="2167481" cy="808778"/>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600" b="1" dirty="0">
                <a:latin typeface="a_AvanteBs" panose="020B0402020202020204" pitchFamily="34" charset="-52"/>
                <a:ea typeface="Tahoma" pitchFamily="34" charset="0"/>
                <a:cs typeface="Tahoma" pitchFamily="34" charset="0"/>
              </a:rPr>
              <a:t>Production Director</a:t>
            </a:r>
          </a:p>
        </p:txBody>
      </p:sp>
      <p:sp>
        <p:nvSpPr>
          <p:cNvPr id="35" name="Rectangle 6">
            <a:extLst>
              <a:ext uri="{FF2B5EF4-FFF2-40B4-BE49-F238E27FC236}">
                <a16:creationId xmlns:a16="http://schemas.microsoft.com/office/drawing/2014/main" id="{7FC2538A-DA2D-4D11-B7F0-9460F03848DD}"/>
              </a:ext>
            </a:extLst>
          </p:cNvPr>
          <p:cNvSpPr>
            <a:spLocks noChangeArrowheads="1"/>
          </p:cNvSpPr>
          <p:nvPr/>
        </p:nvSpPr>
        <p:spPr bwMode="auto">
          <a:xfrm>
            <a:off x="362279" y="5087424"/>
            <a:ext cx="2132638"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Veterinary Service</a:t>
            </a:r>
          </a:p>
        </p:txBody>
      </p:sp>
      <p:sp>
        <p:nvSpPr>
          <p:cNvPr id="36" name="Line 8">
            <a:extLst>
              <a:ext uri="{FF2B5EF4-FFF2-40B4-BE49-F238E27FC236}">
                <a16:creationId xmlns:a16="http://schemas.microsoft.com/office/drawing/2014/main" id="{35B337C3-901B-4D18-82B5-19912E17A8C3}"/>
              </a:ext>
            </a:extLst>
          </p:cNvPr>
          <p:cNvSpPr>
            <a:spLocks noChangeShapeType="1"/>
          </p:cNvSpPr>
          <p:nvPr/>
        </p:nvSpPr>
        <p:spPr bwMode="auto">
          <a:xfrm>
            <a:off x="4096831" y="1775012"/>
            <a:ext cx="32798" cy="4463668"/>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algn="l" rtl="0"/>
            <a:endParaRPr lang="ru-RU"/>
          </a:p>
        </p:txBody>
      </p:sp>
      <p:sp>
        <p:nvSpPr>
          <p:cNvPr id="37" name="Rectangle 6">
            <a:extLst>
              <a:ext uri="{FF2B5EF4-FFF2-40B4-BE49-F238E27FC236}">
                <a16:creationId xmlns:a16="http://schemas.microsoft.com/office/drawing/2014/main" id="{06DC4F99-0B05-4BBA-96C9-41CBCD36E15B}"/>
              </a:ext>
            </a:extLst>
          </p:cNvPr>
          <p:cNvSpPr>
            <a:spLocks noChangeArrowheads="1"/>
          </p:cNvSpPr>
          <p:nvPr/>
        </p:nvSpPr>
        <p:spPr bwMode="auto">
          <a:xfrm>
            <a:off x="2951847" y="2897287"/>
            <a:ext cx="2322767" cy="531713"/>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transport shop</a:t>
            </a:r>
          </a:p>
        </p:txBody>
      </p:sp>
      <p:sp>
        <p:nvSpPr>
          <p:cNvPr id="38" name="Rectangle 6">
            <a:extLst>
              <a:ext uri="{FF2B5EF4-FFF2-40B4-BE49-F238E27FC236}">
                <a16:creationId xmlns:a16="http://schemas.microsoft.com/office/drawing/2014/main" id="{929479E9-9C24-4B14-944E-D5A231EDB87E}"/>
              </a:ext>
            </a:extLst>
          </p:cNvPr>
          <p:cNvSpPr>
            <a:spLocks noChangeArrowheads="1"/>
          </p:cNvSpPr>
          <p:nvPr/>
        </p:nvSpPr>
        <p:spPr bwMode="auto">
          <a:xfrm>
            <a:off x="2951844" y="3615618"/>
            <a:ext cx="2322772" cy="516601"/>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Elektra - mechanical shop</a:t>
            </a:r>
          </a:p>
        </p:txBody>
      </p:sp>
      <p:sp>
        <p:nvSpPr>
          <p:cNvPr id="42" name="Rectangle 6">
            <a:extLst>
              <a:ext uri="{FF2B5EF4-FFF2-40B4-BE49-F238E27FC236}">
                <a16:creationId xmlns:a16="http://schemas.microsoft.com/office/drawing/2014/main" id="{35775D82-12BD-4C94-8863-DC61235D9B90}"/>
              </a:ext>
            </a:extLst>
          </p:cNvPr>
          <p:cNvSpPr>
            <a:spLocks noChangeArrowheads="1"/>
          </p:cNvSpPr>
          <p:nvPr/>
        </p:nvSpPr>
        <p:spPr bwMode="auto">
          <a:xfrm>
            <a:off x="2958517" y="4318837"/>
            <a:ext cx="2309426"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Engineering Services</a:t>
            </a:r>
          </a:p>
        </p:txBody>
      </p:sp>
      <p:sp>
        <p:nvSpPr>
          <p:cNvPr id="43" name="Rectangle 6">
            <a:extLst>
              <a:ext uri="{FF2B5EF4-FFF2-40B4-BE49-F238E27FC236}">
                <a16:creationId xmlns:a16="http://schemas.microsoft.com/office/drawing/2014/main" id="{B6B09C81-D001-4E9D-B9B6-A147718B7492}"/>
              </a:ext>
            </a:extLst>
          </p:cNvPr>
          <p:cNvSpPr>
            <a:spLocks noChangeArrowheads="1"/>
          </p:cNvSpPr>
          <p:nvPr/>
        </p:nvSpPr>
        <p:spPr bwMode="auto">
          <a:xfrm>
            <a:off x="2958516" y="5037168"/>
            <a:ext cx="2309428"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Machine and tractor park</a:t>
            </a:r>
          </a:p>
        </p:txBody>
      </p:sp>
      <p:sp>
        <p:nvSpPr>
          <p:cNvPr id="44" name="Rectangle 6">
            <a:extLst>
              <a:ext uri="{FF2B5EF4-FFF2-40B4-BE49-F238E27FC236}">
                <a16:creationId xmlns:a16="http://schemas.microsoft.com/office/drawing/2014/main" id="{3950F135-D987-4448-B2EC-BD4C7673BD1D}"/>
              </a:ext>
            </a:extLst>
          </p:cNvPr>
          <p:cNvSpPr>
            <a:spLocks noChangeArrowheads="1"/>
          </p:cNvSpPr>
          <p:nvPr/>
        </p:nvSpPr>
        <p:spPr bwMode="auto">
          <a:xfrm>
            <a:off x="2951847" y="1916809"/>
            <a:ext cx="2322767" cy="808778"/>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600" b="1" dirty="0">
                <a:latin typeface="a_AvanteBs" panose="020B0402020202020204" pitchFamily="34" charset="-52"/>
                <a:ea typeface="Tahoma" pitchFamily="34" charset="0"/>
                <a:cs typeface="Tahoma" pitchFamily="34" charset="0"/>
              </a:rPr>
              <a:t>Technical Director</a:t>
            </a:r>
            <a:endParaRPr lang="ru-RU" sz="1600" dirty="0">
              <a:latin typeface="a_AvanteBs" panose="020B0402020202020204" pitchFamily="34" charset="-52"/>
              <a:ea typeface="Tahoma" pitchFamily="34" charset="0"/>
              <a:cs typeface="Tahoma" pitchFamily="34" charset="0"/>
            </a:endParaRPr>
          </a:p>
        </p:txBody>
      </p:sp>
      <p:sp>
        <p:nvSpPr>
          <p:cNvPr id="46" name="Rectangle 6">
            <a:extLst>
              <a:ext uri="{FF2B5EF4-FFF2-40B4-BE49-F238E27FC236}">
                <a16:creationId xmlns:a16="http://schemas.microsoft.com/office/drawing/2014/main" id="{19164AED-71A0-4F04-AAEB-6A6BF98A1615}"/>
              </a:ext>
            </a:extLst>
          </p:cNvPr>
          <p:cNvSpPr>
            <a:spLocks noChangeArrowheads="1"/>
          </p:cNvSpPr>
          <p:nvPr/>
        </p:nvSpPr>
        <p:spPr bwMode="auto">
          <a:xfrm>
            <a:off x="329788" y="1358883"/>
            <a:ext cx="11314213" cy="416130"/>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endParaRPr lang="ru-RU" dirty="0">
              <a:latin typeface="a_AvanteBs" panose="020B0402020202020204" pitchFamily="34" charset="-52"/>
            </a:endParaRPr>
          </a:p>
        </p:txBody>
      </p:sp>
      <p:sp>
        <p:nvSpPr>
          <p:cNvPr id="54" name="Line 8">
            <a:extLst>
              <a:ext uri="{FF2B5EF4-FFF2-40B4-BE49-F238E27FC236}">
                <a16:creationId xmlns:a16="http://schemas.microsoft.com/office/drawing/2014/main" id="{13863E32-C97F-4D9A-9D04-85A89ACF7FF2}"/>
              </a:ext>
            </a:extLst>
          </p:cNvPr>
          <p:cNvSpPr>
            <a:spLocks noChangeShapeType="1"/>
          </p:cNvSpPr>
          <p:nvPr/>
        </p:nvSpPr>
        <p:spPr bwMode="auto">
          <a:xfrm>
            <a:off x="6926841" y="1775013"/>
            <a:ext cx="0" cy="3501526"/>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algn="l" rtl="0"/>
            <a:endParaRPr lang="ru-RU"/>
          </a:p>
        </p:txBody>
      </p:sp>
      <p:sp>
        <p:nvSpPr>
          <p:cNvPr id="55" name="Rectangle 6">
            <a:extLst>
              <a:ext uri="{FF2B5EF4-FFF2-40B4-BE49-F238E27FC236}">
                <a16:creationId xmlns:a16="http://schemas.microsoft.com/office/drawing/2014/main" id="{F73106E5-12ED-428A-A296-7CCF1B821205}"/>
              </a:ext>
            </a:extLst>
          </p:cNvPr>
          <p:cNvSpPr>
            <a:spLocks noChangeArrowheads="1"/>
          </p:cNvSpPr>
          <p:nvPr/>
        </p:nvSpPr>
        <p:spPr bwMode="auto">
          <a:xfrm>
            <a:off x="5781856" y="2897287"/>
            <a:ext cx="2322767" cy="531713"/>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Slaughter and processing workshop</a:t>
            </a:r>
          </a:p>
        </p:txBody>
      </p:sp>
      <p:sp>
        <p:nvSpPr>
          <p:cNvPr id="56" name="Rectangle 6">
            <a:extLst>
              <a:ext uri="{FF2B5EF4-FFF2-40B4-BE49-F238E27FC236}">
                <a16:creationId xmlns:a16="http://schemas.microsoft.com/office/drawing/2014/main" id="{63E6FD79-E31D-4369-B223-637E738F729B}"/>
              </a:ext>
            </a:extLst>
          </p:cNvPr>
          <p:cNvSpPr>
            <a:spLocks noChangeArrowheads="1"/>
          </p:cNvSpPr>
          <p:nvPr/>
        </p:nvSpPr>
        <p:spPr bwMode="auto">
          <a:xfrm>
            <a:off x="5781853" y="3615618"/>
            <a:ext cx="2322772" cy="516601"/>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Marketing department</a:t>
            </a:r>
          </a:p>
        </p:txBody>
      </p:sp>
      <p:sp>
        <p:nvSpPr>
          <p:cNvPr id="64" name="Rectangle 6">
            <a:extLst>
              <a:ext uri="{FF2B5EF4-FFF2-40B4-BE49-F238E27FC236}">
                <a16:creationId xmlns:a16="http://schemas.microsoft.com/office/drawing/2014/main" id="{A98A7597-F82D-4B4A-9322-FD44B2337798}"/>
              </a:ext>
            </a:extLst>
          </p:cNvPr>
          <p:cNvSpPr>
            <a:spLocks noChangeArrowheads="1"/>
          </p:cNvSpPr>
          <p:nvPr/>
        </p:nvSpPr>
        <p:spPr bwMode="auto">
          <a:xfrm>
            <a:off x="5788526" y="4318837"/>
            <a:ext cx="2309426"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Trade network</a:t>
            </a:r>
          </a:p>
        </p:txBody>
      </p:sp>
      <p:sp>
        <p:nvSpPr>
          <p:cNvPr id="66" name="Rectangle 6">
            <a:extLst>
              <a:ext uri="{FF2B5EF4-FFF2-40B4-BE49-F238E27FC236}">
                <a16:creationId xmlns:a16="http://schemas.microsoft.com/office/drawing/2014/main" id="{97EBBB8D-CA5D-48A7-A8E4-21B4112C96AC}"/>
              </a:ext>
            </a:extLst>
          </p:cNvPr>
          <p:cNvSpPr>
            <a:spLocks noChangeArrowheads="1"/>
          </p:cNvSpPr>
          <p:nvPr/>
        </p:nvSpPr>
        <p:spPr bwMode="auto">
          <a:xfrm>
            <a:off x="5788525" y="5037168"/>
            <a:ext cx="2309428"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Distributors</a:t>
            </a:r>
          </a:p>
        </p:txBody>
      </p:sp>
      <p:sp>
        <p:nvSpPr>
          <p:cNvPr id="53" name="Rectangle 6">
            <a:extLst>
              <a:ext uri="{FF2B5EF4-FFF2-40B4-BE49-F238E27FC236}">
                <a16:creationId xmlns:a16="http://schemas.microsoft.com/office/drawing/2014/main" id="{CC6849A5-181A-4606-89BE-764371617804}"/>
              </a:ext>
            </a:extLst>
          </p:cNvPr>
          <p:cNvSpPr>
            <a:spLocks noChangeArrowheads="1"/>
          </p:cNvSpPr>
          <p:nvPr/>
        </p:nvSpPr>
        <p:spPr bwMode="auto">
          <a:xfrm>
            <a:off x="2958516" y="5706968"/>
            <a:ext cx="2309428"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dirty="0">
                <a:latin typeface="a_AvanteBs" panose="020B0402020202020204" pitchFamily="34" charset="-52"/>
                <a:ea typeface="Tahoma" pitchFamily="34" charset="0"/>
                <a:cs typeface="Tahoma" pitchFamily="34" charset="0"/>
              </a:rPr>
              <a:t>Waste and litter processing shop</a:t>
            </a:r>
          </a:p>
        </p:txBody>
      </p:sp>
      <p:sp>
        <p:nvSpPr>
          <p:cNvPr id="68" name="Rectangle 6">
            <a:extLst>
              <a:ext uri="{FF2B5EF4-FFF2-40B4-BE49-F238E27FC236}">
                <a16:creationId xmlns:a16="http://schemas.microsoft.com/office/drawing/2014/main" id="{6BF61CBA-A8D7-44B7-B7C7-11864F7EA403}"/>
              </a:ext>
            </a:extLst>
          </p:cNvPr>
          <p:cNvSpPr>
            <a:spLocks noChangeArrowheads="1"/>
          </p:cNvSpPr>
          <p:nvPr/>
        </p:nvSpPr>
        <p:spPr bwMode="auto">
          <a:xfrm>
            <a:off x="5781858" y="1916809"/>
            <a:ext cx="2322767" cy="808778"/>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600" b="1" dirty="0">
                <a:latin typeface="a_AvanteBs" panose="020B0402020202020204" pitchFamily="34" charset="-52"/>
                <a:ea typeface="Tahoma" pitchFamily="34" charset="0"/>
                <a:cs typeface="Tahoma" pitchFamily="34" charset="0"/>
              </a:rPr>
              <a:t>Commercial Director</a:t>
            </a:r>
            <a:endParaRPr lang="ru-RU" sz="1600" dirty="0">
              <a:latin typeface="a_AvanteBs" panose="020B0402020202020204" pitchFamily="34" charset="-52"/>
              <a:ea typeface="Tahoma" pitchFamily="34" charset="0"/>
              <a:cs typeface="Tahoma" pitchFamily="34" charset="0"/>
            </a:endParaRPr>
          </a:p>
        </p:txBody>
      </p:sp>
      <p:sp>
        <p:nvSpPr>
          <p:cNvPr id="69" name="Line 8">
            <a:extLst>
              <a:ext uri="{FF2B5EF4-FFF2-40B4-BE49-F238E27FC236}">
                <a16:creationId xmlns:a16="http://schemas.microsoft.com/office/drawing/2014/main" id="{C8AD6B81-FBE5-4BCE-8494-67051476CCF3}"/>
              </a:ext>
            </a:extLst>
          </p:cNvPr>
          <p:cNvSpPr>
            <a:spLocks noChangeShapeType="1"/>
          </p:cNvSpPr>
          <p:nvPr/>
        </p:nvSpPr>
        <p:spPr bwMode="auto">
          <a:xfrm flipH="1">
            <a:off x="8526040" y="1765256"/>
            <a:ext cx="7247" cy="4050928"/>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algn="l" rtl="0"/>
            <a:endParaRPr lang="ru-RU"/>
          </a:p>
        </p:txBody>
      </p:sp>
      <p:cxnSp>
        <p:nvCxnSpPr>
          <p:cNvPr id="12" name="Прямая соединительная линия 11">
            <a:extLst>
              <a:ext uri="{FF2B5EF4-FFF2-40B4-BE49-F238E27FC236}">
                <a16:creationId xmlns:a16="http://schemas.microsoft.com/office/drawing/2014/main" id="{D33D4819-4338-4283-B562-28DC7E998776}"/>
              </a:ext>
            </a:extLst>
          </p:cNvPr>
          <p:cNvCxnSpPr/>
          <p:nvPr/>
        </p:nvCxnSpPr>
        <p:spPr>
          <a:xfrm>
            <a:off x="8533287" y="2248525"/>
            <a:ext cx="4286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6" name="Прямая соединительная линия 75">
            <a:extLst>
              <a:ext uri="{FF2B5EF4-FFF2-40B4-BE49-F238E27FC236}">
                <a16:creationId xmlns:a16="http://schemas.microsoft.com/office/drawing/2014/main" id="{3BF48134-75CA-45BD-9DCA-7657B54C9583}"/>
              </a:ext>
            </a:extLst>
          </p:cNvPr>
          <p:cNvCxnSpPr/>
          <p:nvPr/>
        </p:nvCxnSpPr>
        <p:spPr>
          <a:xfrm>
            <a:off x="8533287" y="2962533"/>
            <a:ext cx="4286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7" name="Прямая соединительная линия 76">
            <a:extLst>
              <a:ext uri="{FF2B5EF4-FFF2-40B4-BE49-F238E27FC236}">
                <a16:creationId xmlns:a16="http://schemas.microsoft.com/office/drawing/2014/main" id="{1483DB1B-E2BE-4A09-B984-F33120AB7ABD}"/>
              </a:ext>
            </a:extLst>
          </p:cNvPr>
          <p:cNvCxnSpPr/>
          <p:nvPr/>
        </p:nvCxnSpPr>
        <p:spPr>
          <a:xfrm>
            <a:off x="8533287" y="3699550"/>
            <a:ext cx="4286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8" name="Прямая соединительная линия 77">
            <a:extLst>
              <a:ext uri="{FF2B5EF4-FFF2-40B4-BE49-F238E27FC236}">
                <a16:creationId xmlns:a16="http://schemas.microsoft.com/office/drawing/2014/main" id="{C1589674-9E61-4C17-A0CF-95B9CA9EC4F3}"/>
              </a:ext>
            </a:extLst>
          </p:cNvPr>
          <p:cNvCxnSpPr/>
          <p:nvPr/>
        </p:nvCxnSpPr>
        <p:spPr>
          <a:xfrm>
            <a:off x="8533287" y="4421577"/>
            <a:ext cx="4286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9" name="Прямая соединительная линия 78">
            <a:extLst>
              <a:ext uri="{FF2B5EF4-FFF2-40B4-BE49-F238E27FC236}">
                <a16:creationId xmlns:a16="http://schemas.microsoft.com/office/drawing/2014/main" id="{23B25D6A-8BB3-4E6B-B7F6-62E2ED22B55C}"/>
              </a:ext>
            </a:extLst>
          </p:cNvPr>
          <p:cNvCxnSpPr/>
          <p:nvPr/>
        </p:nvCxnSpPr>
        <p:spPr>
          <a:xfrm>
            <a:off x="8521040" y="5149361"/>
            <a:ext cx="4286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80" name="Прямая соединительная линия 79">
            <a:extLst>
              <a:ext uri="{FF2B5EF4-FFF2-40B4-BE49-F238E27FC236}">
                <a16:creationId xmlns:a16="http://schemas.microsoft.com/office/drawing/2014/main" id="{59B84BF9-7A08-4B98-9666-713D10B17548}"/>
              </a:ext>
            </a:extLst>
          </p:cNvPr>
          <p:cNvCxnSpPr/>
          <p:nvPr/>
        </p:nvCxnSpPr>
        <p:spPr>
          <a:xfrm>
            <a:off x="8533287" y="5796437"/>
            <a:ext cx="428664" cy="0"/>
          </a:xfrm>
          <a:prstGeom prst="line">
            <a:avLst/>
          </a:prstGeom>
          <a:ln w="38100"/>
        </p:spPr>
        <p:style>
          <a:lnRef idx="3">
            <a:schemeClr val="dk1"/>
          </a:lnRef>
          <a:fillRef idx="0">
            <a:schemeClr val="dk1"/>
          </a:fillRef>
          <a:effectRef idx="2">
            <a:schemeClr val="dk1"/>
          </a:effectRef>
          <a:fontRef idx="minor">
            <a:schemeClr val="tx1"/>
          </a:fontRef>
        </p:style>
      </p:cxnSp>
      <p:sp>
        <p:nvSpPr>
          <p:cNvPr id="81" name="Rectangle 6">
            <a:extLst>
              <a:ext uri="{FF2B5EF4-FFF2-40B4-BE49-F238E27FC236}">
                <a16:creationId xmlns:a16="http://schemas.microsoft.com/office/drawing/2014/main" id="{06718DCF-8EC4-4CD2-A48A-830A0E5C7F72}"/>
              </a:ext>
            </a:extLst>
          </p:cNvPr>
          <p:cNvSpPr>
            <a:spLocks noChangeArrowheads="1"/>
          </p:cNvSpPr>
          <p:nvPr/>
        </p:nvSpPr>
        <p:spPr bwMode="auto">
          <a:xfrm>
            <a:off x="8934142" y="1916808"/>
            <a:ext cx="2714335" cy="571559"/>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600" b="1" dirty="0">
                <a:latin typeface="a_AvanteBs" panose="020B0402020202020204" pitchFamily="34" charset="-52"/>
                <a:ea typeface="Tahoma" pitchFamily="34" charset="0"/>
                <a:cs typeface="Tahoma" pitchFamily="34" charset="0"/>
              </a:rPr>
              <a:t>Finance and Accounting Department</a:t>
            </a:r>
            <a:endParaRPr lang="ru-RU" sz="1600" dirty="0">
              <a:latin typeface="a_AvanteBs" panose="020B0402020202020204" pitchFamily="34" charset="-52"/>
              <a:ea typeface="Tahoma" pitchFamily="34" charset="0"/>
              <a:cs typeface="Tahoma" pitchFamily="34" charset="0"/>
            </a:endParaRPr>
          </a:p>
        </p:txBody>
      </p:sp>
      <p:sp>
        <p:nvSpPr>
          <p:cNvPr id="82" name="Rectangle 6">
            <a:extLst>
              <a:ext uri="{FF2B5EF4-FFF2-40B4-BE49-F238E27FC236}">
                <a16:creationId xmlns:a16="http://schemas.microsoft.com/office/drawing/2014/main" id="{152D35D5-712A-46B5-A105-FC72E73E0BF5}"/>
              </a:ext>
            </a:extLst>
          </p:cNvPr>
          <p:cNvSpPr>
            <a:spLocks noChangeArrowheads="1"/>
          </p:cNvSpPr>
          <p:nvPr/>
        </p:nvSpPr>
        <p:spPr bwMode="auto">
          <a:xfrm>
            <a:off x="8934142" y="2725587"/>
            <a:ext cx="2709847" cy="531713"/>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b="1" dirty="0">
                <a:latin typeface="a_AvanteBs" panose="020B0402020202020204" pitchFamily="34" charset="-52"/>
                <a:ea typeface="Tahoma" pitchFamily="34" charset="0"/>
                <a:cs typeface="Tahoma" pitchFamily="34" charset="0"/>
              </a:rPr>
              <a:t>Plant growing area</a:t>
            </a:r>
          </a:p>
        </p:txBody>
      </p:sp>
      <p:sp>
        <p:nvSpPr>
          <p:cNvPr id="83" name="Rectangle 6">
            <a:extLst>
              <a:ext uri="{FF2B5EF4-FFF2-40B4-BE49-F238E27FC236}">
                <a16:creationId xmlns:a16="http://schemas.microsoft.com/office/drawing/2014/main" id="{D9056CEE-28E0-4243-B4B8-A6A3569C5821}"/>
              </a:ext>
            </a:extLst>
          </p:cNvPr>
          <p:cNvSpPr>
            <a:spLocks noChangeArrowheads="1"/>
          </p:cNvSpPr>
          <p:nvPr/>
        </p:nvSpPr>
        <p:spPr bwMode="auto">
          <a:xfrm>
            <a:off x="8934138" y="3443918"/>
            <a:ext cx="2709853" cy="516601"/>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b="1" dirty="0">
                <a:latin typeface="a_AvanteBs" panose="020B0402020202020204" pitchFamily="34" charset="-52"/>
                <a:ea typeface="Tahoma" pitchFamily="34" charset="0"/>
                <a:cs typeface="Tahoma" pitchFamily="34" charset="0"/>
              </a:rPr>
              <a:t>Department of dispatching and automation</a:t>
            </a:r>
          </a:p>
        </p:txBody>
      </p:sp>
      <p:sp>
        <p:nvSpPr>
          <p:cNvPr id="85" name="Rectangle 6">
            <a:extLst>
              <a:ext uri="{FF2B5EF4-FFF2-40B4-BE49-F238E27FC236}">
                <a16:creationId xmlns:a16="http://schemas.microsoft.com/office/drawing/2014/main" id="{D15F3846-CB6F-45DE-A4BD-9C8E39FD73C4}"/>
              </a:ext>
            </a:extLst>
          </p:cNvPr>
          <p:cNvSpPr>
            <a:spLocks noChangeArrowheads="1"/>
          </p:cNvSpPr>
          <p:nvPr/>
        </p:nvSpPr>
        <p:spPr bwMode="auto">
          <a:xfrm>
            <a:off x="8940811" y="4147137"/>
            <a:ext cx="2694283"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b="1" dirty="0">
                <a:latin typeface="a_AvanteBs" panose="020B0402020202020204" pitchFamily="34" charset="-52"/>
                <a:ea typeface="Tahoma" pitchFamily="34" charset="0"/>
                <a:cs typeface="Tahoma" pitchFamily="34" charset="0"/>
              </a:rPr>
              <a:t>legal service</a:t>
            </a:r>
          </a:p>
        </p:txBody>
      </p:sp>
      <p:sp>
        <p:nvSpPr>
          <p:cNvPr id="87" name="Rectangle 6">
            <a:extLst>
              <a:ext uri="{FF2B5EF4-FFF2-40B4-BE49-F238E27FC236}">
                <a16:creationId xmlns:a16="http://schemas.microsoft.com/office/drawing/2014/main" id="{5045CACB-E35A-42BD-BC15-9BAFEBAEB4B0}"/>
              </a:ext>
            </a:extLst>
          </p:cNvPr>
          <p:cNvSpPr>
            <a:spLocks noChangeArrowheads="1"/>
          </p:cNvSpPr>
          <p:nvPr/>
        </p:nvSpPr>
        <p:spPr bwMode="auto">
          <a:xfrm>
            <a:off x="8940810" y="4865468"/>
            <a:ext cx="2694285"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b="1" dirty="0">
                <a:latin typeface="a_AvanteBs" panose="020B0402020202020204" pitchFamily="34" charset="-52"/>
                <a:ea typeface="Tahoma" pitchFamily="34" charset="0"/>
                <a:cs typeface="Tahoma" pitchFamily="34" charset="0"/>
              </a:rPr>
              <a:t>Security Service</a:t>
            </a:r>
          </a:p>
        </p:txBody>
      </p:sp>
      <p:sp>
        <p:nvSpPr>
          <p:cNvPr id="88" name="Rectangle 6">
            <a:extLst>
              <a:ext uri="{FF2B5EF4-FFF2-40B4-BE49-F238E27FC236}">
                <a16:creationId xmlns:a16="http://schemas.microsoft.com/office/drawing/2014/main" id="{0702653C-4BE5-4D6A-B8FD-77E239365DBA}"/>
              </a:ext>
            </a:extLst>
          </p:cNvPr>
          <p:cNvSpPr>
            <a:spLocks noChangeArrowheads="1"/>
          </p:cNvSpPr>
          <p:nvPr/>
        </p:nvSpPr>
        <p:spPr bwMode="auto">
          <a:xfrm>
            <a:off x="8949704" y="5583798"/>
            <a:ext cx="2694285" cy="531712"/>
          </a:xfrm>
          <a:prstGeom prst="rect">
            <a:avLst/>
          </a:prstGeom>
          <a:solidFill>
            <a:schemeClr val="bg1"/>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r>
              <a:rPr lang="ru-RU" sz="1400" b="1" dirty="0">
                <a:latin typeface="a_AvanteBs" panose="020B0402020202020204" pitchFamily="34" charset="-52"/>
                <a:ea typeface="Tahoma" pitchFamily="34" charset="0"/>
                <a:cs typeface="Tahoma" pitchFamily="34" charset="0"/>
              </a:rPr>
              <a:t>Human Resources Department</a:t>
            </a:r>
          </a:p>
        </p:txBody>
      </p:sp>
    </p:spTree>
    <p:extLst>
      <p:ext uri="{BB962C8B-B14F-4D97-AF65-F5344CB8AC3E}">
        <p14:creationId xmlns:p14="http://schemas.microsoft.com/office/powerpoint/2010/main" val="216245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450849" y="262762"/>
            <a:ext cx="11556271" cy="589032"/>
          </a:xfrm>
        </p:spPr>
        <p:txBody>
          <a:bodyPr>
            <a:noAutofit/>
          </a:bodyPr>
          <a:lstStyle/>
          <a:p>
            <a:pPr algn="l" rtl="0"/>
            <a:r>
              <a:rPr lang="ru-RU" sz="3200" b="1" dirty="0">
                <a:solidFill>
                  <a:schemeClr val="bg1"/>
                </a:solidFill>
                <a:latin typeface="Century Gothic" panose="020B0502020202020204" pitchFamily="34" charset="0"/>
              </a:rPr>
              <a:t>11 | FINANCIAL ANALYSIS AND INVESTMENT EVALUATION</a:t>
            </a:r>
          </a:p>
        </p:txBody>
      </p:sp>
      <p:sp>
        <p:nvSpPr>
          <p:cNvPr id="3" name="Объект 2">
            <a:extLst>
              <a:ext uri="{FF2B5EF4-FFF2-40B4-BE49-F238E27FC236}">
                <a16:creationId xmlns:a16="http://schemas.microsoft.com/office/drawing/2014/main" id="{33175280-7547-4801-AE1E-FCD46200A510}"/>
              </a:ext>
            </a:extLst>
          </p:cNvPr>
          <p:cNvSpPr>
            <a:spLocks noGrp="1"/>
          </p:cNvSpPr>
          <p:nvPr>
            <p:ph idx="1"/>
          </p:nvPr>
        </p:nvSpPr>
        <p:spPr>
          <a:xfrm>
            <a:off x="450849" y="1296647"/>
            <a:ext cx="7044233" cy="5426442"/>
          </a:xfrm>
        </p:spPr>
        <p:txBody>
          <a:bodyPr>
            <a:noAutofit/>
          </a:bodyPr>
          <a:lstStyle/>
          <a:p>
            <a:pPr>
              <a:lnSpc>
                <a:spcPct val="100000"/>
              </a:lnSpc>
              <a:spcBef>
                <a:spcPts val="600"/>
              </a:spcBef>
              <a:spcAft>
                <a:spcPts val="600"/>
              </a:spcAft>
            </a:pPr>
            <a:r>
              <a:rPr lang="ru-RU" sz="2000" spc="-70" dirty="0">
                <a:latin typeface="Century Gothic" panose="020B0502020202020204" pitchFamily="34" charset="0"/>
              </a:rPr>
              <a:t>Project calculation </a:t>
            </a:r>
            <a:r>
              <a:rPr lang="ru-RU" sz="2000" spc="-70" dirty="0" err="1">
                <a:latin typeface="Century Gothic" panose="020B0502020202020204" pitchFamily="34" charset="0"/>
              </a:rPr>
              <a:t>horizon</a:t>
            </a:r>
            <a:r>
              <a:rPr lang="ru-RU" sz="2000" spc="-70" dirty="0">
                <a:latin typeface="Century Gothic" panose="020B0502020202020204" pitchFamily="34" charset="0"/>
              </a:rPr>
              <a:t> </a:t>
            </a:r>
            <a:r>
              <a:rPr lang="ru-RU" sz="2000" spc="-70" dirty="0" smtClean="0">
                <a:latin typeface="Century Gothic" panose="020B0502020202020204" pitchFamily="34" charset="0"/>
              </a:rPr>
              <a:t>- 7</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years</a:t>
            </a:r>
            <a:r>
              <a:rPr lang="en-US" sz="2000" b="1" spc="-70" dirty="0">
                <a:latin typeface="Century Gothic" panose="020B0502020202020204" pitchFamily="34" charset="0"/>
              </a:rPr>
              <a:t>, of which 2 years for construction </a:t>
            </a:r>
            <a:r>
              <a:rPr lang="ru-RU" sz="2000" b="1" spc="-70" dirty="0" smtClean="0">
                <a:latin typeface="Century Gothic" panose="020B0502020202020204" pitchFamily="34" charset="0"/>
              </a:rPr>
              <a:t>.</a:t>
            </a:r>
            <a:endParaRPr lang="ru-RU" sz="2000" b="1" spc="-70" dirty="0">
              <a:latin typeface="Century Gothic" panose="020B0502020202020204" pitchFamily="34" charset="0"/>
            </a:endParaRPr>
          </a:p>
          <a:p>
            <a:pPr algn="l" rtl="0">
              <a:lnSpc>
                <a:spcPct val="100000"/>
              </a:lnSpc>
              <a:spcBef>
                <a:spcPts val="600"/>
              </a:spcBef>
              <a:spcAft>
                <a:spcPts val="600"/>
              </a:spcAft>
            </a:pPr>
            <a:r>
              <a:rPr lang="ru-RU" sz="2000" spc="-70" dirty="0">
                <a:latin typeface="Century Gothic" panose="020B0502020202020204" pitchFamily="34" charset="0"/>
              </a:rPr>
              <a:t>To calculate the financial indicators of the project, taking into account the nature of the project, a discount rate was adopted </a:t>
            </a:r>
            <a:r>
              <a:rPr lang="ru-RU" sz="2000" spc="-70" dirty="0" err="1">
                <a:latin typeface="Century Gothic" panose="020B0502020202020204" pitchFamily="34" charset="0"/>
              </a:rPr>
              <a:t>equal</a:t>
            </a:r>
            <a:r>
              <a:rPr lang="ru-RU" sz="2000" spc="-70" dirty="0">
                <a:latin typeface="Century Gothic" panose="020B0502020202020204" pitchFamily="34" charset="0"/>
              </a:rPr>
              <a:t> </a:t>
            </a:r>
            <a:r>
              <a:rPr lang="ru-RU" sz="2000" spc="-70" dirty="0" err="1" smtClean="0">
                <a:latin typeface="Century Gothic" panose="020B0502020202020204" pitchFamily="34" charset="0"/>
              </a:rPr>
              <a:t>to</a:t>
            </a:r>
            <a:r>
              <a:rPr lang="en-US" sz="2000" b="1" spc="-70" dirty="0">
                <a:latin typeface="Century Gothic" panose="020B0502020202020204" pitchFamily="34" charset="0"/>
              </a:rPr>
              <a:t>1</a:t>
            </a:r>
            <a:r>
              <a:rPr lang="ru-RU" sz="2000" b="1" spc="-70" dirty="0" smtClean="0">
                <a:latin typeface="Century Gothic" panose="020B0502020202020204" pitchFamily="34" charset="0"/>
              </a:rPr>
              <a:t>0.0</a:t>
            </a:r>
            <a:r>
              <a:rPr lang="ru-RU" sz="2000" b="1" spc="-70" dirty="0">
                <a:latin typeface="Century Gothic" panose="020B0502020202020204" pitchFamily="34" charset="0"/>
              </a:rPr>
              <a:t>%.</a:t>
            </a:r>
          </a:p>
          <a:p>
            <a:pPr algn="l" rtl="0">
              <a:lnSpc>
                <a:spcPct val="100000"/>
              </a:lnSpc>
              <a:spcBef>
                <a:spcPts val="600"/>
              </a:spcBef>
              <a:spcAft>
                <a:spcPts val="600"/>
              </a:spcAft>
            </a:pPr>
            <a:r>
              <a:rPr lang="ru-RU" sz="2000" spc="-70" dirty="0">
                <a:latin typeface="Century Gothic" panose="020B0502020202020204" pitchFamily="34" charset="0"/>
              </a:rPr>
              <a:t>Total for the entire period of project implementation (for</a:t>
            </a:r>
            <a:r>
              <a:rPr lang="en-US" sz="2000" spc="-70" dirty="0" smtClean="0">
                <a:latin typeface="Century Gothic" panose="020B0502020202020204" pitchFamily="34" charset="0"/>
              </a:rPr>
              <a:t>5</a:t>
            </a:r>
            <a:r>
              <a:rPr lang="ru-RU" sz="2000" spc="-70" dirty="0" smtClean="0">
                <a:latin typeface="Century Gothic" panose="020B0502020202020204" pitchFamily="34" charset="0"/>
              </a:rPr>
              <a:t> </a:t>
            </a:r>
            <a:r>
              <a:rPr lang="ru-RU" sz="2000" spc="-70" dirty="0">
                <a:latin typeface="Century Gothic" panose="020B0502020202020204" pitchFamily="34" charset="0"/>
              </a:rPr>
              <a:t>years) will </a:t>
            </a:r>
            <a:r>
              <a:rPr lang="ru-RU" sz="2000" spc="-70" dirty="0" err="1">
                <a:latin typeface="Century Gothic" panose="020B0502020202020204" pitchFamily="34" charset="0"/>
              </a:rPr>
              <a:t>be</a:t>
            </a:r>
            <a:r>
              <a:rPr lang="ru-RU" sz="2000" spc="-70" dirty="0">
                <a:latin typeface="Century Gothic" panose="020B0502020202020204" pitchFamily="34" charset="0"/>
              </a:rPr>
              <a:t> </a:t>
            </a:r>
            <a:r>
              <a:rPr lang="ru-RU" sz="2000" spc="-70" dirty="0" err="1" smtClean="0">
                <a:latin typeface="Century Gothic" panose="020B0502020202020204" pitchFamily="34" charset="0"/>
              </a:rPr>
              <a:t>received</a:t>
            </a:r>
            <a:r>
              <a:rPr lang="en-US" sz="2000" b="1" spc="-70" dirty="0">
                <a:latin typeface="Century Gothic" panose="020B0502020202020204" pitchFamily="34" charset="0"/>
              </a:rPr>
              <a:t> </a:t>
            </a:r>
            <a:r>
              <a:rPr lang="en-US" sz="2000" b="1" spc="-70" dirty="0" smtClean="0">
                <a:latin typeface="Century Gothic" panose="020B0502020202020204" pitchFamily="34" charset="0"/>
              </a:rPr>
              <a:t>90</a:t>
            </a:r>
            <a:r>
              <a:rPr lang="ru-RU" sz="2000" b="1" spc="-70" dirty="0" smtClean="0">
                <a:latin typeface="Century Gothic" panose="020B0502020202020204" pitchFamily="34" charset="0"/>
              </a:rPr>
              <a:t>.200</a:t>
            </a:r>
            <a:r>
              <a:rPr lang="en-US" sz="2000" b="1" spc="-70" dirty="0" smtClean="0">
                <a:latin typeface="Century Gothic" panose="020B0502020202020204" pitchFamily="34" charset="0"/>
              </a:rPr>
              <a:t> </a:t>
            </a:r>
            <a:r>
              <a:rPr lang="ru-RU" sz="2000" b="1" spc="-70" dirty="0" err="1" smtClean="0">
                <a:latin typeface="Century Gothic" panose="020B0502020202020204" pitchFamily="34" charset="0"/>
              </a:rPr>
              <a:t>thousand</a:t>
            </a:r>
            <a:r>
              <a:rPr lang="ru-RU" sz="2000" b="1" spc="-70" dirty="0" smtClean="0">
                <a:latin typeface="Century Gothic" panose="020B0502020202020204" pitchFamily="34" charset="0"/>
              </a:rPr>
              <a:t> </a:t>
            </a:r>
            <a:r>
              <a:rPr lang="ru-RU" sz="2000" b="1" spc="-70" dirty="0">
                <a:latin typeface="Century Gothic" panose="020B0502020202020204" pitchFamily="34" charset="0"/>
              </a:rPr>
              <a:t>US dollars of net profit.</a:t>
            </a:r>
          </a:p>
          <a:p>
            <a:pPr algn="l" rtl="0">
              <a:lnSpc>
                <a:spcPct val="100000"/>
              </a:lnSpc>
              <a:spcBef>
                <a:spcPts val="600"/>
              </a:spcBef>
              <a:spcAft>
                <a:spcPts val="600"/>
              </a:spcAft>
            </a:pPr>
            <a:r>
              <a:rPr lang="ru-RU" sz="2000" spc="-70" dirty="0" smtClean="0">
                <a:latin typeface="Century Gothic" panose="020B0502020202020204" pitchFamily="34" charset="0"/>
              </a:rPr>
              <a:t>Volume</a:t>
            </a:r>
            <a:r>
              <a:rPr lang="ru-RU" sz="2000" spc="-70" dirty="0">
                <a:latin typeface="Century Gothic" panose="020B0502020202020204" pitchFamily="34" charset="0"/>
              </a:rPr>
              <a:t>costs for the project period </a:t>
            </a:r>
            <a:r>
              <a:rPr lang="ru-RU" sz="2000" spc="-70" dirty="0" err="1">
                <a:latin typeface="Century Gothic" panose="020B0502020202020204" pitchFamily="34" charset="0"/>
              </a:rPr>
              <a:t>will</a:t>
            </a:r>
            <a:r>
              <a:rPr lang="ru-RU" sz="2000" spc="-70" dirty="0">
                <a:latin typeface="Century Gothic" panose="020B0502020202020204" pitchFamily="34" charset="0"/>
              </a:rPr>
              <a:t> </a:t>
            </a:r>
            <a:r>
              <a:rPr lang="ru-RU" sz="2000" spc="-70" dirty="0" err="1" smtClean="0">
                <a:latin typeface="Century Gothic" panose="020B0502020202020204" pitchFamily="34" charset="0"/>
              </a:rPr>
              <a:t>be</a:t>
            </a:r>
            <a:r>
              <a:rPr lang="en-US" sz="2000" spc="-70" dirty="0" smtClean="0">
                <a:latin typeface="Century Gothic" panose="020B0502020202020204" pitchFamily="34" charset="0"/>
              </a:rPr>
              <a:t> </a:t>
            </a:r>
            <a:r>
              <a:rPr lang="en-US" sz="2000" b="1" spc="-70" dirty="0">
                <a:latin typeface="Century Gothic" panose="020B0502020202020204" pitchFamily="34" charset="0"/>
              </a:rPr>
              <a:t>8</a:t>
            </a:r>
            <a:r>
              <a:rPr lang="ru-RU" sz="2000" b="1" spc="-70" dirty="0" smtClean="0">
                <a:latin typeface="Century Gothic" panose="020B0502020202020204" pitchFamily="34" charset="0"/>
              </a:rPr>
              <a:t> 400</a:t>
            </a:r>
            <a:r>
              <a:rPr lang="en-US" sz="2000" b="1" spc="-70" dirty="0" smtClean="0">
                <a:latin typeface="Century Gothic" panose="020B0502020202020204" pitchFamily="34" charset="0"/>
              </a:rPr>
              <a:t> </a:t>
            </a:r>
            <a:r>
              <a:rPr lang="ru-RU" sz="2000" b="1" spc="-70" dirty="0" err="1" smtClean="0">
                <a:latin typeface="Century Gothic" panose="020B0502020202020204" pitchFamily="34" charset="0"/>
              </a:rPr>
              <a:t>thousand</a:t>
            </a:r>
            <a:r>
              <a:rPr lang="ru-RU" sz="2000" b="1" spc="-70" dirty="0" smtClean="0">
                <a:latin typeface="Century Gothic" panose="020B0502020202020204" pitchFamily="34" charset="0"/>
              </a:rPr>
              <a:t> </a:t>
            </a:r>
            <a:r>
              <a:rPr lang="ru-RU" sz="2000" b="1" spc="-70" dirty="0">
                <a:latin typeface="Century Gothic" panose="020B0502020202020204" pitchFamily="34" charset="0"/>
              </a:rPr>
              <a:t>US dollars per year.</a:t>
            </a:r>
          </a:p>
          <a:p>
            <a:pPr algn="l" rtl="0">
              <a:lnSpc>
                <a:spcPct val="100000"/>
              </a:lnSpc>
              <a:spcBef>
                <a:spcPts val="600"/>
              </a:spcBef>
              <a:spcAft>
                <a:spcPts val="600"/>
              </a:spcAft>
            </a:pPr>
            <a:r>
              <a:rPr lang="ru-RU" sz="2000" spc="-70" dirty="0">
                <a:latin typeface="Century Gothic" panose="020B0502020202020204" pitchFamily="34" charset="0"/>
              </a:rPr>
              <a:t>Net operating income on average per </a:t>
            </a:r>
            <a:r>
              <a:rPr lang="ru-RU" sz="2000" spc="-70" dirty="0" err="1">
                <a:latin typeface="Century Gothic" panose="020B0502020202020204" pitchFamily="34" charset="0"/>
              </a:rPr>
              <a:t>year</a:t>
            </a:r>
            <a:r>
              <a:rPr lang="ru-RU" sz="2000" spc="-70" dirty="0" err="1" smtClean="0">
                <a:latin typeface="Century Gothic" panose="020B0502020202020204" pitchFamily="34" charset="0"/>
              </a:rPr>
              <a:t>will</a:t>
            </a:r>
            <a:r>
              <a:rPr lang="ru-RU" sz="2000" spc="-70" dirty="0" smtClean="0">
                <a:latin typeface="Century Gothic" panose="020B0502020202020204" pitchFamily="34" charset="0"/>
              </a:rPr>
              <a:t> </a:t>
            </a:r>
            <a:r>
              <a:rPr lang="ru-RU" sz="2000" spc="-70" dirty="0" err="1" smtClean="0">
                <a:latin typeface="Century Gothic" panose="020B0502020202020204" pitchFamily="34" charset="0"/>
              </a:rPr>
              <a:t>be</a:t>
            </a:r>
            <a:r>
              <a:rPr lang="en-US" sz="2000" spc="-70" dirty="0" smtClean="0">
                <a:latin typeface="Century Gothic" panose="020B0502020202020204" pitchFamily="34" charset="0"/>
              </a:rPr>
              <a:t> </a:t>
            </a:r>
            <a:r>
              <a:rPr lang="ru-RU" sz="2000" b="1" spc="-70" dirty="0" smtClean="0">
                <a:latin typeface="Century Gothic" panose="020B0502020202020204" pitchFamily="34" charset="0"/>
              </a:rPr>
              <a:t>2</a:t>
            </a:r>
            <a:r>
              <a:rPr lang="en-US" sz="2000" b="1" spc="-70" dirty="0" smtClean="0">
                <a:latin typeface="Century Gothic" panose="020B0502020202020204" pitchFamily="34" charset="0"/>
              </a:rPr>
              <a:t>0</a:t>
            </a:r>
            <a:r>
              <a:rPr lang="ru-RU" sz="2000" b="1" spc="-70" dirty="0" smtClean="0">
                <a:latin typeface="Century Gothic" panose="020B0502020202020204" pitchFamily="34" charset="0"/>
              </a:rPr>
              <a:t>112 </a:t>
            </a:r>
            <a:r>
              <a:rPr lang="ru-RU" sz="2000" b="1" spc="-70" dirty="0">
                <a:latin typeface="Century Gothic" panose="020B0502020202020204" pitchFamily="34" charset="0"/>
              </a:rPr>
              <a:t>thousand dollars</a:t>
            </a:r>
            <a:r>
              <a:rPr lang="ru-RU" sz="2000" b="1" spc="-70" dirty="0" smtClean="0">
                <a:latin typeface="Century Gothic" panose="020B0502020202020204" pitchFamily="34" charset="0"/>
              </a:rPr>
              <a:t>USA</a:t>
            </a:r>
            <a:endParaRPr lang="ru-RU" sz="2000" b="1" spc="-70" dirty="0">
              <a:latin typeface="Century Gothic" panose="020B0502020202020204" pitchFamily="34" charset="0"/>
            </a:endParaRPr>
          </a:p>
        </p:txBody>
      </p:sp>
      <p:pic>
        <p:nvPicPr>
          <p:cNvPr id="4" name="Рисунок 3">
            <a:extLst>
              <a:ext uri="{FF2B5EF4-FFF2-40B4-BE49-F238E27FC236}">
                <a16:creationId xmlns:a16="http://schemas.microsoft.com/office/drawing/2014/main" id="{4ADAE24E-5DAE-4361-8E81-1ADDF4E3D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736" y="3777522"/>
            <a:ext cx="2225415" cy="2225415"/>
          </a:xfrm>
          <a:prstGeom prst="rect">
            <a:avLst/>
          </a:prstGeom>
        </p:spPr>
      </p:pic>
    </p:spTree>
    <p:extLst>
      <p:ext uri="{BB962C8B-B14F-4D97-AF65-F5344CB8AC3E}">
        <p14:creationId xmlns:p14="http://schemas.microsoft.com/office/powerpoint/2010/main" val="142898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344775" y="262762"/>
            <a:ext cx="11662346" cy="589032"/>
          </a:xfrm>
        </p:spPr>
        <p:txBody>
          <a:bodyPr>
            <a:noAutofit/>
          </a:bodyPr>
          <a:lstStyle/>
          <a:p>
            <a:pPr algn="l" rtl="0"/>
            <a:r>
              <a:rPr lang="ru-RU" sz="3200" b="1" dirty="0">
                <a:solidFill>
                  <a:schemeClr val="bg1"/>
                </a:solidFill>
                <a:latin typeface="Century Gothic" panose="020B0502020202020204" pitchFamily="34" charset="0"/>
              </a:rPr>
              <a:t>12 | SOURCES OF FINANCING.</a:t>
            </a:r>
            <a:br>
              <a:rPr lang="ru-RU" sz="3200" b="1" dirty="0">
                <a:solidFill>
                  <a:schemeClr val="bg1"/>
                </a:solidFill>
                <a:latin typeface="Century Gothic" panose="020B0502020202020204" pitchFamily="34" charset="0"/>
              </a:rPr>
            </a:br>
            <a:r>
              <a:rPr lang="ru-RU" sz="3200" b="1" dirty="0">
                <a:solidFill>
                  <a:schemeClr val="bg1"/>
                </a:solidFill>
                <a:latin typeface="Century Gothic" panose="020B0502020202020204" pitchFamily="34" charset="0"/>
              </a:rPr>
              <a:t>ASSESSMENT OF THE FINANCIAL VALIDITY OF THE PROJECT</a:t>
            </a:r>
          </a:p>
        </p:txBody>
      </p:sp>
      <p:sp>
        <p:nvSpPr>
          <p:cNvPr id="3" name="Объект 2">
            <a:extLst>
              <a:ext uri="{FF2B5EF4-FFF2-40B4-BE49-F238E27FC236}">
                <a16:creationId xmlns:a16="http://schemas.microsoft.com/office/drawing/2014/main" id="{9150A410-98A3-4678-A467-D662D80CA12F}"/>
              </a:ext>
            </a:extLst>
          </p:cNvPr>
          <p:cNvSpPr>
            <a:spLocks noGrp="1"/>
          </p:cNvSpPr>
          <p:nvPr>
            <p:ph idx="1"/>
          </p:nvPr>
        </p:nvSpPr>
        <p:spPr>
          <a:xfrm>
            <a:off x="209864" y="1049312"/>
            <a:ext cx="11982135" cy="5673778"/>
          </a:xfrm>
        </p:spPr>
        <p:txBody>
          <a:bodyPr>
            <a:noAutofit/>
          </a:bodyPr>
          <a:lstStyle/>
          <a:p>
            <a:pPr marL="0" indent="0" algn="l" rtl="0">
              <a:lnSpc>
                <a:spcPct val="100000"/>
              </a:lnSpc>
              <a:spcBef>
                <a:spcPts val="400"/>
              </a:spcBef>
              <a:buNone/>
            </a:pPr>
            <a:r>
              <a:rPr lang="ru-RU" sz="1800" dirty="0">
                <a:latin typeface="Century Gothic" panose="020B0502020202020204" pitchFamily="34" charset="0"/>
              </a:rPr>
              <a:t>The need for financial resources for the </a:t>
            </a:r>
            <a:r>
              <a:rPr lang="ru-RU" sz="1800" dirty="0" err="1">
                <a:latin typeface="Century Gothic" panose="020B0502020202020204" pitchFamily="34" charset="0"/>
              </a:rPr>
              <a:t>project</a:t>
            </a:r>
            <a:r>
              <a:rPr lang="ru-RU" sz="1800" dirty="0">
                <a:latin typeface="Century Gothic" panose="020B0502020202020204" pitchFamily="34" charset="0"/>
              </a:rPr>
              <a:t> </a:t>
            </a:r>
            <a:r>
              <a:rPr lang="ru-RU" sz="1800" dirty="0" err="1" smtClean="0">
                <a:latin typeface="Century Gothic" panose="020B0502020202020204" pitchFamily="34" charset="0"/>
              </a:rPr>
              <a:t>is</a:t>
            </a:r>
            <a:r>
              <a:rPr lang="en-US" sz="1800" dirty="0" smtClean="0">
                <a:latin typeface="Century Gothic" panose="020B0502020202020204" pitchFamily="34" charset="0"/>
              </a:rPr>
              <a:t> </a:t>
            </a:r>
            <a:r>
              <a:rPr lang="ru-RU" sz="1800" b="1" dirty="0" smtClean="0">
                <a:latin typeface="Century Gothic" panose="020B0502020202020204" pitchFamily="34" charset="0"/>
              </a:rPr>
              <a:t>45.2</a:t>
            </a:r>
            <a:r>
              <a:rPr lang="en-US" sz="1800" b="1" dirty="0" smtClean="0">
                <a:latin typeface="Century Gothic" panose="020B0502020202020204" pitchFamily="34" charset="0"/>
              </a:rPr>
              <a:t> </a:t>
            </a:r>
            <a:r>
              <a:rPr lang="ru-RU" sz="1800" b="1" dirty="0" err="1" smtClean="0">
                <a:latin typeface="Century Gothic" panose="020B0502020202020204" pitchFamily="34" charset="0"/>
              </a:rPr>
              <a:t>thousand</a:t>
            </a:r>
            <a:r>
              <a:rPr lang="ru-RU" sz="1800" b="1" dirty="0" smtClean="0">
                <a:latin typeface="Century Gothic" panose="020B0502020202020204" pitchFamily="34" charset="0"/>
              </a:rPr>
              <a:t> </a:t>
            </a:r>
            <a:r>
              <a:rPr lang="ru-RU" sz="1800" b="1" dirty="0">
                <a:latin typeface="Century Gothic" panose="020B0502020202020204" pitchFamily="34" charset="0"/>
              </a:rPr>
              <a:t>US dollars</a:t>
            </a:r>
            <a:r>
              <a:rPr lang="ru-RU" sz="1800" dirty="0">
                <a:latin typeface="Century Gothic" panose="020B0502020202020204" pitchFamily="34" charset="0"/>
              </a:rPr>
              <a:t>.</a:t>
            </a:r>
          </a:p>
          <a:p>
            <a:pPr marL="0" indent="0" algn="l" rtl="0">
              <a:lnSpc>
                <a:spcPct val="100000"/>
              </a:lnSpc>
              <a:spcBef>
                <a:spcPts val="400"/>
              </a:spcBef>
              <a:buNone/>
            </a:pPr>
            <a:r>
              <a:rPr lang="ru-RU" sz="1800" dirty="0">
                <a:latin typeface="Century Gothic" panose="020B0502020202020204" pitchFamily="34" charset="0"/>
              </a:rPr>
              <a:t>This project will be funded</a:t>
            </a:r>
            <a:r>
              <a:rPr lang="ru-RU" sz="1800" dirty="0" smtClean="0">
                <a:latin typeface="Century Gothic" panose="020B0502020202020204" pitchFamily="34" charset="0"/>
              </a:rPr>
              <a:t>through a </a:t>
            </a:r>
            <a:r>
              <a:rPr lang="ru-RU" sz="1800" dirty="0" err="1" smtClean="0">
                <a:latin typeface="Century Gothic" panose="020B0502020202020204" pitchFamily="34" charset="0"/>
              </a:rPr>
              <a:t>local</a:t>
            </a:r>
            <a:r>
              <a:rPr lang="ru-RU" sz="1800" dirty="0" smtClean="0">
                <a:latin typeface="Century Gothic" panose="020B0502020202020204" pitchFamily="34" charset="0"/>
              </a:rPr>
              <a:t> </a:t>
            </a:r>
            <a:r>
              <a:rPr lang="ru-RU" sz="1800" dirty="0" err="1" smtClean="0">
                <a:latin typeface="Century Gothic" panose="020B0502020202020204" pitchFamily="34" charset="0"/>
              </a:rPr>
              <a:t>partner</a:t>
            </a:r>
            <a:r>
              <a:rPr lang="en-US" sz="1800" dirty="0" smtClean="0">
                <a:latin typeface="Century Gothic" panose="020B0502020202020204" pitchFamily="34" charset="0"/>
              </a:rPr>
              <a:t> </a:t>
            </a:r>
            <a:r>
              <a:rPr lang="ru-RU" sz="1800" b="1" dirty="0" smtClean="0">
                <a:latin typeface="Century Gothic" panose="020B0502020202020204" pitchFamily="34" charset="0"/>
              </a:rPr>
              <a:t>$1.0 </a:t>
            </a:r>
            <a:r>
              <a:rPr lang="ru-RU" sz="1800" b="1" dirty="0" err="1" smtClean="0">
                <a:latin typeface="Century Gothic" panose="020B0502020202020204" pitchFamily="34" charset="0"/>
              </a:rPr>
              <a:t>million</a:t>
            </a:r>
            <a:r>
              <a:rPr lang="en-US" sz="1800" b="1" dirty="0" smtClean="0">
                <a:latin typeface="Century Gothic" panose="020B0502020202020204" pitchFamily="34" charset="0"/>
              </a:rPr>
              <a:t>, </a:t>
            </a:r>
            <a:r>
              <a:rPr lang="ru-RU" sz="1800" b="1" dirty="0" err="1" smtClean="0">
                <a:latin typeface="Century Gothic" panose="020B0502020202020204" pitchFamily="34" charset="0"/>
              </a:rPr>
              <a:t>state</a:t>
            </a:r>
            <a:r>
              <a:rPr lang="ru-RU" sz="1800" b="1" dirty="0" smtClean="0">
                <a:latin typeface="Century Gothic" panose="020B0502020202020204" pitchFamily="34" charset="0"/>
              </a:rPr>
              <a:t> </a:t>
            </a:r>
            <a:r>
              <a:rPr lang="ru-RU" sz="1800" b="1" dirty="0" err="1" smtClean="0">
                <a:latin typeface="Century Gothic" panose="020B0502020202020204" pitchFamily="34" charset="0"/>
              </a:rPr>
              <a:t>subsidies</a:t>
            </a:r>
            <a:r>
              <a:rPr lang="en-US" sz="1800" b="1" dirty="0" smtClean="0">
                <a:latin typeface="Century Gothic" panose="020B0502020202020204" pitchFamily="34" charset="0"/>
              </a:rPr>
              <a:t> </a:t>
            </a:r>
            <a:r>
              <a:rPr lang="ru-RU" sz="1800" b="1" dirty="0" smtClean="0">
                <a:latin typeface="Century Gothic" panose="020B0502020202020204" pitchFamily="34" charset="0"/>
              </a:rPr>
              <a:t>$4.2 </a:t>
            </a:r>
            <a:r>
              <a:rPr lang="ru-RU" sz="1800" b="1" dirty="0" err="1" smtClean="0">
                <a:latin typeface="Century Gothic" panose="020B0502020202020204" pitchFamily="34" charset="0"/>
              </a:rPr>
              <a:t>million</a:t>
            </a:r>
            <a:r>
              <a:rPr lang="en-US" sz="1800" b="1" dirty="0" smtClean="0">
                <a:latin typeface="Century Gothic" panose="020B0502020202020204" pitchFamily="34" charset="0"/>
              </a:rPr>
              <a:t> </a:t>
            </a:r>
            <a:r>
              <a:rPr lang="ru-RU" sz="1800" dirty="0" err="1" smtClean="0">
                <a:latin typeface="Century Gothic" panose="020B0502020202020204" pitchFamily="34" charset="0"/>
              </a:rPr>
              <a:t>and</a:t>
            </a:r>
            <a:r>
              <a:rPr lang="ru-RU" sz="1800" dirty="0" smtClean="0">
                <a:latin typeface="Century Gothic" panose="020B0502020202020204" pitchFamily="34" charset="0"/>
              </a:rPr>
              <a:t> at the expense of the investor's </a:t>
            </a:r>
            <a:r>
              <a:rPr lang="ru-RU" sz="1800" dirty="0" err="1" smtClean="0">
                <a:latin typeface="Century Gothic" panose="020B0502020202020204" pitchFamily="34" charset="0"/>
              </a:rPr>
              <a:t>loan</a:t>
            </a:r>
            <a:r>
              <a:rPr lang="ru-RU" sz="1800" dirty="0" smtClean="0">
                <a:latin typeface="Century Gothic" panose="020B0502020202020204" pitchFamily="34" charset="0"/>
              </a:rPr>
              <a:t> </a:t>
            </a:r>
            <a:r>
              <a:rPr lang="ru-RU" sz="1800" b="1" dirty="0" smtClean="0">
                <a:latin typeface="Century Gothic" panose="020B0502020202020204" pitchFamily="34" charset="0"/>
              </a:rPr>
              <a:t>40.0</a:t>
            </a:r>
            <a:r>
              <a:rPr lang="en-US" sz="1800" b="1" smtClean="0">
                <a:latin typeface="Century Gothic" panose="020B0502020202020204" pitchFamily="34" charset="0"/>
              </a:rPr>
              <a:t> </a:t>
            </a:r>
            <a:r>
              <a:rPr lang="ru-RU" sz="1800" b="1" smtClean="0">
                <a:latin typeface="Century Gothic" panose="020B0502020202020204" pitchFamily="34" charset="0"/>
              </a:rPr>
              <a:t>million</a:t>
            </a:r>
            <a:r>
              <a:rPr lang="ru-RU" sz="1800" b="1" dirty="0" smtClean="0">
                <a:latin typeface="Century Gothic" panose="020B0502020202020204" pitchFamily="34" charset="0"/>
              </a:rPr>
              <a:t> </a:t>
            </a:r>
            <a:r>
              <a:rPr lang="ru-RU" sz="1800" b="1" dirty="0">
                <a:latin typeface="Century Gothic" panose="020B0502020202020204" pitchFamily="34" charset="0"/>
              </a:rPr>
              <a:t>dollars</a:t>
            </a:r>
            <a:r>
              <a:rPr lang="ru-RU" sz="1800" b="1" dirty="0" smtClean="0">
                <a:latin typeface="Century Gothic" panose="020B0502020202020204" pitchFamily="34" charset="0"/>
              </a:rPr>
              <a:t>USA. Subsidies for the manufactured product annually 1.2 million US dollars.</a:t>
            </a:r>
            <a:endParaRPr lang="ru-RU" sz="1800" b="1" dirty="0">
              <a:latin typeface="Century Gothic" panose="020B0502020202020204" pitchFamily="34" charset="0"/>
            </a:endParaRPr>
          </a:p>
          <a:p>
            <a:pPr marL="0" indent="0" algn="l" rtl="0">
              <a:lnSpc>
                <a:spcPct val="100000"/>
              </a:lnSpc>
              <a:spcBef>
                <a:spcPts val="400"/>
              </a:spcBef>
              <a:buNone/>
            </a:pPr>
            <a:endParaRPr lang="ru-RU" sz="1800" dirty="0">
              <a:latin typeface="Century Gothic" panose="020B0502020202020204" pitchFamily="34" charset="0"/>
            </a:endParaRPr>
          </a:p>
          <a:p>
            <a:pPr algn="l" rtl="0">
              <a:lnSpc>
                <a:spcPct val="100000"/>
              </a:lnSpc>
              <a:spcBef>
                <a:spcPts val="400"/>
              </a:spcBef>
            </a:pPr>
            <a:r>
              <a:rPr lang="ru-RU" sz="1800" dirty="0" smtClean="0">
                <a:latin typeface="Century Gothic" panose="020B0502020202020204" pitchFamily="34" charset="0"/>
              </a:rPr>
              <a:t>Dividends</a:t>
            </a:r>
            <a:r>
              <a:rPr lang="ru-RU" sz="1800" dirty="0">
                <a:latin typeface="Century Gothic" panose="020B0502020202020204" pitchFamily="34" charset="0"/>
              </a:rPr>
              <a:t>paid at the beginning of the next period, every 6 months.</a:t>
            </a:r>
          </a:p>
          <a:p>
            <a:pPr algn="l" rtl="0">
              <a:lnSpc>
                <a:spcPct val="100000"/>
              </a:lnSpc>
              <a:spcBef>
                <a:spcPts val="400"/>
              </a:spcBef>
            </a:pPr>
            <a:r>
              <a:rPr lang="ru-RU" sz="1800" dirty="0">
                <a:latin typeface="Century Gothic" panose="020B0502020202020204" pitchFamily="34" charset="0"/>
              </a:rPr>
              <a:t>Granted by the State subsidies </a:t>
            </a:r>
            <a:r>
              <a:rPr lang="ru-RU" sz="1800" dirty="0" err="1">
                <a:latin typeface="Century Gothic" panose="020B0502020202020204" pitchFamily="34" charset="0"/>
              </a:rPr>
              <a:t>up</a:t>
            </a:r>
            <a:r>
              <a:rPr lang="ru-RU" sz="1800" dirty="0">
                <a:latin typeface="Century Gothic" panose="020B0502020202020204" pitchFamily="34" charset="0"/>
              </a:rPr>
              <a:t> </a:t>
            </a:r>
            <a:r>
              <a:rPr lang="ru-RU" sz="1800" dirty="0" err="1" smtClean="0">
                <a:latin typeface="Century Gothic" panose="020B0502020202020204" pitchFamily="34" charset="0"/>
              </a:rPr>
              <a:t>to</a:t>
            </a:r>
            <a:r>
              <a:rPr lang="en-US" sz="1800" dirty="0" smtClean="0">
                <a:latin typeface="Century Gothic" panose="020B0502020202020204" pitchFamily="34" charset="0"/>
              </a:rPr>
              <a:t> </a:t>
            </a:r>
            <a:r>
              <a:rPr lang="ru-RU" sz="1800" b="1" dirty="0" smtClean="0">
                <a:latin typeface="Century Gothic" panose="020B0502020202020204" pitchFamily="34" charset="0"/>
              </a:rPr>
              <a:t>40%</a:t>
            </a:r>
            <a:r>
              <a:rPr lang="en-US" sz="1800" b="1" dirty="0" smtClean="0">
                <a:latin typeface="Century Gothic" panose="020B0502020202020204" pitchFamily="34" charset="0"/>
              </a:rPr>
              <a:t> </a:t>
            </a:r>
            <a:r>
              <a:rPr lang="ru-RU" sz="1800" dirty="0" err="1" smtClean="0">
                <a:latin typeface="Century Gothic" panose="020B0502020202020204" pitchFamily="34" charset="0"/>
              </a:rPr>
              <a:t>on</a:t>
            </a:r>
            <a:r>
              <a:rPr lang="ru-RU" sz="1800" dirty="0" smtClean="0">
                <a:latin typeface="Century Gothic" panose="020B0502020202020204" pitchFamily="34" charset="0"/>
              </a:rPr>
              <a:t> </a:t>
            </a:r>
            <a:r>
              <a:rPr lang="ru-RU" sz="1800" dirty="0">
                <a:latin typeface="Century Gothic" panose="020B0502020202020204" pitchFamily="34" charset="0"/>
              </a:rPr>
              <a:t>the interest rate, tax benefits for 10 years, except for VAT </a:t>
            </a:r>
            <a:r>
              <a:rPr lang="ru-RU" sz="1800" dirty="0" smtClean="0">
                <a:latin typeface="Century Gothic" panose="020B0502020202020204" pitchFamily="34" charset="0"/>
              </a:rPr>
              <a:t>-</a:t>
            </a:r>
            <a:r>
              <a:rPr lang="en-US" sz="1800" b="1" dirty="0" smtClean="0">
                <a:latin typeface="Century Gothic" panose="020B0502020202020204" pitchFamily="34" charset="0"/>
              </a:rPr>
              <a:t>15 </a:t>
            </a:r>
            <a:r>
              <a:rPr lang="ru-RU" sz="1800" b="1" dirty="0" smtClean="0">
                <a:latin typeface="Century Gothic" panose="020B0502020202020204" pitchFamily="34" charset="0"/>
              </a:rPr>
              <a:t>%,</a:t>
            </a:r>
            <a:r>
              <a:rPr lang="en-US" sz="1800" b="1" dirty="0" smtClean="0">
                <a:latin typeface="Century Gothic" panose="020B0502020202020204" pitchFamily="34" charset="0"/>
              </a:rPr>
              <a:t> </a:t>
            </a:r>
            <a:r>
              <a:rPr lang="ru-RU" sz="1800" dirty="0" err="1" smtClean="0">
                <a:latin typeface="Century Gothic" panose="020B0502020202020204" pitchFamily="34" charset="0"/>
              </a:rPr>
              <a:t>as</a:t>
            </a:r>
            <a:r>
              <a:rPr lang="ru-RU" sz="1800" dirty="0" smtClean="0">
                <a:latin typeface="Century Gothic" panose="020B0502020202020204" pitchFamily="34" charset="0"/>
              </a:rPr>
              <a:t> </a:t>
            </a:r>
            <a:r>
              <a:rPr lang="ru-RU" sz="1800" dirty="0">
                <a:latin typeface="Century Gothic" panose="020B0502020202020204" pitchFamily="34" charset="0"/>
              </a:rPr>
              <a:t>well as guarantees for obtaining a loan in the amount of </a:t>
            </a:r>
            <a:r>
              <a:rPr lang="ru-RU" sz="1800" dirty="0" err="1">
                <a:latin typeface="Century Gothic" panose="020B0502020202020204" pitchFamily="34" charset="0"/>
              </a:rPr>
              <a:t>up</a:t>
            </a:r>
            <a:r>
              <a:rPr lang="ru-RU" sz="1800" dirty="0">
                <a:latin typeface="Century Gothic" panose="020B0502020202020204" pitchFamily="34" charset="0"/>
              </a:rPr>
              <a:t> </a:t>
            </a:r>
            <a:r>
              <a:rPr lang="ru-RU" sz="1800" dirty="0" err="1" smtClean="0">
                <a:latin typeface="Century Gothic" panose="020B0502020202020204" pitchFamily="34" charset="0"/>
              </a:rPr>
              <a:t>to</a:t>
            </a:r>
            <a:r>
              <a:rPr lang="en-US" sz="1800" dirty="0" smtClean="0">
                <a:latin typeface="Century Gothic" panose="020B0502020202020204" pitchFamily="34" charset="0"/>
              </a:rPr>
              <a:t> </a:t>
            </a:r>
            <a:r>
              <a:rPr lang="ru-RU" sz="1800" b="1" dirty="0" smtClean="0">
                <a:latin typeface="Century Gothic" panose="020B0502020202020204" pitchFamily="34" charset="0"/>
              </a:rPr>
              <a:t>$</a:t>
            </a:r>
            <a:r>
              <a:rPr lang="ru-RU" sz="1800" b="1" dirty="0">
                <a:latin typeface="Century Gothic" panose="020B0502020202020204" pitchFamily="34" charset="0"/>
              </a:rPr>
              <a:t>2 million</a:t>
            </a:r>
            <a:r>
              <a:rPr lang="ru-RU" sz="1800" dirty="0">
                <a:latin typeface="Century Gothic" panose="020B0502020202020204" pitchFamily="34" charset="0"/>
              </a:rPr>
              <a:t>.</a:t>
            </a:r>
          </a:p>
        </p:txBody>
      </p:sp>
    </p:spTree>
    <p:extLst>
      <p:ext uri="{BB962C8B-B14F-4D97-AF65-F5344CB8AC3E}">
        <p14:creationId xmlns:p14="http://schemas.microsoft.com/office/powerpoint/2010/main" val="315484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344775" y="262762"/>
            <a:ext cx="11662346" cy="589032"/>
          </a:xfrm>
        </p:spPr>
        <p:txBody>
          <a:bodyPr>
            <a:noAutofit/>
          </a:bodyPr>
          <a:lstStyle/>
          <a:p>
            <a:pPr algn="l" rtl="0"/>
            <a:r>
              <a:rPr lang="ru-RU" sz="3200" b="1" dirty="0">
                <a:solidFill>
                  <a:schemeClr val="bg1"/>
                </a:solidFill>
                <a:latin typeface="Century Gothic" panose="020B0502020202020204" pitchFamily="34" charset="0"/>
              </a:rPr>
              <a:t>fourteen</a:t>
            </a:r>
            <a:r>
              <a:rPr lang="en-US" sz="3200" b="1" dirty="0">
                <a:solidFill>
                  <a:schemeClr val="bg1"/>
                </a:solidFill>
                <a:latin typeface="Century Gothic" panose="020B0502020202020204" pitchFamily="34" charset="0"/>
              </a:rPr>
              <a:t>|</a:t>
            </a:r>
            <a:r>
              <a:rPr lang="ru-RU" sz="3200" b="1" dirty="0">
                <a:solidFill>
                  <a:schemeClr val="bg1"/>
                </a:solidFill>
                <a:latin typeface="Century Gothic" panose="020B0502020202020204" pitchFamily="34" charset="0"/>
              </a:rPr>
              <a:t>RISK ANALYSIS</a:t>
            </a:r>
          </a:p>
        </p:txBody>
      </p:sp>
      <p:graphicFrame>
        <p:nvGraphicFramePr>
          <p:cNvPr id="6" name="Таблица 5"/>
          <p:cNvGraphicFramePr>
            <a:graphicFrameLocks noGrp="1"/>
          </p:cNvGraphicFramePr>
          <p:nvPr>
            <p:extLst>
              <p:ext uri="{D42A27DB-BD31-4B8C-83A1-F6EECF244321}">
                <p14:modId xmlns:p14="http://schemas.microsoft.com/office/powerpoint/2010/main" val="308331601"/>
              </p:ext>
            </p:extLst>
          </p:nvPr>
        </p:nvGraphicFramePr>
        <p:xfrm>
          <a:off x="469481" y="992776"/>
          <a:ext cx="11662345" cy="5107578"/>
        </p:xfrm>
        <a:graphic>
          <a:graphicData uri="http://schemas.openxmlformats.org/drawingml/2006/table">
            <a:tbl>
              <a:tblPr firstRow="1" firstCol="1" bandRow="1">
                <a:tableStyleId>{5C22544A-7EE6-4342-B048-85BDC9FD1C3A}</a:tableStyleId>
              </a:tblPr>
              <a:tblGrid>
                <a:gridCol w="443032">
                  <a:extLst>
                    <a:ext uri="{9D8B030D-6E8A-4147-A177-3AD203B41FA5}">
                      <a16:colId xmlns:a16="http://schemas.microsoft.com/office/drawing/2014/main" val="1257377811"/>
                    </a:ext>
                  </a:extLst>
                </a:gridCol>
                <a:gridCol w="1797089">
                  <a:extLst>
                    <a:ext uri="{9D8B030D-6E8A-4147-A177-3AD203B41FA5}">
                      <a16:colId xmlns:a16="http://schemas.microsoft.com/office/drawing/2014/main" val="3841378181"/>
                    </a:ext>
                  </a:extLst>
                </a:gridCol>
                <a:gridCol w="2021723">
                  <a:extLst>
                    <a:ext uri="{9D8B030D-6E8A-4147-A177-3AD203B41FA5}">
                      <a16:colId xmlns:a16="http://schemas.microsoft.com/office/drawing/2014/main" val="4253296295"/>
                    </a:ext>
                  </a:extLst>
                </a:gridCol>
                <a:gridCol w="7400501">
                  <a:extLst>
                    <a:ext uri="{9D8B030D-6E8A-4147-A177-3AD203B41FA5}">
                      <a16:colId xmlns:a16="http://schemas.microsoft.com/office/drawing/2014/main" val="88595079"/>
                    </a:ext>
                  </a:extLst>
                </a:gridCol>
              </a:tblGrid>
              <a:tr h="545695">
                <a:tc>
                  <a:txBody>
                    <a:bodyPr/>
                    <a:lstStyle/>
                    <a:p>
                      <a:pPr algn="ctr" rtl="0">
                        <a:lnSpc>
                          <a:spcPct val="107000"/>
                        </a:lnSpc>
                        <a:spcAft>
                          <a:spcPts val="0"/>
                        </a:spcAft>
                      </a:pPr>
                      <a:r>
                        <a:rPr lang="ru-RU" sz="1200" dirty="0">
                          <a:effectLst/>
                        </a:rPr>
                        <a:t>No.</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dirty="0">
                          <a:effectLst/>
                        </a:rPr>
                        <a:t>Name of risk</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dirty="0">
                          <a:effectLst/>
                        </a:rPr>
                        <a:t>Risk assessment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a:effectLst/>
                        </a:rPr>
                        <a:t>Note</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1406826056"/>
                  </a:ext>
                </a:extLst>
              </a:tr>
              <a:tr h="678865">
                <a:tc>
                  <a:txBody>
                    <a:bodyPr/>
                    <a:lstStyle/>
                    <a:p>
                      <a:pPr algn="ctr" rtl="0">
                        <a:lnSpc>
                          <a:spcPct val="107000"/>
                        </a:lnSpc>
                        <a:spcAft>
                          <a:spcPts val="0"/>
                        </a:spcAft>
                      </a:pPr>
                      <a:r>
                        <a:rPr lang="ru-RU" sz="1200">
                          <a:effectLst/>
                        </a:rPr>
                        <a:t>one</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Rise in the cost of raw materials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dirty="0">
                          <a:effectLst/>
                        </a:rPr>
                        <a:t>Very short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dirty="0">
                          <a:effectLst/>
                        </a:rPr>
                        <a:t>The increase in prices for raw materials will not affect production, since up to 80% of raw materials are produced in our own lands. At the same time, the productivity of farmers is insured.</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4275844423"/>
                  </a:ext>
                </a:extLst>
              </a:tr>
              <a:tr h="1162206">
                <a:tc>
                  <a:txBody>
                    <a:bodyPr/>
                    <a:lstStyle/>
                    <a:p>
                      <a:pPr algn="ctr" rtl="0">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Decrease in profitability</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dirty="0">
                          <a:effectLst/>
                        </a:rPr>
                        <a:t>Average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dirty="0">
                          <a:effectLst/>
                        </a:rPr>
                        <a:t>The level of competition is relatively low, since natural poultry meat is not produced in the Republic. The project is pilot. Also, the risk is reduced due to the fact that the project adopts modern equipment and introduces advanced Western technologies for the production of natural poultry meat.</a:t>
                      </a:r>
                    </a:p>
                    <a:p>
                      <a:pPr algn="l" rtl="0">
                        <a:lnSpc>
                          <a:spcPct val="107000"/>
                        </a:lnSpc>
                        <a:spcAft>
                          <a:spcPts val="0"/>
                        </a:spcAft>
                      </a:pPr>
                      <a:r>
                        <a:rPr lang="ru-RU" sz="1200" dirty="0">
                          <a:effectLst/>
                        </a:rPr>
                        <a:t>The project adopted reduced prices, even prices from broilers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716997697"/>
                  </a:ext>
                </a:extLst>
              </a:tr>
              <a:tr h="685892">
                <a:tc>
                  <a:txBody>
                    <a:bodyPr/>
                    <a:lstStyle/>
                    <a:p>
                      <a:pPr algn="ctr" rtl="0">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Decrease in demand levels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Very short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dirty="0">
                          <a:effectLst/>
                        </a:rPr>
                        <a:t>Provision for poultry meat is very low and amounts to 6 kg per capita, when the sanitary norm requires 32 kg per year. Or only 200 thousand tons are produced and imported, when more than 1000 thousand tons are needed.</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3643081106"/>
                  </a:ext>
                </a:extLst>
              </a:tr>
              <a:tr h="666840">
                <a:tc>
                  <a:txBody>
                    <a:bodyPr/>
                    <a:lstStyle/>
                    <a:p>
                      <a:pPr algn="ctr" rtl="0">
                        <a:lnSpc>
                          <a:spcPct val="107000"/>
                        </a:lnSpc>
                        <a:spcAft>
                          <a:spcPts val="0"/>
                        </a:spcAft>
                      </a:pPr>
                      <a:r>
                        <a:rPr lang="ru-RU" sz="1200">
                          <a:effectLst/>
                        </a:rPr>
                        <a:t>four</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Delay in the supply of equipment and young animals</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Average</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dirty="0">
                          <a:effectLst/>
                        </a:rPr>
                        <a:t>Equipment suppliers have a high reputation in the global market. Delays in logistics or customs clearance are reduced by hiring experienced professionals and providing a reserve of funds for smooth customs clearance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4021777756"/>
                  </a:ext>
                </a:extLst>
              </a:tr>
              <a:tr h="1368080">
                <a:tc>
                  <a:txBody>
                    <a:bodyPr/>
                    <a:lstStyle/>
                    <a:p>
                      <a:pPr algn="ctr" rtl="0">
                        <a:lnSpc>
                          <a:spcPct val="107000"/>
                        </a:lnSpc>
                        <a:spcAft>
                          <a:spcPts val="0"/>
                        </a:spcAft>
                      </a:pPr>
                      <a:r>
                        <a:rPr lang="ru-RU" sz="1200">
                          <a:effectLst/>
                        </a:rPr>
                        <a:t>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a:effectLst/>
                        </a:rPr>
                        <a:t>Input delay and equipment breakdown</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ctr" rtl="0">
                        <a:lnSpc>
                          <a:spcPct val="107000"/>
                        </a:lnSpc>
                        <a:spcAft>
                          <a:spcPts val="0"/>
                        </a:spcAft>
                      </a:pPr>
                      <a:r>
                        <a:rPr lang="ru-RU" sz="1200" dirty="0">
                          <a:effectLst/>
                        </a:rPr>
                        <a:t>Average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tc>
                  <a:txBody>
                    <a:bodyPr/>
                    <a:lstStyle/>
                    <a:p>
                      <a:pPr algn="l" rtl="0">
                        <a:lnSpc>
                          <a:spcPct val="107000"/>
                        </a:lnSpc>
                        <a:spcAft>
                          <a:spcPts val="0"/>
                        </a:spcAft>
                      </a:pPr>
                      <a:r>
                        <a:rPr lang="ru-RU" sz="1200" dirty="0">
                          <a:effectLst/>
                        </a:rPr>
                        <a:t>The equipment is new and by special order from world brand companies, and is considered one of the reliable and durable equipment. The supplier undertakes to carry out commissioning, service maintenance and personnel training.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827" marR="50827" marT="0" marB="0"/>
                </a:tc>
                <a:extLst>
                  <a:ext uri="{0D108BD9-81ED-4DB2-BD59-A6C34878D82A}">
                    <a16:rowId xmlns:a16="http://schemas.microsoft.com/office/drawing/2014/main" val="3856988327"/>
                  </a:ext>
                </a:extLst>
              </a:tr>
            </a:tbl>
          </a:graphicData>
        </a:graphic>
      </p:graphicFrame>
    </p:spTree>
    <p:extLst>
      <p:ext uri="{BB962C8B-B14F-4D97-AF65-F5344CB8AC3E}">
        <p14:creationId xmlns:p14="http://schemas.microsoft.com/office/powerpoint/2010/main" val="78046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344775" y="262762"/>
            <a:ext cx="11662346" cy="589032"/>
          </a:xfrm>
        </p:spPr>
        <p:txBody>
          <a:bodyPr>
            <a:noAutofit/>
          </a:bodyPr>
          <a:lstStyle/>
          <a:p>
            <a:pPr algn="l" rtl="0"/>
            <a:r>
              <a:rPr lang="ru-RU" sz="3200" b="1" dirty="0">
                <a:solidFill>
                  <a:schemeClr val="bg1"/>
                </a:solidFill>
                <a:latin typeface="Century Gothic" panose="020B0502020202020204" pitchFamily="34" charset="0"/>
              </a:rPr>
              <a:t>fourteen</a:t>
            </a:r>
            <a:r>
              <a:rPr lang="en-US" sz="3200" b="1" dirty="0">
                <a:solidFill>
                  <a:schemeClr val="bg1"/>
                </a:solidFill>
                <a:latin typeface="Century Gothic" panose="020B0502020202020204" pitchFamily="34" charset="0"/>
              </a:rPr>
              <a:t>|</a:t>
            </a:r>
            <a:r>
              <a:rPr lang="ru-RU" sz="3200" b="1" dirty="0">
                <a:solidFill>
                  <a:schemeClr val="bg1"/>
                </a:solidFill>
                <a:latin typeface="Century Gothic" panose="020B0502020202020204" pitchFamily="34" charset="0"/>
              </a:rPr>
              <a:t>RISK ANALYSIS</a:t>
            </a:r>
          </a:p>
        </p:txBody>
      </p:sp>
      <p:graphicFrame>
        <p:nvGraphicFramePr>
          <p:cNvPr id="3" name="Таблица 2"/>
          <p:cNvGraphicFramePr>
            <a:graphicFrameLocks noGrp="1"/>
          </p:cNvGraphicFramePr>
          <p:nvPr>
            <p:extLst>
              <p:ext uri="{D42A27DB-BD31-4B8C-83A1-F6EECF244321}">
                <p14:modId xmlns:p14="http://schemas.microsoft.com/office/powerpoint/2010/main" val="2900658955"/>
              </p:ext>
            </p:extLst>
          </p:nvPr>
        </p:nvGraphicFramePr>
        <p:xfrm>
          <a:off x="344776" y="1018308"/>
          <a:ext cx="11376168" cy="4063143"/>
        </p:xfrm>
        <a:graphic>
          <a:graphicData uri="http://schemas.openxmlformats.org/drawingml/2006/table">
            <a:tbl>
              <a:tblPr firstRow="1" firstCol="1" bandRow="1">
                <a:tableStyleId>{5C22544A-7EE6-4342-B048-85BDC9FD1C3A}</a:tableStyleId>
              </a:tblPr>
              <a:tblGrid>
                <a:gridCol w="313320">
                  <a:extLst>
                    <a:ext uri="{9D8B030D-6E8A-4147-A177-3AD203B41FA5}">
                      <a16:colId xmlns:a16="http://schemas.microsoft.com/office/drawing/2014/main" val="3420754985"/>
                    </a:ext>
                  </a:extLst>
                </a:gridCol>
                <a:gridCol w="1871829">
                  <a:extLst>
                    <a:ext uri="{9D8B030D-6E8A-4147-A177-3AD203B41FA5}">
                      <a16:colId xmlns:a16="http://schemas.microsoft.com/office/drawing/2014/main" val="234417267"/>
                    </a:ext>
                  </a:extLst>
                </a:gridCol>
                <a:gridCol w="1972112">
                  <a:extLst>
                    <a:ext uri="{9D8B030D-6E8A-4147-A177-3AD203B41FA5}">
                      <a16:colId xmlns:a16="http://schemas.microsoft.com/office/drawing/2014/main" val="135187154"/>
                    </a:ext>
                  </a:extLst>
                </a:gridCol>
                <a:gridCol w="7218907">
                  <a:extLst>
                    <a:ext uri="{9D8B030D-6E8A-4147-A177-3AD203B41FA5}">
                      <a16:colId xmlns:a16="http://schemas.microsoft.com/office/drawing/2014/main" val="3003387918"/>
                    </a:ext>
                  </a:extLst>
                </a:gridCol>
              </a:tblGrid>
              <a:tr h="803660">
                <a:tc>
                  <a:txBody>
                    <a:bodyPr/>
                    <a:lstStyle/>
                    <a:p>
                      <a:pPr algn="l" rtl="0">
                        <a:lnSpc>
                          <a:spcPct val="107000"/>
                        </a:lnSpc>
                        <a:spcAft>
                          <a:spcPts val="0"/>
                        </a:spcAft>
                      </a:pPr>
                      <a:r>
                        <a:rPr lang="ru-RU" sz="1200" dirty="0">
                          <a:effectLst/>
                        </a:rPr>
                        <a:t>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dirty="0">
                          <a:effectLst/>
                        </a:rPr>
                        <a:t>Decreased quality of raw materials.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solidFill>
                      <a:schemeClr val="tx2">
                        <a:lumMod val="40000"/>
                        <a:lumOff val="60000"/>
                      </a:schemeClr>
                    </a:solidFill>
                  </a:tcPr>
                </a:tc>
                <a:tc>
                  <a:txBody>
                    <a:bodyPr/>
                    <a:lstStyle/>
                    <a:p>
                      <a:pPr algn="l" rtl="0">
                        <a:lnSpc>
                          <a:spcPct val="107000"/>
                        </a:lnSpc>
                        <a:spcAft>
                          <a:spcPts val="0"/>
                        </a:spcAft>
                      </a:pPr>
                      <a:r>
                        <a:rPr lang="ru-RU" sz="1200" dirty="0">
                          <a:effectLst/>
                        </a:rPr>
                        <a:t>Short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solidFill>
                      <a:schemeClr val="tx2">
                        <a:lumMod val="40000"/>
                        <a:lumOff val="60000"/>
                      </a:schemeClr>
                    </a:solidFill>
                  </a:tcPr>
                </a:tc>
                <a:tc>
                  <a:txBody>
                    <a:bodyPr/>
                    <a:lstStyle/>
                    <a:p>
                      <a:pPr algn="l" rtl="0">
                        <a:lnSpc>
                          <a:spcPct val="107000"/>
                        </a:lnSpc>
                        <a:spcAft>
                          <a:spcPts val="0"/>
                        </a:spcAft>
                      </a:pPr>
                      <a:r>
                        <a:rPr lang="ru-RU" sz="1200">
                          <a:effectLst/>
                        </a:rPr>
                        <a:t>Raw materials are produced on our own land areas and provided with modern technology by growing natural grain products.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solidFill>
                      <a:schemeClr val="tx2">
                        <a:lumMod val="40000"/>
                        <a:lumOff val="60000"/>
                      </a:schemeClr>
                    </a:solidFill>
                  </a:tcPr>
                </a:tc>
                <a:extLst>
                  <a:ext uri="{0D108BD9-81ED-4DB2-BD59-A6C34878D82A}">
                    <a16:rowId xmlns:a16="http://schemas.microsoft.com/office/drawing/2014/main" val="2811144865"/>
                  </a:ext>
                </a:extLst>
              </a:tr>
              <a:tr h="1006815">
                <a:tc>
                  <a:txBody>
                    <a:bodyPr/>
                    <a:lstStyle/>
                    <a:p>
                      <a:pPr algn="l" rtl="0">
                        <a:lnSpc>
                          <a:spcPct val="107000"/>
                        </a:lnSpc>
                        <a:spcAft>
                          <a:spcPts val="0"/>
                        </a:spcAft>
                      </a:pPr>
                      <a:r>
                        <a:rPr lang="ru-RU" sz="1200">
                          <a:effectLst/>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Marketing risks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Short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dirty="0">
                          <a:effectLst/>
                        </a:rPr>
                        <a:t>These risks for the project are significantly low, since the implementation is carried out in our own retail outlets. The production technology is compiled taking into account the increase or decrease in sales seasonally.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1600650898"/>
                  </a:ext>
                </a:extLst>
              </a:tr>
              <a:tr h="830576">
                <a:tc>
                  <a:txBody>
                    <a:bodyPr/>
                    <a:lstStyle/>
                    <a:p>
                      <a:pPr algn="l" rtl="0">
                        <a:lnSpc>
                          <a:spcPct val="107000"/>
                        </a:lnSpc>
                        <a:spcAft>
                          <a:spcPts val="0"/>
                        </a:spcAft>
                      </a:pPr>
                      <a:r>
                        <a:rPr lang="ru-RU" sz="1200">
                          <a:effectLst/>
                        </a:rPr>
                        <a:t>eight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Reduced product quality as a result of insufficient staff experience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Very low</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The risk is eliminated by hiring qualified and trained personnel, maintaining a high culture of production and responsibility, and introducing stimulating forms of labor results. Also, the introduction of additional payments for the quality and quantity of products.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2959282849"/>
                  </a:ext>
                </a:extLst>
              </a:tr>
              <a:tr h="1422092">
                <a:tc>
                  <a:txBody>
                    <a:bodyPr/>
                    <a:lstStyle/>
                    <a:p>
                      <a:pPr algn="l" rtl="0">
                        <a:lnSpc>
                          <a:spcPct val="107000"/>
                        </a:lnSpc>
                        <a:spcAft>
                          <a:spcPts val="0"/>
                        </a:spcAft>
                      </a:pPr>
                      <a:r>
                        <a:rPr lang="ru-RU" sz="1200">
                          <a:effectLst/>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Reduced yield of grain products due to weather conditions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a:effectLst/>
                        </a:rPr>
                        <a:t>Average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tc>
                  <a:txBody>
                    <a:bodyPr/>
                    <a:lstStyle/>
                    <a:p>
                      <a:pPr algn="l" rtl="0">
                        <a:lnSpc>
                          <a:spcPct val="107000"/>
                        </a:lnSpc>
                        <a:spcAft>
                          <a:spcPts val="0"/>
                        </a:spcAft>
                      </a:pPr>
                      <a:r>
                        <a:rPr lang="ru-RU" sz="1200" dirty="0">
                          <a:effectLst/>
                        </a:rPr>
                        <a:t>The risk is reduced by applying sustainable seeds and technology. As well as crop insurance for weather conditions in large insurance companies, which allows you to purchase the missing part</a:t>
                      </a:r>
                      <a:r>
                        <a:rPr lang="ru-RU" sz="1200" dirty="0" err="1">
                          <a:effectLst/>
                        </a:rPr>
                        <a:t>grain products</a:t>
                      </a:r>
                      <a:r>
                        <a:rPr lang="ru-RU" sz="1200" dirty="0">
                          <a:effectLst/>
                        </a:rPr>
                        <a:t>in other regions and/or countries.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96" marR="66296" marT="0" marB="0"/>
                </a:tc>
                <a:extLst>
                  <a:ext uri="{0D108BD9-81ED-4DB2-BD59-A6C34878D82A}">
                    <a16:rowId xmlns:a16="http://schemas.microsoft.com/office/drawing/2014/main" val="1582844745"/>
                  </a:ext>
                </a:extLst>
              </a:tr>
            </a:tbl>
          </a:graphicData>
        </a:graphic>
      </p:graphicFrame>
    </p:spTree>
    <p:extLst>
      <p:ext uri="{BB962C8B-B14F-4D97-AF65-F5344CB8AC3E}">
        <p14:creationId xmlns:p14="http://schemas.microsoft.com/office/powerpoint/2010/main" val="76910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44AF5A-4BC0-45A2-B57C-0DE7715ED486}"/>
              </a:ext>
            </a:extLst>
          </p:cNvPr>
          <p:cNvSpPr>
            <a:spLocks noGrp="1"/>
          </p:cNvSpPr>
          <p:nvPr>
            <p:ph type="title"/>
          </p:nvPr>
        </p:nvSpPr>
        <p:spPr>
          <a:xfrm>
            <a:off x="344775" y="262762"/>
            <a:ext cx="11662346" cy="589032"/>
          </a:xfrm>
        </p:spPr>
        <p:txBody>
          <a:bodyPr>
            <a:noAutofit/>
          </a:bodyPr>
          <a:lstStyle/>
          <a:p>
            <a:pPr algn="l" rtl="0"/>
            <a:r>
              <a:rPr lang="ru-RU" sz="3200" b="1" dirty="0">
                <a:solidFill>
                  <a:schemeClr val="bg1"/>
                </a:solidFill>
                <a:latin typeface="Century Gothic" panose="020B0502020202020204" pitchFamily="34" charset="0"/>
              </a:rPr>
              <a:t>CONCLUSIONS</a:t>
            </a:r>
          </a:p>
        </p:txBody>
      </p:sp>
      <p:sp>
        <p:nvSpPr>
          <p:cNvPr id="3" name="Объект 2">
            <a:extLst>
              <a:ext uri="{FF2B5EF4-FFF2-40B4-BE49-F238E27FC236}">
                <a16:creationId xmlns:a16="http://schemas.microsoft.com/office/drawing/2014/main" id="{9150A410-98A3-4678-A467-D662D80CA12F}"/>
              </a:ext>
            </a:extLst>
          </p:cNvPr>
          <p:cNvSpPr>
            <a:spLocks noGrp="1"/>
          </p:cNvSpPr>
          <p:nvPr>
            <p:ph idx="1"/>
          </p:nvPr>
        </p:nvSpPr>
        <p:spPr>
          <a:xfrm>
            <a:off x="209864" y="1049312"/>
            <a:ext cx="6115985" cy="5545926"/>
          </a:xfrm>
        </p:spPr>
        <p:txBody>
          <a:bodyPr>
            <a:noAutofit/>
          </a:bodyPr>
          <a:lstStyle/>
          <a:p>
            <a:pPr marL="0" indent="0" algn="l" rtl="0">
              <a:lnSpc>
                <a:spcPct val="100000"/>
              </a:lnSpc>
              <a:spcBef>
                <a:spcPts val="600"/>
              </a:spcBef>
              <a:spcAft>
                <a:spcPts val="600"/>
              </a:spcAft>
              <a:buNone/>
            </a:pPr>
            <a:r>
              <a:rPr lang="ru-RU" sz="2000" dirty="0">
                <a:latin typeface="Century Gothic" panose="020B0502020202020204" pitchFamily="34" charset="0"/>
              </a:rPr>
              <a:t>The risk level of the project is low, the project remains financially stable and pays off within the specified time frame even with changes in key project parameters (up to 20%).</a:t>
            </a:r>
          </a:p>
          <a:p>
            <a:pPr marL="0" indent="0" algn="l" rtl="0">
              <a:lnSpc>
                <a:spcPct val="100000"/>
              </a:lnSpc>
              <a:spcBef>
                <a:spcPts val="600"/>
              </a:spcBef>
              <a:spcAft>
                <a:spcPts val="600"/>
              </a:spcAft>
              <a:buNone/>
            </a:pPr>
            <a:r>
              <a:rPr lang="ru-RU" sz="2000" dirty="0">
                <a:latin typeface="Century Gothic" panose="020B0502020202020204" pitchFamily="34" charset="0"/>
              </a:rPr>
              <a:t>From the point of view of the payback of the project within a given period:</a:t>
            </a:r>
          </a:p>
          <a:p>
            <a:pPr algn="l" rtl="0">
              <a:lnSpc>
                <a:spcPct val="100000"/>
              </a:lnSpc>
              <a:spcBef>
                <a:spcPts val="600"/>
              </a:spcBef>
              <a:spcAft>
                <a:spcPts val="600"/>
              </a:spcAft>
            </a:pPr>
            <a:r>
              <a:rPr lang="ru-RU" sz="2000" b="1" dirty="0">
                <a:latin typeface="Century Gothic" panose="020B0502020202020204" pitchFamily="34" charset="0"/>
              </a:rPr>
              <a:t>most influencing factor</a:t>
            </a:r>
            <a:r>
              <a:rPr lang="ru-RU" sz="2000" dirty="0">
                <a:latin typeface="Century Gothic" panose="020B0502020202020204" pitchFamily="34" charset="0"/>
              </a:rPr>
              <a:t>- sales prices; critical deviation reaches -10%;</a:t>
            </a:r>
          </a:p>
          <a:p>
            <a:pPr algn="l" rtl="0">
              <a:lnSpc>
                <a:spcPct val="100000"/>
              </a:lnSpc>
              <a:spcBef>
                <a:spcPts val="600"/>
              </a:spcBef>
              <a:spcAft>
                <a:spcPts val="600"/>
              </a:spcAft>
            </a:pPr>
            <a:r>
              <a:rPr lang="ru-RU" sz="2000" b="1" dirty="0">
                <a:latin typeface="Century Gothic" panose="020B0502020202020204" pitchFamily="34" charset="0"/>
              </a:rPr>
              <a:t>least influencing factor</a:t>
            </a:r>
            <a:r>
              <a:rPr lang="ru-RU" sz="2000" dirty="0">
                <a:latin typeface="Century Gothic" panose="020B0502020202020204" pitchFamily="34" charset="0"/>
              </a:rPr>
              <a:t>- volumes of investments; the critical deviation reaches 110%.</a:t>
            </a:r>
          </a:p>
        </p:txBody>
      </p:sp>
      <p:pic>
        <p:nvPicPr>
          <p:cNvPr id="5" name="Рисунок 4">
            <a:extLst>
              <a:ext uri="{FF2B5EF4-FFF2-40B4-BE49-F238E27FC236}">
                <a16:creationId xmlns:a16="http://schemas.microsoft.com/office/drawing/2014/main" id="{B9382398-9C93-48E8-9B4D-A4FB0A9FD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92" y="1843790"/>
            <a:ext cx="4048596" cy="4048596"/>
          </a:xfrm>
          <a:prstGeom prst="rect">
            <a:avLst/>
          </a:prstGeom>
        </p:spPr>
      </p:pic>
    </p:spTree>
    <p:extLst>
      <p:ext uri="{BB962C8B-B14F-4D97-AF65-F5344CB8AC3E}">
        <p14:creationId xmlns:p14="http://schemas.microsoft.com/office/powerpoint/2010/main" val="251272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389744" y="104931"/>
            <a:ext cx="10964056" cy="824459"/>
          </a:xfrm>
        </p:spPr>
        <p:txBody>
          <a:bodyPr>
            <a:normAutofit/>
          </a:bodyPr>
          <a:lstStyle/>
          <a:p>
            <a:pPr algn="l" rtl="0"/>
            <a:r>
              <a:rPr lang="ru-RU" sz="3200" b="1" dirty="0">
                <a:solidFill>
                  <a:schemeClr val="bg1"/>
                </a:solidFill>
                <a:latin typeface="Century Gothic" panose="020B0502020202020204" pitchFamily="34" charset="0"/>
              </a:rPr>
              <a:t>one</a:t>
            </a:r>
            <a:r>
              <a:rPr lang="en-US" sz="3200" b="1" dirty="0">
                <a:solidFill>
                  <a:schemeClr val="bg1"/>
                </a:solidFill>
                <a:latin typeface="Century Gothic" panose="020B0502020202020204" pitchFamily="34" charset="0"/>
              </a:rPr>
              <a:t>|</a:t>
            </a:r>
            <a:r>
              <a:rPr lang="ru-RU" sz="3200" b="1" dirty="0">
                <a:solidFill>
                  <a:schemeClr val="bg1"/>
                </a:solidFill>
                <a:latin typeface="Century Gothic" panose="020B0502020202020204" pitchFamily="34" charset="0"/>
              </a:rPr>
              <a:t>CYCLE OF INVESTMENT PROJECT</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239843" y="1253330"/>
            <a:ext cx="5756008" cy="5604669"/>
          </a:xfrm>
        </p:spPr>
        <p:txBody>
          <a:bodyPr>
            <a:noAutofit/>
          </a:bodyPr>
          <a:lstStyle/>
          <a:p>
            <a:pPr marL="0" indent="0" algn="l" rtl="0">
              <a:buNone/>
            </a:pPr>
            <a:r>
              <a:rPr lang="ru-RU" sz="2000" b="1" dirty="0">
                <a:solidFill>
                  <a:schemeClr val="tx1">
                    <a:lumMod val="95000"/>
                    <a:lumOff val="5000"/>
                  </a:schemeClr>
                </a:solidFill>
                <a:latin typeface="Century Gothic" panose="020B0502020202020204" pitchFamily="34" charset="0"/>
              </a:rPr>
              <a:t>PROPOSED PROJECT STRATEGY</a:t>
            </a:r>
            <a:endParaRPr lang="en-US" sz="2000" b="1" dirty="0">
              <a:solidFill>
                <a:schemeClr val="tx1">
                  <a:lumMod val="95000"/>
                  <a:lumOff val="5000"/>
                </a:schemeClr>
              </a:solidFill>
              <a:latin typeface="Century Gothic" panose="020B0502020202020204" pitchFamily="34" charset="0"/>
            </a:endParaRPr>
          </a:p>
          <a:p>
            <a:pPr marL="0" indent="0" algn="l" rtl="0">
              <a:buNone/>
            </a:pPr>
            <a:r>
              <a:rPr lang="ru-RU" sz="2000" dirty="0">
                <a:solidFill>
                  <a:schemeClr val="tx1">
                    <a:lumMod val="95000"/>
                    <a:lumOff val="5000"/>
                  </a:schemeClr>
                </a:solidFill>
                <a:latin typeface="Century Gothic" panose="020B0502020202020204" pitchFamily="34" charset="0"/>
              </a:rPr>
              <a:t>is the launch of a new</a:t>
            </a:r>
            <a:r>
              <a:rPr lang="ru-RU" sz="2000" dirty="0" smtClean="0">
                <a:solidFill>
                  <a:schemeClr val="tx1">
                    <a:lumMod val="95000"/>
                    <a:lumOff val="5000"/>
                  </a:schemeClr>
                </a:solidFill>
                <a:latin typeface="Century Gothic" panose="020B0502020202020204" pitchFamily="34" charset="0"/>
              </a:rPr>
              <a:t>European technology</a:t>
            </a:r>
            <a:r>
              <a:rPr lang="ru-RU" sz="2000" dirty="0">
                <a:solidFill>
                  <a:schemeClr val="tx1">
                    <a:lumMod val="95000"/>
                    <a:lumOff val="5000"/>
                  </a:schemeClr>
                </a:solidFill>
                <a:latin typeface="Century Gothic" panose="020B0502020202020204" pitchFamily="34" charset="0"/>
              </a:rPr>
              <a:t>production of natural, cheap and dietary poultry meat in </a:t>
            </a:r>
            <a:r>
              <a:rPr lang="ru-RU" sz="2000" dirty="0" err="1">
                <a:solidFill>
                  <a:schemeClr val="tx1">
                    <a:lumMod val="95000"/>
                    <a:lumOff val="5000"/>
                  </a:schemeClr>
                </a:solidFill>
                <a:latin typeface="Century Gothic" panose="020B0502020202020204" pitchFamily="34" charset="0"/>
              </a:rPr>
              <a:t>the</a:t>
            </a:r>
            <a:r>
              <a:rPr lang="ru-RU" sz="2000" dirty="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amountone</a:t>
            </a:r>
            <a:r>
              <a:rPr lang="en-US" sz="2000" dirty="0" smtClean="0">
                <a:solidFill>
                  <a:schemeClr val="tx1">
                    <a:lumMod val="95000"/>
                    <a:lumOff val="5000"/>
                  </a:schemeClr>
                </a:solidFill>
                <a:latin typeface="Century Gothic" panose="020B0502020202020204" pitchFamily="34" charset="0"/>
              </a:rPr>
              <a:t> 12</a:t>
            </a:r>
            <a:r>
              <a:rPr lang="ru-RU" sz="2000" dirty="0" smtClean="0">
                <a:solidFill>
                  <a:schemeClr val="tx1">
                    <a:lumMod val="95000"/>
                    <a:lumOff val="5000"/>
                  </a:schemeClr>
                </a:solidFill>
                <a:latin typeface="Century Gothic" panose="020B0502020202020204" pitchFamily="34" charset="0"/>
              </a:rPr>
              <a:t> 000</a:t>
            </a:r>
            <a:r>
              <a:rPr lang="en-US" sz="2000" dirty="0" smtClean="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tons</a:t>
            </a:r>
            <a:r>
              <a:rPr lang="ru-RU" sz="2000" dirty="0" smtClean="0">
                <a:solidFill>
                  <a:schemeClr val="tx1">
                    <a:lumMod val="95000"/>
                    <a:lumOff val="5000"/>
                  </a:schemeClr>
                </a:solidFill>
                <a:latin typeface="Century Gothic" panose="020B0502020202020204" pitchFamily="34" charset="0"/>
              </a:rPr>
              <a:t> and in accordance with the European requirement for natural poultry meat,</a:t>
            </a:r>
            <a:r>
              <a:rPr lang="ru-RU" sz="2000" dirty="0">
                <a:solidFill>
                  <a:schemeClr val="tx1">
                    <a:lumMod val="95000"/>
                    <a:lumOff val="5000"/>
                  </a:schemeClr>
                </a:solidFill>
                <a:latin typeface="Century Gothic" panose="020B0502020202020204" pitchFamily="34" charset="0"/>
              </a:rPr>
              <a:t>by creating a </a:t>
            </a:r>
            <a:r>
              <a:rPr lang="ru-RU" sz="2000" dirty="0" err="1">
                <a:solidFill>
                  <a:schemeClr val="tx1">
                    <a:lumMod val="95000"/>
                    <a:lumOff val="5000"/>
                  </a:schemeClr>
                </a:solidFill>
                <a:latin typeface="Century Gothic" panose="020B0502020202020204" pitchFamily="34" charset="0"/>
              </a:rPr>
              <a:t>joint</a:t>
            </a:r>
            <a:r>
              <a:rPr lang="ru-RU" sz="2000" dirty="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venture</a:t>
            </a:r>
            <a:r>
              <a:rPr lang="en-US" sz="2000" dirty="0" smtClean="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Kegeyli</a:t>
            </a:r>
            <a:r>
              <a:rPr lang="ru-RU" sz="2000" dirty="0" smtClean="0">
                <a:solidFill>
                  <a:schemeClr val="tx1">
                    <a:lumMod val="95000"/>
                    <a:lumOff val="5000"/>
                  </a:schemeClr>
                </a:solidFill>
                <a:latin typeface="Century Gothic" panose="020B0502020202020204" pitchFamily="34" charset="0"/>
              </a:rPr>
              <a:t> </a:t>
            </a:r>
            <a:r>
              <a:rPr lang="ru-RU" sz="2000" dirty="0">
                <a:solidFill>
                  <a:schemeClr val="tx1">
                    <a:lumMod val="95000"/>
                    <a:lumOff val="5000"/>
                  </a:schemeClr>
                </a:solidFill>
                <a:latin typeface="Century Gothic" panose="020B0502020202020204" pitchFamily="34" charset="0"/>
              </a:rPr>
              <a:t>district in the form of Public Private Partnership and the introduction of a vertically integrated production technology on the basis of the principle from the ground to the table (Agro cluster), as well as the promotion of the use of innovative technology in poultry farming, </a:t>
            </a:r>
            <a:r>
              <a:rPr lang="ru-RU" sz="2000" dirty="0" err="1">
                <a:solidFill>
                  <a:schemeClr val="tx1">
                    <a:lumMod val="95000"/>
                    <a:lumOff val="5000"/>
                  </a:schemeClr>
                </a:solidFill>
                <a:latin typeface="Century Gothic" panose="020B0502020202020204" pitchFamily="34" charset="0"/>
              </a:rPr>
              <a:t>in</a:t>
            </a:r>
            <a:r>
              <a:rPr lang="ru-RU" sz="2000" dirty="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growinggrain</a:t>
            </a:r>
            <a:r>
              <a:rPr lang="ru-RU" sz="2000" dirty="0" smtClean="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product</a:t>
            </a:r>
            <a:r>
              <a:rPr lang="en-US" sz="2000" dirty="0" smtClean="0">
                <a:solidFill>
                  <a:schemeClr val="tx1">
                    <a:lumMod val="95000"/>
                    <a:lumOff val="5000"/>
                  </a:schemeClr>
                </a:solidFill>
                <a:latin typeface="Century Gothic" panose="020B0502020202020204" pitchFamily="34" charset="0"/>
              </a:rPr>
              <a:t> </a:t>
            </a:r>
            <a:r>
              <a:rPr lang="ru-RU" sz="2000" dirty="0" err="1" smtClean="0">
                <a:solidFill>
                  <a:schemeClr val="tx1">
                    <a:lumMod val="95000"/>
                    <a:lumOff val="5000"/>
                  </a:schemeClr>
                </a:solidFill>
                <a:latin typeface="Century Gothic" panose="020B0502020202020204" pitchFamily="34" charset="0"/>
              </a:rPr>
              <a:t>sand</a:t>
            </a:r>
            <a:r>
              <a:rPr lang="ru-RU" sz="2000" dirty="0" smtClean="0">
                <a:solidFill>
                  <a:schemeClr val="tx1">
                    <a:lumMod val="95000"/>
                    <a:lumOff val="5000"/>
                  </a:schemeClr>
                </a:solidFill>
                <a:latin typeface="Century Gothic" panose="020B0502020202020204" pitchFamily="34" charset="0"/>
              </a:rPr>
              <a:t> </a:t>
            </a:r>
            <a:r>
              <a:rPr lang="ru-RU" sz="2000" dirty="0">
                <a:solidFill>
                  <a:schemeClr val="tx1">
                    <a:lumMod val="95000"/>
                    <a:lumOff val="5000"/>
                  </a:schemeClr>
                </a:solidFill>
                <a:latin typeface="Century Gothic" panose="020B0502020202020204" pitchFamily="34" charset="0"/>
              </a:rPr>
              <a:t>oilseeds, as well as increasing the fertility of the land.</a:t>
            </a:r>
          </a:p>
        </p:txBody>
      </p:sp>
      <p:pic>
        <p:nvPicPr>
          <p:cNvPr id="4" name="Рисунок 3" descr="photo">
            <a:extLst>
              <a:ext uri="{FF2B5EF4-FFF2-40B4-BE49-F238E27FC236}">
                <a16:creationId xmlns:a16="http://schemas.microsoft.com/office/drawing/2014/main" id="{8250FDCA-9723-476E-B137-4A5794539D80}"/>
              </a:ext>
            </a:extLst>
          </p:cNvPr>
          <p:cNvPicPr/>
          <p:nvPr/>
        </p:nvPicPr>
        <p:blipFill rotWithShape="1">
          <a:blip r:embed="rId2">
            <a:extLst>
              <a:ext uri="{28A0092B-C50C-407E-A947-70E740481C1C}">
                <a14:useLocalDpi xmlns:a14="http://schemas.microsoft.com/office/drawing/2010/main" val="0"/>
              </a:ext>
            </a:extLst>
          </a:blip>
          <a:srcRect l="-444"/>
          <a:stretch/>
        </p:blipFill>
        <p:spPr bwMode="auto">
          <a:xfrm>
            <a:off x="6265889" y="972462"/>
            <a:ext cx="5911645" cy="5885538"/>
          </a:xfrm>
          <a:prstGeom prst="rect">
            <a:avLst/>
          </a:prstGeom>
          <a:noFill/>
          <a:ln>
            <a:noFill/>
          </a:ln>
        </p:spPr>
      </p:pic>
    </p:spTree>
    <p:extLst>
      <p:ext uri="{BB962C8B-B14F-4D97-AF65-F5344CB8AC3E}">
        <p14:creationId xmlns:p14="http://schemas.microsoft.com/office/powerpoint/2010/main" val="67795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254834" y="104931"/>
            <a:ext cx="11098966" cy="824459"/>
          </a:xfrm>
        </p:spPr>
        <p:txBody>
          <a:bodyPr>
            <a:normAutofit/>
          </a:bodyPr>
          <a:lstStyle/>
          <a:p>
            <a:pPr algn="l" rtl="0"/>
            <a:r>
              <a:rPr lang="ru-RU" sz="3200" b="1" dirty="0">
                <a:solidFill>
                  <a:schemeClr val="bg1"/>
                </a:solidFill>
                <a:latin typeface="Century Gothic" panose="020B0502020202020204" pitchFamily="34" charset="0"/>
              </a:rPr>
              <a:t>2 | PRE-INVESTMENT RESEARCH</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6850505" y="1148400"/>
            <a:ext cx="4931765" cy="5604669"/>
          </a:xfrm>
        </p:spPr>
        <p:txBody>
          <a:bodyPr>
            <a:noAutofit/>
          </a:bodyPr>
          <a:lstStyle/>
          <a:p>
            <a:pPr marL="0" indent="0" algn="l" rtl="0">
              <a:buNone/>
            </a:pPr>
            <a:r>
              <a:rPr lang="ru-RU" sz="2000" b="1" dirty="0">
                <a:latin typeface="Century Gothic" panose="020B0502020202020204" pitchFamily="34" charset="0"/>
              </a:rPr>
              <a:t>PROJECT OBJECTIVE</a:t>
            </a:r>
            <a:r>
              <a:rPr lang="ru-RU" sz="2000" dirty="0">
                <a:latin typeface="Century Gothic" panose="020B0502020202020204" pitchFamily="34" charset="0"/>
              </a:rPr>
              <a:t>is the construction of new modern poultry houses,</a:t>
            </a:r>
            <a:r>
              <a:rPr lang="ru-RU" sz="2000" dirty="0" err="1">
                <a:latin typeface="Century Gothic" panose="020B0502020202020204" pitchFamily="34" charset="0"/>
              </a:rPr>
              <a:t>feed factory</a:t>
            </a:r>
            <a:r>
              <a:rPr lang="ru-RU" sz="2000" dirty="0">
                <a:latin typeface="Century Gothic" panose="020B0502020202020204" pitchFamily="34" charset="0"/>
              </a:rPr>
              <a:t>, slaughter and processing shops for the production of natural poultry meat. In order to introduce environmental protection, the construction of a modern workshop for the processing of litter and waste, as well as the introduction of full automation of the entire technological cycle, as well as accounting for the movement of material assets. Online control of technological processes and the movement of material values.</a:t>
            </a:r>
          </a:p>
          <a:p>
            <a:pPr marL="0" indent="0" algn="l" rtl="0">
              <a:buNone/>
            </a:pPr>
            <a:r>
              <a:rPr lang="ru-RU" sz="2000" dirty="0">
                <a:latin typeface="Century Gothic" panose="020B0502020202020204" pitchFamily="34" charset="0"/>
              </a:rPr>
              <a:t>As well as organizing the sale of products in their own trade pavilions</a:t>
            </a:r>
            <a:endParaRPr lang="ru-RU" sz="2000" dirty="0">
              <a:solidFill>
                <a:schemeClr val="tx1">
                  <a:lumMod val="95000"/>
                  <a:lumOff val="5000"/>
                </a:schemeClr>
              </a:solidFill>
              <a:latin typeface="Century Gothic" panose="020B0502020202020204" pitchFamily="34" charset="0"/>
            </a:endParaRPr>
          </a:p>
        </p:txBody>
      </p:sp>
      <p:pic>
        <p:nvPicPr>
          <p:cNvPr id="4" name="Рисунок 3" descr="broiler-breeders-turkmenistan-nurly-meydan">
            <a:extLst>
              <a:ext uri="{FF2B5EF4-FFF2-40B4-BE49-F238E27FC236}">
                <a16:creationId xmlns:a16="http://schemas.microsoft.com/office/drawing/2014/main" id="{9D4926E1-CEC4-404C-9CD6-38BEF1F725BD}"/>
              </a:ext>
            </a:extLst>
          </p:cNvPr>
          <p:cNvPicPr/>
          <p:nvPr/>
        </p:nvPicPr>
        <p:blipFill rotWithShape="1">
          <a:blip r:embed="rId2">
            <a:extLst>
              <a:ext uri="{28A0092B-C50C-407E-A947-70E740481C1C}">
                <a14:useLocalDpi xmlns:a14="http://schemas.microsoft.com/office/drawing/2010/main" val="0"/>
              </a:ext>
            </a:extLst>
          </a:blip>
          <a:srcRect l="-1" r="16246"/>
          <a:stretch/>
        </p:blipFill>
        <p:spPr bwMode="auto">
          <a:xfrm>
            <a:off x="-2" y="957863"/>
            <a:ext cx="6565693" cy="5879303"/>
          </a:xfrm>
          <a:prstGeom prst="rect">
            <a:avLst/>
          </a:prstGeom>
          <a:noFill/>
          <a:ln>
            <a:noFill/>
          </a:ln>
        </p:spPr>
      </p:pic>
    </p:spTree>
    <p:extLst>
      <p:ext uri="{BB962C8B-B14F-4D97-AF65-F5344CB8AC3E}">
        <p14:creationId xmlns:p14="http://schemas.microsoft.com/office/powerpoint/2010/main" val="171608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3778"/>
          </a:xfrm>
        </p:spPr>
        <p:txBody>
          <a:bodyPr>
            <a:normAutofit fontScale="90000"/>
          </a:bodyPr>
          <a:lstStyle/>
          <a:p>
            <a:pPr algn="l" rtl="0"/>
            <a:r>
              <a:rPr lang="ru-RU" dirty="0" smtClean="0"/>
              <a:t>Project Benefits</a:t>
            </a:r>
            <a:endParaRPr lang="ru-RU" dirty="0"/>
          </a:p>
        </p:txBody>
      </p:sp>
      <p:sp>
        <p:nvSpPr>
          <p:cNvPr id="3" name="Объект 2"/>
          <p:cNvSpPr>
            <a:spLocks noGrp="1"/>
          </p:cNvSpPr>
          <p:nvPr>
            <p:ph idx="1"/>
          </p:nvPr>
        </p:nvSpPr>
        <p:spPr>
          <a:xfrm>
            <a:off x="838200" y="1149531"/>
            <a:ext cx="10515600" cy="5027432"/>
          </a:xfrm>
        </p:spPr>
        <p:txBody>
          <a:bodyPr>
            <a:normAutofit fontScale="32500" lnSpcReduction="20000"/>
          </a:bodyPr>
          <a:lstStyle/>
          <a:p>
            <a:pPr lvl="0" algn="l" rtl="0"/>
            <a:endParaRPr lang="ru-RU" sz="4800" b="1" dirty="0" smtClean="0"/>
          </a:p>
          <a:p>
            <a:pPr lvl="0" algn="l" rtl="0"/>
            <a:r>
              <a:rPr lang="ru-RU" sz="5500" b="1" dirty="0" smtClean="0"/>
              <a:t>Worthy</a:t>
            </a:r>
            <a:r>
              <a:rPr lang="ru-RU" sz="5500" b="1" dirty="0"/>
              <a:t>contribution to the development of poultry meat production, since today in the republic meat consumption is no more than 6 kg of meat per capita with a sanitary standard of -32</a:t>
            </a:r>
            <a:r>
              <a:rPr lang="ru-RU" sz="5500" b="1" dirty="0" smtClean="0"/>
              <a:t>kg</a:t>
            </a:r>
          </a:p>
          <a:p>
            <a:pPr lvl="0" algn="l" rtl="0"/>
            <a:r>
              <a:rPr lang="ru-RU" sz="5500" b="1" dirty="0" smtClean="0"/>
              <a:t>Improving the eco-climate by preventing salinization of the earth and expelling methane into the atmosphere;</a:t>
            </a:r>
            <a:endParaRPr lang="ru-RU" sz="5500" dirty="0"/>
          </a:p>
          <a:p>
            <a:pPr lvl="0" algn="l" rtl="0"/>
            <a:r>
              <a:rPr lang="ru-RU" sz="5500" b="1" dirty="0"/>
              <a:t>Ensuring production with guaranteed and high-quality raw materials of own production</a:t>
            </a:r>
            <a:r>
              <a:rPr lang="ru-RU" sz="5500" b="1" dirty="0" smtClean="0"/>
              <a:t>.</a:t>
            </a:r>
          </a:p>
          <a:p>
            <a:pPr lvl="0" algn="l" rtl="0"/>
            <a:r>
              <a:rPr lang="ru-RU" sz="5500" b="1" dirty="0" smtClean="0"/>
              <a:t>The introduction of water-saving rainwater irrigation.</a:t>
            </a:r>
          </a:p>
          <a:p>
            <a:pPr lvl="0" algn="l" rtl="0"/>
            <a:r>
              <a:rPr lang="ru-RU" sz="5500" b="1" dirty="0" smtClean="0"/>
              <a:t>Increase</a:t>
            </a:r>
            <a:r>
              <a:rPr lang="ru-RU" sz="5500" b="1" dirty="0"/>
              <a:t>soil fertility through the introduction of organic and</a:t>
            </a:r>
            <a:r>
              <a:rPr lang="ru-RU" sz="5500" b="1" dirty="0" smtClean="0"/>
              <a:t>organic fertilizers</a:t>
            </a:r>
            <a:r>
              <a:rPr lang="ru-RU" sz="5500" b="1" dirty="0"/>
              <a:t>own production, which contains more than 80% of organic matter and epizootic clean and without weed seeds</a:t>
            </a:r>
            <a:r>
              <a:rPr lang="ru-RU" sz="5500" b="1" dirty="0" smtClean="0"/>
              <a:t>. Increases in organic matter in the ground from 30% to 80%.</a:t>
            </a:r>
            <a:endParaRPr lang="ru-RU" sz="5500" dirty="0"/>
          </a:p>
          <a:p>
            <a:pPr lvl="0" algn="l" rtl="0"/>
            <a:r>
              <a:rPr lang="ru-RU" sz="5500" b="1" dirty="0"/>
              <a:t>Production of natural meat products poultry farming, based on the production of our own natural</a:t>
            </a:r>
            <a:r>
              <a:rPr lang="ru-RU" sz="5500" b="1" dirty="0" err="1"/>
              <a:t>grain products</a:t>
            </a:r>
            <a:r>
              <a:rPr lang="ru-RU" sz="5500" b="1" dirty="0"/>
              <a:t>and oilseeds, the introduction of advanced Western technologies for the production of feed</a:t>
            </a:r>
            <a:r>
              <a:rPr lang="ru-RU" sz="5500" b="1" dirty="0" smtClean="0"/>
              <a:t>decline</a:t>
            </a:r>
            <a:r>
              <a:rPr lang="ru-RU" sz="5500" b="1" dirty="0"/>
              <a:t>the cost of meat produced by more than 30% through the introduction of a vertically integrated production technology (Agro cluster)</a:t>
            </a:r>
            <a:endParaRPr lang="ru-RU" sz="5500" dirty="0"/>
          </a:p>
          <a:p>
            <a:pPr lvl="0" algn="l" rtl="0"/>
            <a:r>
              <a:rPr lang="ru-RU" sz="5500" b="1" dirty="0"/>
              <a:t>Providing the population of the republic with relatively cheap and tasty natural meat, which will improve the purchasing power of the population.</a:t>
            </a:r>
            <a:endParaRPr lang="ru-RU" sz="5500" dirty="0"/>
          </a:p>
          <a:p>
            <a:pPr lvl="0" algn="l" rtl="0"/>
            <a:r>
              <a:rPr lang="ru-RU" sz="5500" b="1" dirty="0"/>
              <a:t>Provide more jobs</a:t>
            </a:r>
            <a:r>
              <a:rPr lang="ru-RU" sz="5500" b="1" dirty="0" smtClean="0"/>
              <a:t>1000</a:t>
            </a:r>
            <a:r>
              <a:rPr lang="ru-RU" sz="5500" b="1" dirty="0"/>
              <a:t>man in the village.</a:t>
            </a:r>
            <a:endParaRPr lang="ru-RU" sz="5500" dirty="0"/>
          </a:p>
          <a:p>
            <a:pPr marL="0" indent="0" algn="l" rtl="0">
              <a:buNone/>
            </a:pPr>
            <a:endParaRPr lang="ru-RU" sz="4400" dirty="0"/>
          </a:p>
        </p:txBody>
      </p:sp>
    </p:spTree>
    <p:extLst>
      <p:ext uri="{BB962C8B-B14F-4D97-AF65-F5344CB8AC3E}">
        <p14:creationId xmlns:p14="http://schemas.microsoft.com/office/powerpoint/2010/main" val="284072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53778"/>
          </a:xfrm>
        </p:spPr>
        <p:txBody>
          <a:bodyPr>
            <a:normAutofit fontScale="90000"/>
          </a:bodyPr>
          <a:lstStyle/>
          <a:p>
            <a:pPr algn="l" rtl="0"/>
            <a:r>
              <a:rPr lang="ru-RU" dirty="0" smtClean="0"/>
              <a:t>Innovation in project technology</a:t>
            </a:r>
            <a:endParaRPr lang="ru-RU" dirty="0"/>
          </a:p>
        </p:txBody>
      </p:sp>
      <p:sp>
        <p:nvSpPr>
          <p:cNvPr id="3" name="Объект 2"/>
          <p:cNvSpPr>
            <a:spLocks noGrp="1"/>
          </p:cNvSpPr>
          <p:nvPr>
            <p:ph idx="1"/>
          </p:nvPr>
        </p:nvSpPr>
        <p:spPr>
          <a:xfrm>
            <a:off x="838200" y="1267096"/>
            <a:ext cx="10515600" cy="5316583"/>
          </a:xfrm>
        </p:spPr>
        <p:txBody>
          <a:bodyPr>
            <a:normAutofit fontScale="62500" lnSpcReduction="20000"/>
          </a:bodyPr>
          <a:lstStyle/>
          <a:p>
            <a:pPr marL="0" indent="0" algn="l" rtl="0">
              <a:buNone/>
            </a:pPr>
            <a:endParaRPr lang="ru-RU" b="1" dirty="0" smtClean="0"/>
          </a:p>
          <a:p>
            <a:pPr algn="l" rtl="0"/>
            <a:r>
              <a:rPr lang="en-US" b="1" dirty="0" smtClean="0"/>
              <a:t>C</a:t>
            </a:r>
            <a:r>
              <a:rPr lang="ru-RU" b="1" dirty="0" err="1" smtClean="0"/>
              <a:t>ultivation</a:t>
            </a:r>
            <a:r>
              <a:rPr lang="en-US" b="1" dirty="0" smtClean="0"/>
              <a:t> </a:t>
            </a:r>
            <a:r>
              <a:rPr lang="ru-RU" b="1" dirty="0" err="1" smtClean="0"/>
              <a:t>grain</a:t>
            </a:r>
            <a:r>
              <a:rPr lang="ru-RU" b="1" dirty="0" smtClean="0"/>
              <a:t> </a:t>
            </a:r>
            <a:r>
              <a:rPr lang="ru-RU" b="1" dirty="0" err="1" smtClean="0"/>
              <a:t>products</a:t>
            </a:r>
            <a:r>
              <a:rPr lang="en-US" b="1" dirty="0" smtClean="0"/>
              <a:t> </a:t>
            </a:r>
            <a:r>
              <a:rPr lang="ru-RU" b="1" dirty="0" err="1" smtClean="0"/>
              <a:t>with</a:t>
            </a:r>
            <a:r>
              <a:rPr lang="ru-RU" b="1" dirty="0" smtClean="0"/>
              <a:t> </a:t>
            </a:r>
            <a:r>
              <a:rPr lang="ru-RU" b="1" dirty="0"/>
              <a:t>the use of advanced grain varieties, mechanization of </a:t>
            </a:r>
            <a:r>
              <a:rPr lang="ru-RU" b="1" dirty="0" err="1"/>
              <a:t>all</a:t>
            </a:r>
            <a:r>
              <a:rPr lang="ru-RU" b="1" dirty="0"/>
              <a:t> </a:t>
            </a:r>
            <a:r>
              <a:rPr lang="ru-RU" b="1" dirty="0" err="1" smtClean="0"/>
              <a:t>technological</a:t>
            </a:r>
            <a:r>
              <a:rPr lang="en-US" b="1" dirty="0" smtClean="0"/>
              <a:t> </a:t>
            </a:r>
            <a:r>
              <a:rPr lang="ru-RU" b="1" dirty="0" err="1" smtClean="0"/>
              <a:t>processes</a:t>
            </a:r>
            <a:r>
              <a:rPr lang="ru-RU" b="1" dirty="0" smtClean="0"/>
              <a:t>;</a:t>
            </a:r>
          </a:p>
          <a:p>
            <a:pPr algn="l" rtl="0"/>
            <a:r>
              <a:rPr lang="ru-RU" b="1" dirty="0" smtClean="0"/>
              <a:t>Prevention of salinization of the earth by gypsum;</a:t>
            </a:r>
          </a:p>
          <a:p>
            <a:pPr algn="l" rtl="0"/>
            <a:r>
              <a:rPr lang="ru-RU" b="1" dirty="0" smtClean="0"/>
              <a:t>Extraction of underground quality waters;</a:t>
            </a:r>
          </a:p>
          <a:p>
            <a:pPr algn="l" rtl="0"/>
            <a:r>
              <a:rPr lang="ru-RU" b="1" dirty="0" smtClean="0"/>
              <a:t>organization</a:t>
            </a:r>
            <a:r>
              <a:rPr lang="ru-RU" b="1" dirty="0"/>
              <a:t>rain</a:t>
            </a:r>
            <a:r>
              <a:rPr lang="ru-RU" b="1" dirty="0" smtClean="0"/>
              <a:t>watering on</a:t>
            </a:r>
            <a:r>
              <a:rPr lang="ru-RU" b="1" dirty="0"/>
              <a:t>the entire sowing area;</a:t>
            </a:r>
            <a:endParaRPr lang="ru-RU" dirty="0"/>
          </a:p>
          <a:p>
            <a:pPr algn="l" rtl="0"/>
            <a:r>
              <a:rPr lang="ru-RU" b="1" dirty="0" smtClean="0"/>
              <a:t> </a:t>
            </a:r>
            <a:r>
              <a:rPr lang="ru-RU" b="1" dirty="0"/>
              <a:t>Application</a:t>
            </a:r>
            <a:r>
              <a:rPr lang="ru-RU" b="1" dirty="0" smtClean="0"/>
              <a:t>new</a:t>
            </a:r>
            <a:r>
              <a:rPr lang="ru-RU" b="1" dirty="0"/>
              <a:t>technologies for obtaining organic fertilizers obtained from poultry manure containing more than 80% organic matter and free from weed seeds and harmful</a:t>
            </a:r>
            <a:r>
              <a:rPr lang="ru-RU" b="1" dirty="0" smtClean="0"/>
              <a:t>microflora. That prevents the release of methane and other gases into the atmosphere in the amount of more than 15,000 tons per year;</a:t>
            </a:r>
            <a:endParaRPr lang="ru-RU" dirty="0"/>
          </a:p>
          <a:p>
            <a:pPr algn="l" rtl="0"/>
            <a:r>
              <a:rPr lang="ru-RU" b="1" dirty="0" smtClean="0"/>
              <a:t> </a:t>
            </a:r>
            <a:r>
              <a:rPr lang="ru-RU" b="1" dirty="0"/>
              <a:t>Increasing the quality of the land by introducing organic matter and advanced crop rotation technologies;</a:t>
            </a:r>
            <a:endParaRPr lang="ru-RU" dirty="0"/>
          </a:p>
          <a:p>
            <a:pPr algn="l" rtl="0"/>
            <a:r>
              <a:rPr lang="ru-RU" b="1" dirty="0" smtClean="0"/>
              <a:t> </a:t>
            </a:r>
            <a:r>
              <a:rPr lang="ru-RU" b="1" dirty="0"/>
              <a:t>Organization of the production of natural compound feed using flattening </a:t>
            </a:r>
            <a:r>
              <a:rPr lang="ru-RU" b="1" dirty="0" err="1"/>
              <a:t>and</a:t>
            </a:r>
            <a:r>
              <a:rPr lang="ru-RU" b="1" dirty="0"/>
              <a:t> </a:t>
            </a:r>
            <a:r>
              <a:rPr lang="ru-RU" b="1" dirty="0" err="1" smtClean="0"/>
              <a:t>extrusion</a:t>
            </a:r>
            <a:r>
              <a:rPr lang="en-US" b="1" dirty="0" smtClean="0"/>
              <a:t> </a:t>
            </a:r>
            <a:r>
              <a:rPr lang="ru-RU" b="1" dirty="0" err="1" smtClean="0"/>
              <a:t>grain</a:t>
            </a:r>
            <a:r>
              <a:rPr lang="ru-RU" b="1" dirty="0" smtClean="0"/>
              <a:t> </a:t>
            </a:r>
            <a:r>
              <a:rPr lang="ru-RU" b="1" dirty="0" err="1"/>
              <a:t>products</a:t>
            </a:r>
            <a:r>
              <a:rPr lang="ru-RU" b="1" dirty="0"/>
              <a:t>, further with the use of vacuum impregnation of feed;</a:t>
            </a:r>
            <a:endParaRPr lang="ru-RU" dirty="0"/>
          </a:p>
          <a:p>
            <a:pPr algn="l" rtl="0"/>
            <a:r>
              <a:rPr lang="ru-RU" b="1" dirty="0" smtClean="0"/>
              <a:t> </a:t>
            </a:r>
            <a:r>
              <a:rPr lang="ru-RU" b="1" dirty="0"/>
              <a:t>Growing poultry for natural poultry meat by feeding with natural feed and organizing walking areas;</a:t>
            </a:r>
            <a:endParaRPr lang="ru-RU" dirty="0"/>
          </a:p>
          <a:p>
            <a:pPr algn="l" rtl="0"/>
            <a:r>
              <a:rPr lang="ru-RU" b="1" dirty="0" smtClean="0"/>
              <a:t>Organizations</a:t>
            </a:r>
            <a:r>
              <a:rPr lang="ru-RU" b="1" dirty="0"/>
              <a:t>sales to own trade pavilions, taking into account the freshness of products and the requirements of customers;</a:t>
            </a:r>
            <a:endParaRPr lang="ru-RU" dirty="0"/>
          </a:p>
          <a:p>
            <a:pPr algn="l" rtl="0"/>
            <a:r>
              <a:rPr lang="ru-RU" b="1" dirty="0" smtClean="0"/>
              <a:t>Implementation</a:t>
            </a:r>
            <a:r>
              <a:rPr lang="ru-RU" b="1" dirty="0"/>
              <a:t>automation of all production cycles and accounting for material values, online control of compliance with production technology;</a:t>
            </a:r>
            <a:endParaRPr lang="ru-RU" dirty="0"/>
          </a:p>
          <a:p>
            <a:pPr algn="l" rtl="0"/>
            <a:r>
              <a:rPr lang="ru-RU" b="1" dirty="0"/>
              <a:t> </a:t>
            </a:r>
            <a:r>
              <a:rPr lang="ru-RU" b="1" dirty="0" smtClean="0"/>
              <a:t>prepares</a:t>
            </a:r>
            <a:r>
              <a:rPr lang="ru-RU" b="1" dirty="0"/>
              <a:t>personnel with training in farms where the above technologies are applied.</a:t>
            </a:r>
            <a:endParaRPr lang="ru-RU" dirty="0"/>
          </a:p>
          <a:p>
            <a:pPr marL="0" indent="0" algn="l" rtl="0">
              <a:buNone/>
            </a:pPr>
            <a:endParaRPr lang="ru-RU" dirty="0"/>
          </a:p>
          <a:p>
            <a:pPr algn="l" rtl="0"/>
            <a:endParaRPr lang="ru-RU" dirty="0"/>
          </a:p>
        </p:txBody>
      </p:sp>
    </p:spTree>
    <p:extLst>
      <p:ext uri="{BB962C8B-B14F-4D97-AF65-F5344CB8AC3E}">
        <p14:creationId xmlns:p14="http://schemas.microsoft.com/office/powerpoint/2010/main" val="160456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254834" y="104931"/>
            <a:ext cx="11098966" cy="824459"/>
          </a:xfrm>
        </p:spPr>
        <p:txBody>
          <a:bodyPr>
            <a:normAutofit/>
          </a:bodyPr>
          <a:lstStyle/>
          <a:p>
            <a:pPr algn="l" rtl="0"/>
            <a:r>
              <a:rPr lang="ru-RU" sz="3200" b="1" dirty="0">
                <a:solidFill>
                  <a:schemeClr val="bg1"/>
                </a:solidFill>
                <a:latin typeface="Century Gothic" panose="020B0502020202020204" pitchFamily="34" charset="0"/>
              </a:rPr>
              <a:t>3 | MARKET ANALYSIS AND SALES PLAN</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254835" y="1139252"/>
            <a:ext cx="11767276" cy="5426441"/>
          </a:xfrm>
        </p:spPr>
        <p:txBody>
          <a:bodyPr>
            <a:noAutofit/>
          </a:bodyPr>
          <a:lstStyle/>
          <a:p>
            <a:pPr marL="0" indent="0" algn="l" rtl="0">
              <a:lnSpc>
                <a:spcPct val="100000"/>
              </a:lnSpc>
              <a:spcBef>
                <a:spcPts val="400"/>
              </a:spcBef>
              <a:buNone/>
            </a:pPr>
            <a:r>
              <a:rPr lang="ru-RU" sz="2000" b="1" spc="-70" dirty="0">
                <a:latin typeface="Century Gothic" panose="020B0502020202020204" pitchFamily="34" charset="0"/>
              </a:rPr>
              <a:t>SALE OF PRODUCTS.</a:t>
            </a:r>
            <a:r>
              <a:rPr lang="ru-RU" sz="2000" spc="-70" dirty="0">
                <a:latin typeface="Century Gothic" panose="020B0502020202020204" pitchFamily="34" charset="0"/>
              </a:rPr>
              <a:t>The project is intended to produce</a:t>
            </a:r>
            <a:r>
              <a:rPr lang="en-US" sz="2000" b="1" spc="-70" dirty="0" smtClean="0">
                <a:latin typeface="Century Gothic" panose="020B0502020202020204" pitchFamily="34" charset="0"/>
              </a:rPr>
              <a:t>12</a:t>
            </a:r>
            <a:r>
              <a:rPr lang="ru-RU" sz="2000" b="1" spc="-70" dirty="0" smtClean="0">
                <a:latin typeface="Century Gothic" panose="020B0502020202020204" pitchFamily="34" charset="0"/>
              </a:rPr>
              <a:t>,</a:t>
            </a:r>
            <a:r>
              <a:rPr lang="en-US" sz="2000" b="1" spc="-70" dirty="0" smtClean="0">
                <a:latin typeface="Century Gothic" panose="020B0502020202020204" pitchFamily="34" charset="0"/>
              </a:rPr>
              <a:t>0</a:t>
            </a:r>
            <a:r>
              <a:rPr lang="ru-RU" sz="2000" b="1" spc="-70" dirty="0" smtClean="0">
                <a:latin typeface="Century Gothic" panose="020B0502020202020204" pitchFamily="34" charset="0"/>
              </a:rPr>
              <a:t> </a:t>
            </a:r>
            <a:r>
              <a:rPr lang="ru-RU" sz="2000" b="1" spc="-70" dirty="0">
                <a:latin typeface="Century Gothic" panose="020B0502020202020204" pitchFamily="34" charset="0"/>
              </a:rPr>
              <a:t>thousand tons of meat</a:t>
            </a:r>
            <a:r>
              <a:rPr lang="ru-RU" sz="2000" spc="-70" dirty="0">
                <a:latin typeface="Century Gothic" panose="020B0502020202020204" pitchFamily="34" charset="0"/>
              </a:rPr>
              <a:t>in lethal weight</a:t>
            </a:r>
            <a:r>
              <a:rPr lang="ru-RU" sz="2000" spc="-70" dirty="0" smtClean="0">
                <a:latin typeface="Century Gothic" panose="020B0502020202020204" pitchFamily="34" charset="0"/>
              </a:rPr>
              <a:t>,.</a:t>
            </a:r>
            <a:r>
              <a:rPr lang="ru-RU" sz="2000" spc="-70" dirty="0">
                <a:latin typeface="Century Gothic" panose="020B0502020202020204" pitchFamily="34" charset="0"/>
              </a:rPr>
              <a:t>(including 1</a:t>
            </a:r>
            <a:r>
              <a:rPr lang="ru-RU" sz="2000" spc="-70" dirty="0" smtClean="0">
                <a:latin typeface="Century Gothic" panose="020B0502020202020204" pitchFamily="34" charset="0"/>
              </a:rPr>
              <a:t>200</a:t>
            </a:r>
            <a:r>
              <a:rPr lang="ru-RU" sz="2000" spc="-70" dirty="0">
                <a:latin typeface="Century Gothic" panose="020B0502020202020204" pitchFamily="34" charset="0"/>
              </a:rPr>
              <a:t>tons of meat are processed into sausages and other smoked meats in a wide range)</a:t>
            </a:r>
          </a:p>
          <a:p>
            <a:pPr marL="0" indent="0" algn="l" rtl="0">
              <a:lnSpc>
                <a:spcPct val="100000"/>
              </a:lnSpc>
              <a:spcBef>
                <a:spcPts val="400"/>
              </a:spcBef>
              <a:buNone/>
            </a:pPr>
            <a:r>
              <a:rPr lang="ru-RU" sz="2000" spc="-70" dirty="0">
                <a:latin typeface="Century Gothic" panose="020B0502020202020204" pitchFamily="34" charset="0"/>
              </a:rPr>
              <a:t>Production</a:t>
            </a:r>
            <a:r>
              <a:rPr lang="ru-RU" sz="2000" b="1" spc="-70" dirty="0">
                <a:latin typeface="Century Gothic" panose="020B0502020202020204" pitchFamily="34" charset="0"/>
              </a:rPr>
              <a:t>there is no natural poultry meat in the republic</a:t>
            </a:r>
            <a:r>
              <a:rPr lang="ru-RU" sz="2000" spc="-70" dirty="0">
                <a:latin typeface="Century Gothic" panose="020B0502020202020204" pitchFamily="34" charset="0"/>
              </a:rPr>
              <a:t>, while even broilers are produced at 6 kg per </a:t>
            </a:r>
            <a:r>
              <a:rPr lang="ru-RU" sz="2000" spc="-70" dirty="0" err="1">
                <a:latin typeface="Century Gothic" panose="020B0502020202020204" pitchFamily="34" charset="0"/>
              </a:rPr>
              <a:t>capita</a:t>
            </a:r>
            <a:r>
              <a:rPr lang="ru-RU" sz="2000" spc="-70" dirty="0">
                <a:latin typeface="Century Gothic" panose="020B0502020202020204" pitchFamily="34" charset="0"/>
              </a:rPr>
              <a:t> </a:t>
            </a:r>
            <a:r>
              <a:rPr lang="ru-RU" sz="2000" spc="-70" dirty="0" err="1" smtClean="0">
                <a:latin typeface="Century Gothic" panose="020B0502020202020204" pitchFamily="34" charset="0"/>
              </a:rPr>
              <a:t>or</a:t>
            </a:r>
            <a:r>
              <a:rPr lang="en-US" sz="2000" spc="-70" dirty="0" smtClean="0">
                <a:latin typeface="Century Gothic" panose="020B0502020202020204" pitchFamily="34" charset="0"/>
              </a:rPr>
              <a:t> </a:t>
            </a:r>
            <a:r>
              <a:rPr lang="ru-RU" sz="2000" b="1" spc="-70" dirty="0" smtClean="0">
                <a:latin typeface="Century Gothic" panose="020B0502020202020204" pitchFamily="34" charset="0"/>
              </a:rPr>
              <a:t>200 </a:t>
            </a:r>
            <a:r>
              <a:rPr lang="ru-RU" sz="2000" b="1" spc="-70" dirty="0" err="1">
                <a:latin typeface="Century Gothic" panose="020B0502020202020204" pitchFamily="34" charset="0"/>
              </a:rPr>
              <a:t>thousand</a:t>
            </a:r>
            <a:r>
              <a:rPr lang="ru-RU" sz="2000" b="1" spc="-70" dirty="0">
                <a:latin typeface="Century Gothic" panose="020B0502020202020204" pitchFamily="34" charset="0"/>
              </a:rPr>
              <a:t> </a:t>
            </a:r>
            <a:r>
              <a:rPr lang="ru-RU" sz="2000" b="1" spc="-70" dirty="0" err="1" smtClean="0">
                <a:latin typeface="Century Gothic" panose="020B0502020202020204" pitchFamily="34" charset="0"/>
              </a:rPr>
              <a:t>tons</a:t>
            </a:r>
            <a:r>
              <a:rPr lang="en-US" sz="2000" b="1" spc="-70" dirty="0" smtClean="0">
                <a:latin typeface="Century Gothic" panose="020B0502020202020204" pitchFamily="34" charset="0"/>
              </a:rPr>
              <a:t> </a:t>
            </a:r>
            <a:r>
              <a:rPr lang="ru-RU" sz="2000" spc="-70" dirty="0" err="1" smtClean="0">
                <a:latin typeface="Century Gothic" panose="020B0502020202020204" pitchFamily="34" charset="0"/>
              </a:rPr>
              <a:t>per</a:t>
            </a:r>
            <a:r>
              <a:rPr lang="ru-RU" sz="2000" spc="-70" dirty="0" smtClean="0">
                <a:latin typeface="Century Gothic" panose="020B0502020202020204" pitchFamily="34" charset="0"/>
              </a:rPr>
              <a:t> </a:t>
            </a:r>
            <a:r>
              <a:rPr lang="ru-RU" sz="2000" spc="-70" dirty="0">
                <a:latin typeface="Century Gothic" panose="020B0502020202020204" pitchFamily="34" charset="0"/>
              </a:rPr>
              <a:t>year, with a sanitary norm of 32 kg or more</a:t>
            </a:r>
            <a:r>
              <a:rPr lang="ru-RU" sz="2000" b="1" spc="-70" dirty="0">
                <a:latin typeface="Century Gothic" panose="020B0502020202020204" pitchFamily="34" charset="0"/>
              </a:rPr>
              <a:t>1000 thousand tons.</a:t>
            </a:r>
          </a:p>
          <a:p>
            <a:pPr marL="0" indent="0" algn="l" rtl="0">
              <a:lnSpc>
                <a:spcPct val="100000"/>
              </a:lnSpc>
              <a:spcBef>
                <a:spcPts val="400"/>
              </a:spcBef>
              <a:buNone/>
            </a:pPr>
            <a:r>
              <a:rPr lang="ru-RU" sz="2000" spc="-70" dirty="0">
                <a:latin typeface="Century Gothic" panose="020B0502020202020204" pitchFamily="34" charset="0"/>
              </a:rPr>
              <a:t>The proposed project price for natural meat in the range is on average up to</a:t>
            </a:r>
            <a:r>
              <a:rPr lang="ru-RU" sz="2000" b="1" spc="-70" dirty="0">
                <a:latin typeface="Century Gothic" panose="020B0502020202020204" pitchFamily="34" charset="0"/>
              </a:rPr>
              <a:t>15 -20%</a:t>
            </a:r>
            <a:r>
              <a:rPr lang="ru-RU" sz="2000" spc="-70" dirty="0" smtClean="0">
                <a:latin typeface="Century Gothic" panose="020B0502020202020204" pitchFamily="34" charset="0"/>
              </a:rPr>
              <a:t>below,</a:t>
            </a:r>
            <a:r>
              <a:rPr lang="ru-RU" sz="2000" spc="-70" dirty="0">
                <a:latin typeface="Century Gothic" panose="020B0502020202020204" pitchFamily="34" charset="0"/>
              </a:rPr>
              <a:t>prevailing in the domestic market.</a:t>
            </a:r>
          </a:p>
          <a:p>
            <a:pPr marL="0" indent="0" algn="l" rtl="0">
              <a:lnSpc>
                <a:spcPct val="100000"/>
              </a:lnSpc>
              <a:spcBef>
                <a:spcPts val="400"/>
              </a:spcBef>
              <a:buNone/>
            </a:pPr>
            <a:r>
              <a:rPr lang="ru-RU" sz="2000" spc="-70" dirty="0">
                <a:latin typeface="Century Gothic" panose="020B0502020202020204" pitchFamily="34" charset="0"/>
              </a:rPr>
              <a:t>Export prices are also offered lower by</a:t>
            </a:r>
            <a:r>
              <a:rPr lang="ru-RU" sz="2000" b="1" spc="-70" dirty="0">
                <a:latin typeface="Century Gothic" panose="020B0502020202020204" pitchFamily="34" charset="0"/>
              </a:rPr>
              <a:t>20-30%</a:t>
            </a:r>
            <a:r>
              <a:rPr lang="ru-RU" sz="2000" spc="-70" dirty="0">
                <a:latin typeface="Century Gothic" panose="020B0502020202020204" pitchFamily="34" charset="0"/>
              </a:rPr>
              <a:t>than prevailing prices in Kazakhstan, Russia,</a:t>
            </a:r>
            <a:r>
              <a:rPr lang="ru-RU" sz="2000" spc="-70" dirty="0" smtClean="0">
                <a:latin typeface="Century Gothic" panose="020B0502020202020204" pitchFamily="34" charset="0"/>
              </a:rPr>
              <a:t>China, Europe</a:t>
            </a:r>
            <a:r>
              <a:rPr lang="ru-RU" sz="2000" spc="-70" dirty="0">
                <a:latin typeface="Century Gothic" panose="020B0502020202020204" pitchFamily="34" charset="0"/>
              </a:rPr>
              <a:t>and in others</a:t>
            </a:r>
            <a:r>
              <a:rPr lang="ru-RU" sz="2000" spc="-70" dirty="0" smtClean="0">
                <a:latin typeface="Century Gothic" panose="020B0502020202020204" pitchFamily="34" charset="0"/>
              </a:rPr>
              <a:t> </a:t>
            </a:r>
            <a:r>
              <a:rPr lang="ru-RU" sz="2000" spc="-70" dirty="0">
                <a:latin typeface="Century Gothic" panose="020B0502020202020204" pitchFamily="34" charset="0"/>
              </a:rPr>
              <a:t>countries.</a:t>
            </a:r>
          </a:p>
          <a:p>
            <a:pPr marL="0" indent="0" algn="l" rtl="0">
              <a:lnSpc>
                <a:spcPct val="100000"/>
              </a:lnSpc>
              <a:spcBef>
                <a:spcPts val="400"/>
              </a:spcBef>
              <a:buNone/>
            </a:pPr>
            <a:r>
              <a:rPr lang="ru-RU" sz="2000" spc="-70" dirty="0">
                <a:latin typeface="Century Gothic" panose="020B0502020202020204" pitchFamily="34" charset="0"/>
              </a:rPr>
              <a:t>Sales per year will be </a:t>
            </a:r>
            <a:r>
              <a:rPr lang="ru-RU" sz="2000" spc="-70" dirty="0" err="1">
                <a:latin typeface="Century Gothic" panose="020B0502020202020204" pitchFamily="34" charset="0"/>
              </a:rPr>
              <a:t>at</a:t>
            </a:r>
            <a:r>
              <a:rPr lang="ru-RU" sz="2000" spc="-70" dirty="0">
                <a:latin typeface="Century Gothic" panose="020B0502020202020204" pitchFamily="34" charset="0"/>
              </a:rPr>
              <a:t> </a:t>
            </a:r>
            <a:r>
              <a:rPr lang="ru-RU" sz="2000" spc="-70" dirty="0" err="1" smtClean="0">
                <a:latin typeface="Century Gothic" panose="020B0502020202020204" pitchFamily="34" charset="0"/>
              </a:rPr>
              <a:t>least</a:t>
            </a:r>
            <a:r>
              <a:rPr lang="en-US" sz="2000" spc="-70" dirty="0" smtClean="0">
                <a:latin typeface="Century Gothic" panose="020B0502020202020204" pitchFamily="34" charset="0"/>
              </a:rPr>
              <a:t> </a:t>
            </a:r>
            <a:r>
              <a:rPr lang="ru-RU" sz="2000" b="1" spc="-70" dirty="0" smtClean="0">
                <a:latin typeface="Century Gothic" panose="020B0502020202020204" pitchFamily="34" charset="0"/>
              </a:rPr>
              <a:t>3</a:t>
            </a:r>
            <a:r>
              <a:rPr lang="en-US" sz="2000" b="1" spc="-70" dirty="0" smtClean="0">
                <a:latin typeface="Century Gothic" panose="020B0502020202020204" pitchFamily="34" charset="0"/>
              </a:rPr>
              <a:t>9</a:t>
            </a:r>
            <a:r>
              <a:rPr lang="ru-RU" sz="2000" b="1" spc="-70" dirty="0" smtClean="0">
                <a:latin typeface="Century Gothic" panose="020B0502020202020204" pitchFamily="34" charset="0"/>
              </a:rPr>
              <a:t>,</a:t>
            </a:r>
            <a:r>
              <a:rPr lang="en-US" sz="2000" b="1" spc="-70" dirty="0" smtClean="0">
                <a:latin typeface="Century Gothic" panose="020B0502020202020204" pitchFamily="34" charset="0"/>
              </a:rPr>
              <a:t>0</a:t>
            </a:r>
            <a:r>
              <a:rPr lang="ru-RU" sz="2000" b="1" spc="-70" dirty="0" smtClean="0">
                <a:latin typeface="Century Gothic" panose="020B0502020202020204" pitchFamily="34" charset="0"/>
              </a:rPr>
              <a:t>million</a:t>
            </a:r>
            <a:r>
              <a:rPr lang="ru-RU" sz="2000" b="1" spc="-70" dirty="0">
                <a:latin typeface="Century Gothic" panose="020B0502020202020204" pitchFamily="34" charset="0"/>
              </a:rPr>
              <a:t>. USD</a:t>
            </a:r>
            <a:r>
              <a:rPr lang="ru-RU" sz="2000" spc="-70" dirty="0">
                <a:latin typeface="Century Gothic" panose="020B0502020202020204" pitchFamily="34" charset="0"/>
              </a:rPr>
              <a:t>,</a:t>
            </a:r>
            <a:r>
              <a:rPr lang="ru-RU" sz="2000" spc="-70" dirty="0" smtClean="0">
                <a:latin typeface="Century Gothic" panose="020B0502020202020204" pitchFamily="34" charset="0"/>
              </a:rPr>
              <a:t>with a total cost of up to $12 million. Expected</a:t>
            </a:r>
            <a:r>
              <a:rPr lang="ru-RU" sz="2000" spc="-70" dirty="0">
                <a:latin typeface="Century Gothic" panose="020B0502020202020204" pitchFamily="34" charset="0"/>
              </a:rPr>
              <a:t>net </a:t>
            </a:r>
            <a:r>
              <a:rPr lang="ru-RU" sz="2000" spc="-70" dirty="0" err="1">
                <a:latin typeface="Century Gothic" panose="020B0502020202020204" pitchFamily="34" charset="0"/>
              </a:rPr>
              <a:t>profit</a:t>
            </a:r>
            <a:r>
              <a:rPr lang="en-US" sz="2000" spc="-70" dirty="0" smtClean="0">
                <a:latin typeface="Century Gothic" panose="020B0502020202020204" pitchFamily="34" charset="0"/>
              </a:rPr>
              <a:t>one </a:t>
            </a:r>
            <a:r>
              <a:rPr lang="en-US" sz="2000" b="1" spc="-70" dirty="0" smtClean="0">
                <a:latin typeface="Century Gothic" panose="020B0502020202020204" pitchFamily="34" charset="0"/>
              </a:rPr>
              <a:t>17,5</a:t>
            </a:r>
            <a:r>
              <a:rPr lang="ru-RU" sz="2000" b="1" spc="-70" dirty="0" smtClean="0">
                <a:latin typeface="Century Gothic" panose="020B0502020202020204" pitchFamily="34" charset="0"/>
              </a:rPr>
              <a:t> </a:t>
            </a:r>
            <a:r>
              <a:rPr lang="ru-RU" sz="2000" b="1" spc="-70" dirty="0" err="1">
                <a:latin typeface="Century Gothic" panose="020B0502020202020204" pitchFamily="34" charset="0"/>
              </a:rPr>
              <a:t>million</a:t>
            </a:r>
            <a:r>
              <a:rPr lang="ru-RU" sz="2000" b="1" spc="-70" dirty="0">
                <a:latin typeface="Century Gothic" panose="020B0502020202020204" pitchFamily="34" charset="0"/>
              </a:rPr>
              <a:t> </a:t>
            </a:r>
            <a:r>
              <a:rPr lang="ru-RU" sz="2000" b="1" spc="-70" dirty="0" err="1" smtClean="0">
                <a:latin typeface="Century Gothic" panose="020B0502020202020204" pitchFamily="34" charset="0"/>
              </a:rPr>
              <a:t>dollars</a:t>
            </a:r>
            <a:r>
              <a:rPr lang="en-US" sz="2000" b="1" spc="-70" dirty="0" smtClean="0">
                <a:latin typeface="Century Gothic" panose="020B0502020202020204" pitchFamily="34" charset="0"/>
              </a:rPr>
              <a:t> </a:t>
            </a:r>
            <a:r>
              <a:rPr lang="ru-RU" sz="2000" b="1" spc="-70" dirty="0" smtClean="0">
                <a:latin typeface="Century Gothic" panose="020B0502020202020204" pitchFamily="34" charset="0"/>
              </a:rPr>
              <a:t>USA.</a:t>
            </a:r>
            <a:r>
              <a:rPr lang="ru-RU" sz="2000" spc="-70" dirty="0" smtClean="0">
                <a:latin typeface="Century Gothic" panose="020B0502020202020204" pitchFamily="34" charset="0"/>
              </a:rPr>
              <a:t> </a:t>
            </a:r>
            <a:endParaRPr lang="ru-RU" sz="2000" spc="-70" dirty="0">
              <a:latin typeface="Century Gothic" panose="020B0502020202020204" pitchFamily="34" charset="0"/>
            </a:endParaRPr>
          </a:p>
          <a:p>
            <a:pPr marL="0" indent="0" algn="l" rtl="0">
              <a:lnSpc>
                <a:spcPct val="100000"/>
              </a:lnSpc>
              <a:spcBef>
                <a:spcPts val="400"/>
              </a:spcBef>
              <a:buNone/>
            </a:pPr>
            <a:r>
              <a:rPr lang="ru-RU" sz="2000" spc="-70" dirty="0">
                <a:latin typeface="Century Gothic" panose="020B0502020202020204" pitchFamily="34" charset="0"/>
              </a:rPr>
              <a:t>It is planned to increase production for 4-5 years of work by 1.5-2 times, due to reinvestment</a:t>
            </a:r>
            <a:r>
              <a:rPr lang="ru-RU" sz="2000" spc="-70" dirty="0" smtClean="0">
                <a:latin typeface="Century Gothic" panose="020B0502020202020204" pitchFamily="34" charset="0"/>
              </a:rPr>
              <a:t>.</a:t>
            </a:r>
          </a:p>
          <a:p>
            <a:pPr marL="0" indent="0" algn="l" rtl="0">
              <a:lnSpc>
                <a:spcPct val="100000"/>
              </a:lnSpc>
              <a:spcBef>
                <a:spcPts val="400"/>
              </a:spcBef>
              <a:buNone/>
            </a:pPr>
            <a:r>
              <a:rPr lang="ru-RU" sz="2000" spc="-70" dirty="0" smtClean="0">
                <a:solidFill>
                  <a:schemeClr val="tx1">
                    <a:lumMod val="95000"/>
                    <a:lumOff val="5000"/>
                  </a:schemeClr>
                </a:solidFill>
                <a:latin typeface="Century Gothic" panose="020B0502020202020204" pitchFamily="34" charset="0"/>
              </a:rPr>
              <a:t>Market research is indicated in more detail in the business plan of the project.</a:t>
            </a:r>
            <a:endParaRPr lang="ru-RU" sz="2000" spc="-70"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113031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254834" y="104931"/>
            <a:ext cx="11098966" cy="824459"/>
          </a:xfrm>
        </p:spPr>
        <p:txBody>
          <a:bodyPr>
            <a:normAutofit/>
          </a:bodyPr>
          <a:lstStyle/>
          <a:p>
            <a:pPr algn="l" rtl="0"/>
            <a:r>
              <a:rPr lang="ru-RU" sz="3200" b="1" dirty="0">
                <a:solidFill>
                  <a:schemeClr val="bg1"/>
                </a:solidFill>
                <a:latin typeface="Century Gothic" panose="020B0502020202020204" pitchFamily="34" charset="0"/>
              </a:rPr>
              <a:t>four</a:t>
            </a:r>
            <a:r>
              <a:rPr lang="en-US" sz="3200" b="1" dirty="0">
                <a:solidFill>
                  <a:schemeClr val="bg1"/>
                </a:solidFill>
                <a:latin typeface="Century Gothic" panose="020B0502020202020204" pitchFamily="34" charset="0"/>
              </a:rPr>
              <a:t>|</a:t>
            </a:r>
            <a:r>
              <a:rPr lang="ru-RU" sz="3200" b="1" dirty="0">
                <a:solidFill>
                  <a:schemeClr val="bg1"/>
                </a:solidFill>
                <a:latin typeface="Century Gothic" panose="020B0502020202020204" pitchFamily="34" charset="0"/>
              </a:rPr>
              <a:t>RAW MATERIALS AND SUPPLY</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509668" y="1506355"/>
            <a:ext cx="4512037" cy="4766873"/>
          </a:xfrm>
        </p:spPr>
        <p:txBody>
          <a:bodyPr>
            <a:noAutofit/>
          </a:bodyPr>
          <a:lstStyle/>
          <a:p>
            <a:pPr marL="0" indent="0" algn="l" rtl="0">
              <a:lnSpc>
                <a:spcPct val="100000"/>
              </a:lnSpc>
              <a:spcBef>
                <a:spcPts val="400"/>
              </a:spcBef>
              <a:buNone/>
            </a:pPr>
            <a:r>
              <a:rPr lang="ru-RU" sz="2000" spc="-70" dirty="0">
                <a:latin typeface="Century Gothic" panose="020B0502020202020204" pitchFamily="34" charset="0"/>
              </a:rPr>
              <a:t>The raw material is obtained from own land by growing</a:t>
            </a:r>
            <a:r>
              <a:rPr lang="ru-RU" sz="2000" spc="-70" dirty="0" err="1">
                <a:latin typeface="Century Gothic" panose="020B0502020202020204" pitchFamily="34" charset="0"/>
              </a:rPr>
              <a:t>grain products</a:t>
            </a:r>
            <a:r>
              <a:rPr lang="ru-RU" sz="2000" spc="-70" dirty="0">
                <a:latin typeface="Century Gothic" panose="020B0502020202020204" pitchFamily="34" charset="0"/>
              </a:rPr>
              <a:t>and buy only 1</a:t>
            </a:r>
            <a:r>
              <a:rPr lang="ru-RU" sz="2000" spc="-70" dirty="0" smtClean="0">
                <a:latin typeface="Century Gothic" panose="020B0502020202020204" pitchFamily="34" charset="0"/>
              </a:rPr>
              <a:t>5</a:t>
            </a:r>
            <a:r>
              <a:rPr lang="ru-RU" sz="2000" spc="-70" dirty="0">
                <a:latin typeface="Century Gothic" panose="020B0502020202020204" pitchFamily="34" charset="0"/>
              </a:rPr>
              <a:t>% on import materials such as premix, breeding materials,</a:t>
            </a:r>
            <a:r>
              <a:rPr lang="ru-RU" sz="2000" spc="-70" dirty="0" err="1">
                <a:latin typeface="Century Gothic" panose="020B0502020202020204" pitchFamily="34" charset="0"/>
              </a:rPr>
              <a:t>veterinary preparations</a:t>
            </a:r>
            <a:r>
              <a:rPr lang="ru-RU" sz="2000" spc="-70" dirty="0">
                <a:latin typeface="Century Gothic" panose="020B0502020202020204" pitchFamily="34" charset="0"/>
              </a:rPr>
              <a:t>and other goods</a:t>
            </a:r>
          </a:p>
        </p:txBody>
      </p:sp>
      <p:pic>
        <p:nvPicPr>
          <p:cNvPr id="7" name="Рисунок 6" descr="9847508">
            <a:extLst>
              <a:ext uri="{FF2B5EF4-FFF2-40B4-BE49-F238E27FC236}">
                <a16:creationId xmlns:a16="http://schemas.microsoft.com/office/drawing/2014/main" id="{F423CB1D-7597-43AC-8034-88C9B54E94BD}"/>
              </a:ext>
            </a:extLst>
          </p:cNvPr>
          <p:cNvPicPr/>
          <p:nvPr/>
        </p:nvPicPr>
        <p:blipFill rotWithShape="1">
          <a:blip r:embed="rId3">
            <a:extLst>
              <a:ext uri="{28A0092B-C50C-407E-A947-70E740481C1C}">
                <a14:useLocalDpi xmlns:a14="http://schemas.microsoft.com/office/drawing/2010/main" val="0"/>
              </a:ext>
            </a:extLst>
          </a:blip>
          <a:srcRect l="26779" r="14568"/>
          <a:stretch/>
        </p:blipFill>
        <p:spPr bwMode="auto">
          <a:xfrm>
            <a:off x="6096000" y="0"/>
            <a:ext cx="6096000" cy="6833872"/>
          </a:xfrm>
          <a:prstGeom prst="rect">
            <a:avLst/>
          </a:prstGeom>
          <a:noFill/>
          <a:ln>
            <a:noFill/>
          </a:ln>
        </p:spPr>
      </p:pic>
    </p:spTree>
    <p:extLst>
      <p:ext uri="{BB962C8B-B14F-4D97-AF65-F5344CB8AC3E}">
        <p14:creationId xmlns:p14="http://schemas.microsoft.com/office/powerpoint/2010/main" val="124851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254835" y="134911"/>
            <a:ext cx="5381467" cy="2848132"/>
          </a:xfrm>
        </p:spPr>
        <p:txBody>
          <a:bodyPr>
            <a:noAutofit/>
          </a:bodyPr>
          <a:lstStyle/>
          <a:p>
            <a:pPr algn="l" rtl="0"/>
            <a:r>
              <a:rPr lang="ru-RU" sz="3200" b="1" dirty="0">
                <a:solidFill>
                  <a:schemeClr val="bg1"/>
                </a:solidFill>
                <a:latin typeface="Century Gothic" panose="020B0502020202020204" pitchFamily="34" charset="0"/>
              </a:rPr>
              <a:t>5 | LOCATION OF THE ENTERPRISE, ENVIRONMENT</a:t>
            </a:r>
            <a:br>
              <a:rPr lang="ru-RU" sz="3200" b="1" dirty="0">
                <a:solidFill>
                  <a:schemeClr val="bg1"/>
                </a:solidFill>
                <a:latin typeface="Century Gothic" panose="020B0502020202020204" pitchFamily="34" charset="0"/>
              </a:rPr>
            </a:br>
            <a:r>
              <a:rPr lang="ru-RU" sz="3200" b="1" dirty="0">
                <a:solidFill>
                  <a:schemeClr val="bg1"/>
                </a:solidFill>
                <a:latin typeface="Century Gothic" panose="020B0502020202020204" pitchFamily="34" charset="0"/>
              </a:rPr>
              <a:t>ENVIRONMENT, CONSTRUCTION SITE</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254835" y="3429000"/>
            <a:ext cx="4631958" cy="3136693"/>
          </a:xfrm>
        </p:spPr>
        <p:txBody>
          <a:bodyPr>
            <a:noAutofit/>
          </a:bodyPr>
          <a:lstStyle/>
          <a:p>
            <a:pPr marL="0" indent="0">
              <a:lnSpc>
                <a:spcPct val="100000"/>
              </a:lnSpc>
              <a:spcBef>
                <a:spcPts val="400"/>
              </a:spcBef>
              <a:buNone/>
            </a:pPr>
            <a:r>
              <a:rPr lang="ru-RU" sz="2000" spc="-70" dirty="0">
                <a:latin typeface="Century Gothic" panose="020B0502020202020204" pitchFamily="34" charset="0"/>
              </a:rPr>
              <a:t>The company is </a:t>
            </a:r>
            <a:r>
              <a:rPr lang="ru-RU" sz="2000" spc="-70" dirty="0" err="1">
                <a:latin typeface="Century Gothic" panose="020B0502020202020204" pitchFamily="34" charset="0"/>
              </a:rPr>
              <a:t>located</a:t>
            </a:r>
            <a:r>
              <a:rPr lang="ru-RU" sz="2000" spc="-70" dirty="0">
                <a:latin typeface="Century Gothic" panose="020B0502020202020204" pitchFamily="34" charset="0"/>
              </a:rPr>
              <a:t> </a:t>
            </a:r>
            <a:r>
              <a:rPr lang="ru-RU" sz="2000" spc="-70" dirty="0" err="1" smtClean="0">
                <a:latin typeface="Century Gothic" panose="020B0502020202020204" pitchFamily="34" charset="0"/>
              </a:rPr>
              <a:t>in</a:t>
            </a:r>
            <a:r>
              <a:rPr lang="en-US" sz="2000" spc="-70" dirty="0" smtClean="0">
                <a:latin typeface="Century Gothic" panose="020B0502020202020204" pitchFamily="34" charset="0"/>
              </a:rPr>
              <a:t> </a:t>
            </a:r>
            <a:r>
              <a:rPr lang="ru-RU" sz="2000" spc="-70" dirty="0" err="1" smtClean="0">
                <a:latin typeface="Century Gothic" panose="020B0502020202020204" pitchFamily="34" charset="0"/>
              </a:rPr>
              <a:t>Kegeyli</a:t>
            </a:r>
            <a:r>
              <a:rPr lang="ru-RU" sz="2000" spc="-70" dirty="0" smtClean="0">
                <a:latin typeface="Century Gothic" panose="020B0502020202020204" pitchFamily="34" charset="0"/>
              </a:rPr>
              <a:t> </a:t>
            </a:r>
            <a:r>
              <a:rPr lang="ru-RU" sz="2000" spc="-70" dirty="0">
                <a:latin typeface="Century Gothic" panose="020B0502020202020204" pitchFamily="34" charset="0"/>
              </a:rPr>
              <a:t>district, Republic of Karakalpakstan. Production takes place in 8 zones with a </a:t>
            </a:r>
            <a:r>
              <a:rPr lang="ru-RU" sz="2000" spc="-70" dirty="0" err="1">
                <a:latin typeface="Century Gothic" panose="020B0502020202020204" pitchFamily="34" charset="0"/>
              </a:rPr>
              <a:t>total</a:t>
            </a:r>
            <a:r>
              <a:rPr lang="ru-RU" sz="2000" spc="-70" dirty="0">
                <a:latin typeface="Century Gothic" panose="020B0502020202020204" pitchFamily="34" charset="0"/>
              </a:rPr>
              <a:t> </a:t>
            </a:r>
            <a:r>
              <a:rPr lang="ru-RU" sz="2000" spc="-70" dirty="0" err="1" smtClean="0">
                <a:latin typeface="Century Gothic" panose="020B0502020202020204" pitchFamily="34" charset="0"/>
              </a:rPr>
              <a:t>area</a:t>
            </a:r>
            <a:r>
              <a:rPr lang="en-US" sz="2000" spc="-70" dirty="0">
                <a:latin typeface="Century Gothic" panose="020B0502020202020204" pitchFamily="34" charset="0"/>
              </a:rPr>
              <a:t> </a:t>
            </a:r>
            <a:r>
              <a:rPr lang="en-US" sz="2000" b="1" spc="-70" dirty="0">
                <a:latin typeface="Century Gothic" panose="020B0502020202020204" pitchFamily="34" charset="0"/>
              </a:rPr>
              <a:t>80 </a:t>
            </a:r>
            <a:r>
              <a:rPr lang="en-US" sz="2000" b="1" spc="-70" dirty="0" smtClean="0">
                <a:latin typeface="Century Gothic" panose="020B0502020202020204" pitchFamily="34" charset="0"/>
              </a:rPr>
              <a:t>hectare</a:t>
            </a:r>
            <a:r>
              <a:rPr lang="ru-RU" sz="2000" b="1" spc="-70" dirty="0" smtClean="0">
                <a:latin typeface="Century Gothic" panose="020B0502020202020204" pitchFamily="34" charset="0"/>
              </a:rPr>
              <a:t>.</a:t>
            </a:r>
          </a:p>
          <a:p>
            <a:pPr marL="0" indent="0">
              <a:lnSpc>
                <a:spcPct val="100000"/>
              </a:lnSpc>
              <a:spcBef>
                <a:spcPts val="400"/>
              </a:spcBef>
              <a:buNone/>
            </a:pPr>
            <a:r>
              <a:rPr lang="ru-RU" sz="2000" b="1" spc="-70" dirty="0" smtClean="0">
                <a:latin typeface="Century Gothic" panose="020B0502020202020204" pitchFamily="34" charset="0"/>
              </a:rPr>
              <a:t>Will also be allocated for lease for a period of 49 </a:t>
            </a:r>
            <a:r>
              <a:rPr lang="ru-RU" sz="2000" b="1" spc="-70" dirty="0" err="1" smtClean="0">
                <a:latin typeface="Century Gothic" panose="020B0502020202020204" pitchFamily="34" charset="0"/>
              </a:rPr>
              <a:t>years</a:t>
            </a:r>
            <a:r>
              <a:rPr lang="ru-RU" sz="2000" b="1" spc="-70" dirty="0" smtClean="0">
                <a:latin typeface="Century Gothic" panose="020B0502020202020204" pitchFamily="34" charset="0"/>
              </a:rPr>
              <a:t> 4000 </a:t>
            </a:r>
            <a:r>
              <a:rPr lang="en-US" sz="2000" b="1" spc="-70" dirty="0" smtClean="0">
                <a:latin typeface="Century Gothic" panose="020B0502020202020204" pitchFamily="34" charset="0"/>
              </a:rPr>
              <a:t>hectare</a:t>
            </a:r>
            <a:r>
              <a:rPr lang="ru-RU" sz="2000" b="1" spc="-70" dirty="0" smtClean="0">
                <a:latin typeface="Century Gothic" panose="020B0502020202020204" pitchFamily="34" charset="0"/>
              </a:rPr>
              <a:t> of land for growing raw materials (</a:t>
            </a:r>
            <a:r>
              <a:rPr lang="ru-RU" sz="2000" b="1" spc="-70" dirty="0" err="1" smtClean="0">
                <a:latin typeface="Century Gothic" panose="020B0502020202020204" pitchFamily="34" charset="0"/>
              </a:rPr>
              <a:t>grain</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products</a:t>
            </a:r>
            <a:r>
              <a:rPr lang="ru-RU" sz="2000" b="1" spc="-70" dirty="0" smtClean="0">
                <a:latin typeface="Century Gothic" panose="020B0502020202020204" pitchFamily="34" charset="0"/>
              </a:rPr>
              <a:t>).</a:t>
            </a:r>
            <a:endParaRPr lang="ru-RU" sz="2000" b="1" spc="-70" dirty="0">
              <a:latin typeface="Century Gothic" panose="020B0502020202020204" pitchFamily="34" charset="0"/>
            </a:endParaRPr>
          </a:p>
        </p:txBody>
      </p:sp>
      <p:pic>
        <p:nvPicPr>
          <p:cNvPr id="7" name="Рисунок 6">
            <a:extLst>
              <a:ext uri="{FF2B5EF4-FFF2-40B4-BE49-F238E27FC236}">
                <a16:creationId xmlns:a16="http://schemas.microsoft.com/office/drawing/2014/main" id="{1DD98C02-736A-4E2A-9F00-E92DF5E1C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116" y="524975"/>
            <a:ext cx="5833884" cy="5538227"/>
          </a:xfrm>
          <a:prstGeom prst="rect">
            <a:avLst/>
          </a:prstGeom>
        </p:spPr>
      </p:pic>
    </p:spTree>
    <p:extLst>
      <p:ext uri="{BB962C8B-B14F-4D97-AF65-F5344CB8AC3E}">
        <p14:creationId xmlns:p14="http://schemas.microsoft.com/office/powerpoint/2010/main" val="387287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2E319-4366-46F4-A6A0-8333BD704303}"/>
              </a:ext>
            </a:extLst>
          </p:cNvPr>
          <p:cNvSpPr>
            <a:spLocks noGrp="1"/>
          </p:cNvSpPr>
          <p:nvPr>
            <p:ph type="title"/>
          </p:nvPr>
        </p:nvSpPr>
        <p:spPr>
          <a:xfrm>
            <a:off x="254835" y="292307"/>
            <a:ext cx="11937165" cy="577123"/>
          </a:xfrm>
        </p:spPr>
        <p:txBody>
          <a:bodyPr>
            <a:noAutofit/>
          </a:bodyPr>
          <a:lstStyle/>
          <a:p>
            <a:pPr algn="l" rtl="0"/>
            <a:r>
              <a:rPr lang="ru-RU" sz="3200" b="1" dirty="0">
                <a:solidFill>
                  <a:schemeClr val="bg1"/>
                </a:solidFill>
                <a:latin typeface="Century Gothic" panose="020B0502020202020204" pitchFamily="34" charset="0"/>
              </a:rPr>
              <a:t>6 | INDUSTRIAL AND TECHNOLOGICAL COMPLEX</a:t>
            </a:r>
          </a:p>
        </p:txBody>
      </p:sp>
      <p:sp>
        <p:nvSpPr>
          <p:cNvPr id="3" name="Объект 2">
            <a:extLst>
              <a:ext uri="{FF2B5EF4-FFF2-40B4-BE49-F238E27FC236}">
                <a16:creationId xmlns:a16="http://schemas.microsoft.com/office/drawing/2014/main" id="{A88CDA03-02CE-445F-A7FF-2DED78BA1C4C}"/>
              </a:ext>
            </a:extLst>
          </p:cNvPr>
          <p:cNvSpPr>
            <a:spLocks noGrp="1"/>
          </p:cNvSpPr>
          <p:nvPr>
            <p:ph idx="1"/>
          </p:nvPr>
        </p:nvSpPr>
        <p:spPr>
          <a:xfrm>
            <a:off x="254835" y="1139252"/>
            <a:ext cx="11692326" cy="5426442"/>
          </a:xfrm>
        </p:spPr>
        <p:txBody>
          <a:bodyPr>
            <a:noAutofit/>
          </a:bodyPr>
          <a:lstStyle/>
          <a:p>
            <a:pPr marL="0" indent="0" algn="l" rtl="0">
              <a:lnSpc>
                <a:spcPct val="100000"/>
              </a:lnSpc>
              <a:spcBef>
                <a:spcPts val="400"/>
              </a:spcBef>
              <a:buNone/>
            </a:pPr>
            <a:r>
              <a:rPr lang="ru-RU" sz="2000" b="1" spc="-70" dirty="0">
                <a:latin typeface="Century Gothic" panose="020B0502020202020204" pitchFamily="34" charset="0"/>
              </a:rPr>
              <a:t>The technological complex of the created production includes the following:</a:t>
            </a:r>
          </a:p>
          <a:p>
            <a:pPr marL="0" indent="0">
              <a:lnSpc>
                <a:spcPct val="100000"/>
              </a:lnSpc>
              <a:spcBef>
                <a:spcPts val="400"/>
              </a:spcBef>
              <a:buNone/>
            </a:pPr>
            <a:r>
              <a:rPr lang="ru-RU" sz="2000" spc="-70" dirty="0">
                <a:latin typeface="Century Gothic" panose="020B0502020202020204" pitchFamily="34" charset="0"/>
              </a:rPr>
              <a:t>one.</a:t>
            </a:r>
            <a:r>
              <a:rPr lang="ru-RU" sz="2000" spc="-70" dirty="0" smtClean="0">
                <a:latin typeface="Century Gothic" panose="020B0502020202020204" pitchFamily="34" charset="0"/>
              </a:rPr>
              <a:t>Transfers </a:t>
            </a:r>
            <a:r>
              <a:rPr lang="ru-RU" sz="2000" spc="-70" dirty="0" err="1" smtClean="0">
                <a:latin typeface="Century Gothic" panose="020B0502020202020204" pitchFamily="34" charset="0"/>
              </a:rPr>
              <a:t>for</a:t>
            </a:r>
            <a:r>
              <a:rPr lang="ru-RU" sz="2000" spc="-70" dirty="0" smtClean="0">
                <a:latin typeface="Century Gothic" panose="020B0502020202020204" pitchFamily="34" charset="0"/>
              </a:rPr>
              <a:t> </a:t>
            </a:r>
            <a:r>
              <a:rPr lang="ru-RU" sz="2000" spc="-70" dirty="0" err="1" smtClean="0">
                <a:latin typeface="Century Gothic" panose="020B0502020202020204" pitchFamily="34" charset="0"/>
              </a:rPr>
              <a:t>rentpart</a:t>
            </a:r>
            <a:r>
              <a:rPr lang="ru-RU" sz="2000" spc="-70" dirty="0" smtClean="0">
                <a:latin typeface="Century Gothic" panose="020B0502020202020204" pitchFamily="34" charset="0"/>
              </a:rPr>
              <a:t> 4</a:t>
            </a:r>
            <a:r>
              <a:rPr lang="ru-RU" sz="2000" b="1" spc="-70" dirty="0" smtClean="0">
                <a:latin typeface="Century Gothic" panose="020B0502020202020204" pitchFamily="34" charset="0"/>
              </a:rPr>
              <a:t>000 </a:t>
            </a:r>
            <a:r>
              <a:rPr lang="en-US" sz="2000" b="1" spc="-70" dirty="0" smtClean="0">
                <a:latin typeface="Century Gothic" panose="020B0502020202020204" pitchFamily="34" charset="0"/>
              </a:rPr>
              <a:t>hectare</a:t>
            </a:r>
            <a:r>
              <a:rPr lang="ru-RU" sz="2000" b="1" spc="-70" dirty="0" smtClean="0">
                <a:latin typeface="Century Gothic" panose="020B0502020202020204" pitchFamily="34" charset="0"/>
              </a:rPr>
              <a:t> </a:t>
            </a:r>
            <a:r>
              <a:rPr lang="ru-RU" sz="2000" spc="-70" dirty="0" err="1" smtClean="0">
                <a:latin typeface="Century Gothic" panose="020B0502020202020204" pitchFamily="34" charset="0"/>
              </a:rPr>
              <a:t>nearby</a:t>
            </a:r>
            <a:r>
              <a:rPr lang="ru-RU" sz="2000" spc="-70" dirty="0" smtClean="0">
                <a:latin typeface="Century Gothic" panose="020B0502020202020204" pitchFamily="34" charset="0"/>
              </a:rPr>
              <a:t> </a:t>
            </a:r>
            <a:r>
              <a:rPr lang="ru-RU" sz="2000" spc="-70" dirty="0">
                <a:latin typeface="Century Gothic" panose="020B0502020202020204" pitchFamily="34" charset="0"/>
              </a:rPr>
              <a:t>land, for development, organization of rain watering and cultivation of grain, oilseeds and other products;</a:t>
            </a:r>
          </a:p>
          <a:p>
            <a:pPr marL="0" indent="0" algn="l" rtl="0">
              <a:lnSpc>
                <a:spcPct val="100000"/>
              </a:lnSpc>
              <a:spcBef>
                <a:spcPts val="400"/>
              </a:spcBef>
              <a:buNone/>
            </a:pPr>
            <a:r>
              <a:rPr lang="ru-RU" sz="2000" spc="-70" dirty="0">
                <a:latin typeface="Century Gothic" panose="020B0502020202020204" pitchFamily="34" charset="0"/>
              </a:rPr>
              <a:t>2. Automated shop for the production of </a:t>
            </a:r>
            <a:r>
              <a:rPr lang="ru-RU" sz="2000" spc="-70" dirty="0" err="1">
                <a:latin typeface="Century Gothic" panose="020B0502020202020204" pitchFamily="34" charset="0"/>
              </a:rPr>
              <a:t>animal</a:t>
            </a:r>
            <a:r>
              <a:rPr lang="ru-RU" sz="2000" spc="-70" dirty="0">
                <a:latin typeface="Century Gothic" panose="020B0502020202020204" pitchFamily="34" charset="0"/>
              </a:rPr>
              <a:t> </a:t>
            </a:r>
            <a:r>
              <a:rPr lang="ru-RU" sz="2000" spc="-70" dirty="0" err="1" smtClean="0">
                <a:latin typeface="Century Gothic" panose="020B0502020202020204" pitchFamily="34" charset="0"/>
              </a:rPr>
              <a:t>feed</a:t>
            </a:r>
            <a:r>
              <a:rPr lang="ru-RU" sz="2000" spc="-70" dirty="0" smtClean="0">
                <a:latin typeface="Century Gothic" panose="020B0502020202020204" pitchFamily="34" charset="0"/>
              </a:rPr>
              <a:t> </a:t>
            </a:r>
            <a:r>
              <a:rPr lang="ru-RU" sz="2000" b="1" spc="-70" dirty="0" err="1" smtClean="0">
                <a:latin typeface="Century Gothic" panose="020B0502020202020204" pitchFamily="34" charset="0"/>
              </a:rPr>
              <a:t>capacity</a:t>
            </a:r>
            <a:r>
              <a:rPr lang="ru-RU" sz="2000" b="1" spc="-70" dirty="0" smtClean="0">
                <a:latin typeface="Century Gothic" panose="020B0502020202020204" pitchFamily="34" charset="0"/>
              </a:rPr>
              <a:t> </a:t>
            </a:r>
            <a:r>
              <a:rPr lang="ru-RU" sz="2000" b="1" spc="-70" dirty="0" err="1">
                <a:latin typeface="Century Gothic" panose="020B0502020202020204" pitchFamily="34" charset="0"/>
              </a:rPr>
              <a:t>of</a:t>
            </a:r>
            <a:r>
              <a:rPr lang="ru-RU" sz="2000" b="1" spc="-70" dirty="0">
                <a:latin typeface="Century Gothic" panose="020B0502020202020204" pitchFamily="34" charset="0"/>
              </a:rPr>
              <a:t> </a:t>
            </a:r>
            <a:r>
              <a:rPr lang="ru-RU" sz="2000" b="1" spc="-70" dirty="0" smtClean="0">
                <a:latin typeface="Century Gothic" panose="020B0502020202020204" pitchFamily="34" charset="0"/>
              </a:rPr>
              <a:t>37 </a:t>
            </a:r>
            <a:r>
              <a:rPr lang="ru-RU" sz="2000" b="1" spc="-70" dirty="0">
                <a:latin typeface="Century Gothic" panose="020B0502020202020204" pitchFamily="34" charset="0"/>
              </a:rPr>
              <a:t>tons per hour</a:t>
            </a:r>
            <a:r>
              <a:rPr lang="ru-RU" sz="2000" spc="-70" dirty="0">
                <a:latin typeface="Century Gothic" panose="020B0502020202020204" pitchFamily="34" charset="0"/>
              </a:rPr>
              <a:t>;</a:t>
            </a:r>
          </a:p>
          <a:p>
            <a:pPr marL="0" indent="0" algn="l" rtl="0">
              <a:lnSpc>
                <a:spcPct val="100000"/>
              </a:lnSpc>
              <a:spcBef>
                <a:spcPts val="400"/>
              </a:spcBef>
              <a:buNone/>
            </a:pPr>
            <a:r>
              <a:rPr lang="ru-RU" sz="2000" spc="-70" dirty="0">
                <a:latin typeface="Century Gothic" panose="020B0502020202020204" pitchFamily="34" charset="0"/>
              </a:rPr>
              <a:t>3. Production of hatching eggs of the ROSS 708 breed </a:t>
            </a:r>
            <a:r>
              <a:rPr lang="ru-RU" sz="2000" spc="-70" dirty="0" err="1">
                <a:latin typeface="Century Gothic" panose="020B0502020202020204" pitchFamily="34" charset="0"/>
              </a:rPr>
              <a:t>by</a:t>
            </a:r>
            <a:r>
              <a:rPr lang="ru-RU" sz="2000" spc="-70" dirty="0">
                <a:latin typeface="Century Gothic" panose="020B0502020202020204" pitchFamily="34" charset="0"/>
              </a:rPr>
              <a:t> </a:t>
            </a:r>
            <a:r>
              <a:rPr lang="ru-RU" sz="2000" spc="-70" dirty="0" err="1" smtClean="0">
                <a:latin typeface="Century Gothic" panose="020B0502020202020204" pitchFamily="34" charset="0"/>
              </a:rPr>
              <a:t>creating</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45 000 </a:t>
            </a:r>
            <a:r>
              <a:rPr lang="ru-RU" sz="2000" b="1" spc="-70" dirty="0" err="1" smtClean="0">
                <a:latin typeface="Century Gothic" panose="020B0502020202020204" pitchFamily="34" charset="0"/>
              </a:rPr>
              <a:t>heads</a:t>
            </a:r>
            <a:r>
              <a:rPr lang="ru-RU" sz="2000" b="1" spc="-70" dirty="0" smtClean="0">
                <a:latin typeface="Century Gothic" panose="020B0502020202020204" pitchFamily="34" charset="0"/>
              </a:rPr>
              <a:t> </a:t>
            </a:r>
            <a:r>
              <a:rPr lang="ru-RU" sz="2000" spc="-70" dirty="0" err="1" smtClean="0">
                <a:latin typeface="Century Gothic" panose="020B0502020202020204" pitchFamily="34" charset="0"/>
              </a:rPr>
              <a:t>parent</a:t>
            </a:r>
            <a:r>
              <a:rPr lang="ru-RU" sz="2000" spc="-70" dirty="0" smtClean="0">
                <a:latin typeface="Century Gothic" panose="020B0502020202020204" pitchFamily="34" charset="0"/>
              </a:rPr>
              <a:t> </a:t>
            </a:r>
            <a:r>
              <a:rPr lang="ru-RU" sz="2000" spc="-70" dirty="0">
                <a:latin typeface="Century Gothic" panose="020B0502020202020204" pitchFamily="34" charset="0"/>
              </a:rPr>
              <a:t>flock of meat poultry, where it is planned </a:t>
            </a:r>
            <a:r>
              <a:rPr lang="ru-RU" sz="2000" spc="-70" dirty="0" err="1">
                <a:latin typeface="Century Gothic" panose="020B0502020202020204" pitchFamily="34" charset="0"/>
              </a:rPr>
              <a:t>to</a:t>
            </a:r>
            <a:r>
              <a:rPr lang="ru-RU" sz="2000" spc="-70" dirty="0">
                <a:latin typeface="Century Gothic" panose="020B0502020202020204" pitchFamily="34" charset="0"/>
              </a:rPr>
              <a:t> </a:t>
            </a:r>
            <a:r>
              <a:rPr lang="ru-RU" sz="2000" spc="-70" dirty="0" err="1" smtClean="0">
                <a:latin typeface="Century Gothic" panose="020B0502020202020204" pitchFamily="34" charset="0"/>
              </a:rPr>
              <a:t>produce</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8.0 </a:t>
            </a:r>
            <a:r>
              <a:rPr lang="ru-RU" sz="2000" b="1" spc="-70" dirty="0" err="1" smtClean="0">
                <a:latin typeface="Century Gothic" panose="020B0502020202020204" pitchFamily="34" charset="0"/>
              </a:rPr>
              <a:t>million</a:t>
            </a:r>
            <a:r>
              <a:rPr lang="ru-RU" sz="2000" b="1" spc="-70" dirty="0" smtClean="0">
                <a:latin typeface="Century Gothic" panose="020B0502020202020204" pitchFamily="34" charset="0"/>
              </a:rPr>
              <a:t> </a:t>
            </a:r>
            <a:r>
              <a:rPr lang="ru-RU" sz="2000" b="1" spc="-70" dirty="0">
                <a:latin typeface="Century Gothic" panose="020B0502020202020204" pitchFamily="34" charset="0"/>
              </a:rPr>
              <a:t>hatching eggs</a:t>
            </a:r>
            <a:r>
              <a:rPr lang="ru-RU" sz="2000" spc="-70" dirty="0">
                <a:latin typeface="Century Gothic" panose="020B0502020202020204" pitchFamily="34" charset="0"/>
              </a:rPr>
              <a:t>, and a poultry house for young animals.</a:t>
            </a:r>
          </a:p>
          <a:p>
            <a:pPr marL="0" indent="0" algn="l" rtl="0">
              <a:lnSpc>
                <a:spcPct val="100000"/>
              </a:lnSpc>
              <a:spcBef>
                <a:spcPts val="400"/>
              </a:spcBef>
              <a:buNone/>
            </a:pPr>
            <a:r>
              <a:rPr lang="ru-RU" sz="2000" spc="-70" dirty="0">
                <a:latin typeface="Century Gothic" panose="020B0502020202020204" pitchFamily="34" charset="0"/>
              </a:rPr>
              <a:t>4. </a:t>
            </a:r>
            <a:r>
              <a:rPr lang="ru-RU" sz="2000" spc="-70" dirty="0" err="1">
                <a:latin typeface="Century Gothic" panose="020B0502020202020204" pitchFamily="34" charset="0"/>
              </a:rPr>
              <a:t>Cultivation</a:t>
            </a:r>
            <a:r>
              <a:rPr lang="ru-RU" sz="2000" spc="-70" dirty="0">
                <a:latin typeface="Century Gothic" panose="020B0502020202020204" pitchFamily="34" charset="0"/>
              </a:rPr>
              <a:t> </a:t>
            </a:r>
            <a:r>
              <a:rPr lang="ru-RU" sz="2000" spc="-70" dirty="0" err="1" smtClean="0">
                <a:latin typeface="Century Gothic" panose="020B0502020202020204" pitchFamily="34" charset="0"/>
              </a:rPr>
              <a:t>productionbirdsin</a:t>
            </a:r>
            <a:r>
              <a:rPr lang="ru-RU" sz="2000" spc="-70" dirty="0" smtClean="0">
                <a:latin typeface="Century Gothic" panose="020B0502020202020204" pitchFamily="34" charset="0"/>
              </a:rPr>
              <a:t> 54 </a:t>
            </a:r>
            <a:r>
              <a:rPr lang="ru-RU" sz="2000" b="1" spc="-70" dirty="0" err="1" smtClean="0">
                <a:latin typeface="Century Gothic" panose="020B0502020202020204" pitchFamily="34" charset="0"/>
              </a:rPr>
              <a:t>poultry</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houses</a:t>
            </a:r>
            <a:r>
              <a:rPr lang="ru-RU" sz="2000" spc="-70" dirty="0" err="1">
                <a:latin typeface="Century Gothic" panose="020B0502020202020204" pitchFamily="34" charset="0"/>
              </a:rPr>
              <a:t>in</a:t>
            </a:r>
            <a:r>
              <a:rPr lang="ru-RU" sz="2000" spc="-70" dirty="0">
                <a:latin typeface="Century Gothic" panose="020B0502020202020204" pitchFamily="34" charset="0"/>
              </a:rPr>
              <a:t> </a:t>
            </a:r>
            <a:r>
              <a:rPr lang="ru-RU" sz="2000" spc="-70" dirty="0" err="1" smtClean="0">
                <a:latin typeface="Century Gothic" panose="020B0502020202020204" pitchFamily="34" charset="0"/>
              </a:rPr>
              <a:t>quantity</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5.0 </a:t>
            </a:r>
            <a:r>
              <a:rPr lang="ru-RU" sz="2000" b="1" spc="-70" dirty="0" err="1" smtClean="0">
                <a:latin typeface="Century Gothic" panose="020B0502020202020204" pitchFamily="34" charset="0"/>
              </a:rPr>
              <a:t>million</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heads</a:t>
            </a:r>
            <a:r>
              <a:rPr lang="ru-RU" sz="2000" b="1" spc="-70" dirty="0" smtClean="0">
                <a:latin typeface="Century Gothic" panose="020B0502020202020204" pitchFamily="34" charset="0"/>
              </a:rPr>
              <a:t> </a:t>
            </a:r>
            <a:r>
              <a:rPr lang="ru-RU" sz="2000" spc="-70" dirty="0" err="1" smtClean="0">
                <a:latin typeface="Century Gothic" panose="020B0502020202020204" pitchFamily="34" charset="0"/>
              </a:rPr>
              <a:t>per</a:t>
            </a:r>
            <a:r>
              <a:rPr lang="ru-RU" sz="2000" spc="-70" dirty="0" smtClean="0">
                <a:latin typeface="Century Gothic" panose="020B0502020202020204" pitchFamily="34" charset="0"/>
              </a:rPr>
              <a:t> </a:t>
            </a:r>
            <a:r>
              <a:rPr lang="ru-RU" sz="2000" spc="-70" dirty="0">
                <a:latin typeface="Century Gothic" panose="020B0502020202020204" pitchFamily="34" charset="0"/>
              </a:rPr>
              <a:t>year </a:t>
            </a:r>
            <a:r>
              <a:rPr lang="ru-RU" sz="2000" spc="-70" dirty="0" err="1">
                <a:latin typeface="Century Gothic" panose="020B0502020202020204" pitchFamily="34" charset="0"/>
              </a:rPr>
              <a:t>or</a:t>
            </a:r>
            <a:r>
              <a:rPr lang="ru-RU" sz="2000" spc="-70" dirty="0">
                <a:latin typeface="Century Gothic" panose="020B0502020202020204" pitchFamily="34" charset="0"/>
              </a:rPr>
              <a:t> </a:t>
            </a:r>
            <a:r>
              <a:rPr lang="ru-RU" sz="2000" spc="-70" dirty="0" smtClean="0">
                <a:latin typeface="Century Gothic" panose="020B0502020202020204" pitchFamily="34" charset="0"/>
              </a:rPr>
              <a:t>10 </a:t>
            </a:r>
            <a:r>
              <a:rPr lang="ru-RU" sz="2000" spc="-70" dirty="0" err="1">
                <a:latin typeface="Century Gothic" panose="020B0502020202020204" pitchFamily="34" charset="0"/>
              </a:rPr>
              <a:t>thousand</a:t>
            </a:r>
            <a:r>
              <a:rPr lang="ru-RU" sz="2000" spc="-70" dirty="0">
                <a:latin typeface="Century Gothic" panose="020B0502020202020204" pitchFamily="34" charset="0"/>
              </a:rPr>
              <a:t> </a:t>
            </a:r>
            <a:r>
              <a:rPr lang="ru-RU" sz="2000" spc="-70" dirty="0" err="1" smtClean="0">
                <a:latin typeface="Century Gothic" panose="020B0502020202020204" pitchFamily="34" charset="0"/>
              </a:rPr>
              <a:t>tons</a:t>
            </a:r>
            <a:r>
              <a:rPr lang="ru-RU" sz="2000" spc="-70" dirty="0" smtClean="0">
                <a:latin typeface="Century Gothic" panose="020B0502020202020204" pitchFamily="34" charset="0"/>
              </a:rPr>
              <a:t> </a:t>
            </a:r>
            <a:r>
              <a:rPr lang="ru-RU" sz="2000" spc="-70" dirty="0" err="1" smtClean="0">
                <a:latin typeface="Century Gothic" panose="020B0502020202020204" pitchFamily="34" charset="0"/>
              </a:rPr>
              <a:t>meat</a:t>
            </a:r>
            <a:r>
              <a:rPr lang="ru-RU" sz="2000" spc="-70" dirty="0" smtClean="0">
                <a:latin typeface="Century Gothic" panose="020B0502020202020204" pitchFamily="34" charset="0"/>
              </a:rPr>
              <a:t>.</a:t>
            </a:r>
            <a:endParaRPr lang="ru-RU" sz="2000" spc="-70" dirty="0">
              <a:latin typeface="Century Gothic" panose="020B0502020202020204" pitchFamily="34" charset="0"/>
            </a:endParaRPr>
          </a:p>
          <a:p>
            <a:pPr marL="0" indent="0" algn="l" rtl="0">
              <a:lnSpc>
                <a:spcPct val="100000"/>
              </a:lnSpc>
              <a:spcBef>
                <a:spcPts val="400"/>
              </a:spcBef>
              <a:buNone/>
            </a:pPr>
            <a:r>
              <a:rPr lang="ru-RU" sz="2000" spc="-70" dirty="0">
                <a:latin typeface="Century Gothic" panose="020B0502020202020204" pitchFamily="34" charset="0"/>
              </a:rPr>
              <a:t>5. Production of finished products of deep processing of cut poultry meat with packaging and packaging in </a:t>
            </a:r>
            <a:r>
              <a:rPr lang="ru-RU" sz="2000" spc="-70" dirty="0" err="1">
                <a:latin typeface="Century Gothic" panose="020B0502020202020204" pitchFamily="34" charset="0"/>
              </a:rPr>
              <a:t>the</a:t>
            </a:r>
            <a:r>
              <a:rPr lang="ru-RU" sz="2000" spc="-70" dirty="0">
                <a:latin typeface="Century Gothic" panose="020B0502020202020204" pitchFamily="34" charset="0"/>
              </a:rPr>
              <a:t> </a:t>
            </a:r>
            <a:r>
              <a:rPr lang="ru-RU" sz="2000" spc="-70" dirty="0" err="1" smtClean="0">
                <a:latin typeface="Century Gothic" panose="020B0502020202020204" pitchFamily="34" charset="0"/>
              </a:rPr>
              <a:t>amount</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10 800 </a:t>
            </a:r>
            <a:r>
              <a:rPr lang="ru-RU" sz="2000" spc="-70" dirty="0" err="1" smtClean="0">
                <a:latin typeface="Century Gothic" panose="020B0502020202020204" pitchFamily="34" charset="0"/>
              </a:rPr>
              <a:t>tons</a:t>
            </a:r>
            <a:r>
              <a:rPr lang="ru-RU" sz="2000" spc="-70" dirty="0" smtClean="0">
                <a:latin typeface="Century Gothic" panose="020B0502020202020204" pitchFamily="34" charset="0"/>
              </a:rPr>
              <a:t> </a:t>
            </a:r>
            <a:r>
              <a:rPr lang="ru-RU" sz="2000" spc="-70" dirty="0" err="1">
                <a:latin typeface="Century Gothic" panose="020B0502020202020204" pitchFamily="34" charset="0"/>
              </a:rPr>
              <a:t>and</a:t>
            </a:r>
            <a:r>
              <a:rPr lang="ru-RU" sz="2000" spc="-70" dirty="0">
                <a:latin typeface="Century Gothic" panose="020B0502020202020204" pitchFamily="34" charset="0"/>
              </a:rPr>
              <a:t> </a:t>
            </a:r>
            <a:r>
              <a:rPr lang="ru-RU" sz="2000" spc="-70" dirty="0" err="1" smtClean="0">
                <a:latin typeface="Century Gothic" panose="020B0502020202020204" pitchFamily="34" charset="0"/>
              </a:rPr>
              <a:t>output</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1 </a:t>
            </a:r>
            <a:r>
              <a:rPr lang="ru-RU" sz="2000" b="1" spc="-70" dirty="0">
                <a:latin typeface="Century Gothic" panose="020B0502020202020204" pitchFamily="34" charset="0"/>
              </a:rPr>
              <a:t>200 </a:t>
            </a:r>
            <a:r>
              <a:rPr lang="ru-RU" sz="2000" b="1" spc="-70" dirty="0" err="1" smtClean="0">
                <a:latin typeface="Century Gothic" panose="020B0502020202020204" pitchFamily="34" charset="0"/>
              </a:rPr>
              <a:t>tons</a:t>
            </a:r>
            <a:r>
              <a:rPr lang="ru-RU" sz="2000" spc="-70" dirty="0" err="1" smtClean="0">
                <a:latin typeface="Century Gothic" panose="020B0502020202020204" pitchFamily="34" charset="0"/>
              </a:rPr>
              <a:t>s</a:t>
            </a:r>
            <a:r>
              <a:rPr lang="ru-RU" sz="2000" spc="-70" dirty="0" smtClean="0">
                <a:latin typeface="Century Gothic" panose="020B0502020202020204" pitchFamily="34" charset="0"/>
              </a:rPr>
              <a:t> </a:t>
            </a:r>
            <a:r>
              <a:rPr lang="ru-RU" sz="2000" spc="-70" dirty="0" err="1" smtClean="0">
                <a:latin typeface="Century Gothic" panose="020B0502020202020204" pitchFamily="34" charset="0"/>
              </a:rPr>
              <a:t>moked</a:t>
            </a:r>
            <a:r>
              <a:rPr lang="ru-RU" sz="2000" spc="-70" dirty="0" smtClean="0">
                <a:latin typeface="Century Gothic" panose="020B0502020202020204" pitchFamily="34" charset="0"/>
              </a:rPr>
              <a:t> </a:t>
            </a:r>
            <a:r>
              <a:rPr lang="ru-RU" sz="2000" spc="-70" dirty="0">
                <a:latin typeface="Century Gothic" panose="020B0502020202020204" pitchFamily="34" charset="0"/>
              </a:rPr>
              <a:t>and sausage products</a:t>
            </a:r>
          </a:p>
          <a:p>
            <a:pPr marL="0" indent="0" algn="l" rtl="0">
              <a:lnSpc>
                <a:spcPct val="100000"/>
              </a:lnSpc>
              <a:spcBef>
                <a:spcPts val="400"/>
              </a:spcBef>
              <a:buNone/>
            </a:pPr>
            <a:r>
              <a:rPr lang="ru-RU" sz="2000" spc="-70" dirty="0">
                <a:latin typeface="Century Gothic" panose="020B0502020202020204" pitchFamily="34" charset="0"/>
              </a:rPr>
              <a:t>6. Hatchery for chicks and </a:t>
            </a:r>
            <a:r>
              <a:rPr lang="ru-RU" sz="2000" spc="-70" dirty="0" err="1">
                <a:latin typeface="Century Gothic" panose="020B0502020202020204" pitchFamily="34" charset="0"/>
              </a:rPr>
              <a:t>chick</a:t>
            </a:r>
            <a:r>
              <a:rPr lang="ru-RU" sz="2000" spc="-70" dirty="0">
                <a:latin typeface="Century Gothic" panose="020B0502020202020204" pitchFamily="34" charset="0"/>
              </a:rPr>
              <a:t> </a:t>
            </a:r>
            <a:r>
              <a:rPr lang="ru-RU" sz="2000" spc="-70" dirty="0" err="1" smtClean="0">
                <a:latin typeface="Century Gothic" panose="020B0502020202020204" pitchFamily="34" charset="0"/>
              </a:rPr>
              <a:t>rearing</a:t>
            </a:r>
            <a:r>
              <a:rPr lang="ru-RU" sz="2000" spc="-70" dirty="0" smtClean="0">
                <a:latin typeface="Century Gothic" panose="020B0502020202020204" pitchFamily="34" charset="0"/>
              </a:rPr>
              <a:t> 8,0 </a:t>
            </a:r>
            <a:r>
              <a:rPr lang="ru-RU" sz="2000" b="1" spc="-70" dirty="0" err="1" smtClean="0">
                <a:latin typeface="Century Gothic" panose="020B0502020202020204" pitchFamily="34" charset="0"/>
              </a:rPr>
              <a:t>million</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eggs</a:t>
            </a:r>
            <a:r>
              <a:rPr lang="ru-RU" sz="2000" b="1" spc="-70" dirty="0" smtClean="0">
                <a:latin typeface="Century Gothic" panose="020B0502020202020204" pitchFamily="34" charset="0"/>
              </a:rPr>
              <a:t> </a:t>
            </a:r>
            <a:r>
              <a:rPr lang="ru-RU" sz="2000" spc="-70" dirty="0" err="1" smtClean="0">
                <a:latin typeface="Century Gothic" panose="020B0502020202020204" pitchFamily="34" charset="0"/>
              </a:rPr>
              <a:t>in</a:t>
            </a:r>
            <a:r>
              <a:rPr lang="ru-RU" sz="2000" spc="-70" dirty="0" smtClean="0">
                <a:latin typeface="Century Gothic" panose="020B0502020202020204" pitchFamily="34" charset="0"/>
              </a:rPr>
              <a:t> </a:t>
            </a:r>
            <a:r>
              <a:rPr lang="ru-RU" sz="2000" spc="-70" dirty="0">
                <a:latin typeface="Century Gothic" panose="020B0502020202020204" pitchFamily="34" charset="0"/>
              </a:rPr>
              <a:t>year.</a:t>
            </a:r>
          </a:p>
          <a:p>
            <a:pPr marL="0" indent="0" algn="l" rtl="0">
              <a:lnSpc>
                <a:spcPct val="100000"/>
              </a:lnSpc>
              <a:spcBef>
                <a:spcPts val="400"/>
              </a:spcBef>
              <a:buNone/>
            </a:pPr>
            <a:r>
              <a:rPr lang="ru-RU" sz="2000" spc="-70" dirty="0">
                <a:latin typeface="Century Gothic" panose="020B0502020202020204" pitchFamily="34" charset="0"/>
              </a:rPr>
              <a:t>7. Workshop for the processing of waste for feed and processing of manure for natural and pure </a:t>
            </a:r>
            <a:r>
              <a:rPr lang="ru-RU" sz="2000" spc="-70" dirty="0" err="1">
                <a:latin typeface="Century Gothic" panose="020B0502020202020204" pitchFamily="34" charset="0"/>
              </a:rPr>
              <a:t>organic</a:t>
            </a:r>
            <a:r>
              <a:rPr lang="ru-RU" sz="2000" spc="-70" dirty="0">
                <a:latin typeface="Century Gothic" panose="020B0502020202020204" pitchFamily="34" charset="0"/>
              </a:rPr>
              <a:t> </a:t>
            </a:r>
            <a:r>
              <a:rPr lang="ru-RU" sz="2000" spc="-70" dirty="0" err="1" smtClean="0">
                <a:latin typeface="Century Gothic" panose="020B0502020202020204" pitchFamily="34" charset="0"/>
              </a:rPr>
              <a:t>fertilizers</a:t>
            </a:r>
            <a:r>
              <a:rPr lang="ru-RU" sz="2000" spc="-70" dirty="0" smtClean="0">
                <a:latin typeface="Century Gothic" panose="020B0502020202020204" pitchFamily="34" charset="0"/>
              </a:rPr>
              <a:t> </a:t>
            </a:r>
            <a:r>
              <a:rPr lang="ru-RU" sz="2000" b="1" spc="-70" dirty="0" smtClean="0">
                <a:latin typeface="Century Gothic" panose="020B0502020202020204" pitchFamily="34" charset="0"/>
              </a:rPr>
              <a:t>36 </a:t>
            </a:r>
            <a:r>
              <a:rPr lang="ru-RU" sz="2000" b="1" spc="-70" dirty="0" err="1" smtClean="0">
                <a:latin typeface="Century Gothic" panose="020B0502020202020204" pitchFamily="34" charset="0"/>
              </a:rPr>
              <a:t>thousand</a:t>
            </a:r>
            <a:r>
              <a:rPr lang="ru-RU" sz="2000" b="1" spc="-70" dirty="0" smtClean="0">
                <a:latin typeface="Century Gothic" panose="020B0502020202020204" pitchFamily="34" charset="0"/>
              </a:rPr>
              <a:t> </a:t>
            </a:r>
            <a:r>
              <a:rPr lang="ru-RU" sz="2000" b="1" spc="-70" dirty="0" err="1" smtClean="0">
                <a:latin typeface="Century Gothic" panose="020B0502020202020204" pitchFamily="34" charset="0"/>
              </a:rPr>
              <a:t>tons</a:t>
            </a:r>
            <a:r>
              <a:rPr lang="ru-RU" sz="2000" b="1" spc="-70" dirty="0" smtClean="0">
                <a:latin typeface="Century Gothic" panose="020B0502020202020204" pitchFamily="34" charset="0"/>
              </a:rPr>
              <a:t> </a:t>
            </a:r>
            <a:r>
              <a:rPr lang="ru-RU" sz="2000" spc="-70" dirty="0" err="1" smtClean="0">
                <a:latin typeface="Century Gothic" panose="020B0502020202020204" pitchFamily="34" charset="0"/>
              </a:rPr>
              <a:t>in</a:t>
            </a:r>
            <a:r>
              <a:rPr lang="ru-RU" sz="2000" spc="-70" dirty="0" smtClean="0">
                <a:latin typeface="Century Gothic" panose="020B0502020202020204" pitchFamily="34" charset="0"/>
              </a:rPr>
              <a:t> </a:t>
            </a:r>
            <a:r>
              <a:rPr lang="ru-RU" sz="2000" spc="-70" dirty="0">
                <a:latin typeface="Century Gothic" panose="020B0502020202020204" pitchFamily="34" charset="0"/>
              </a:rPr>
              <a:t>year.</a:t>
            </a:r>
          </a:p>
          <a:p>
            <a:pPr marL="0" indent="0" algn="l" rtl="0">
              <a:lnSpc>
                <a:spcPct val="100000"/>
              </a:lnSpc>
              <a:spcBef>
                <a:spcPts val="400"/>
              </a:spcBef>
              <a:buNone/>
            </a:pPr>
            <a:r>
              <a:rPr lang="ru-RU" sz="2000" spc="-70" dirty="0">
                <a:latin typeface="Century Gothic" panose="020B0502020202020204" pitchFamily="34" charset="0"/>
              </a:rPr>
              <a:t>8. Workshop for the sale of products through their own trading enterprises</a:t>
            </a:r>
          </a:p>
        </p:txBody>
      </p:sp>
    </p:spTree>
    <p:extLst>
      <p:ext uri="{BB962C8B-B14F-4D97-AF65-F5344CB8AC3E}">
        <p14:creationId xmlns:p14="http://schemas.microsoft.com/office/powerpoint/2010/main" val="25085356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1923</Words>
  <Application>Microsoft Office PowerPoint</Application>
  <PresentationFormat>Широкоэкранный</PresentationFormat>
  <Paragraphs>150</Paragraphs>
  <Slides>15</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a_AvanteBs</vt:lpstr>
      <vt:lpstr>Arial</vt:lpstr>
      <vt:lpstr>Arial Narrow</vt:lpstr>
      <vt:lpstr>Calibri</vt:lpstr>
      <vt:lpstr>Calibri Light</vt:lpstr>
      <vt:lpstr>Century Gothic</vt:lpstr>
      <vt:lpstr>Tahoma</vt:lpstr>
      <vt:lpstr>Times New Roman</vt:lpstr>
      <vt:lpstr>Тема Office</vt:lpstr>
      <vt:lpstr>Презентация PowerPoint</vt:lpstr>
      <vt:lpstr>one|CYCLE OF INVESTMENT PROJECT</vt:lpstr>
      <vt:lpstr>2 | PRE-INVESTMENT RESEARCH</vt:lpstr>
      <vt:lpstr>Project Benefits</vt:lpstr>
      <vt:lpstr>Innovation in project technology</vt:lpstr>
      <vt:lpstr>3 | MARKET ANALYSIS AND SALES PLAN</vt:lpstr>
      <vt:lpstr>four|RAW MATERIALS AND SUPPLY</vt:lpstr>
      <vt:lpstr>5 | LOCATION OF THE ENTERPRISE, ENVIRONMENT ENVIRONMENT, CONSTRUCTION SITE</vt:lpstr>
      <vt:lpstr>6 | INDUSTRIAL AND TECHNOLOGICAL COMPLEX</vt:lpstr>
      <vt:lpstr>eight|CONTROL</vt:lpstr>
      <vt:lpstr>11 | FINANCIAL ANALYSIS AND INVESTMENT EVALUATION</vt:lpstr>
      <vt:lpstr>12 | SOURCES OF FINANCING. ASSESSMENT OF THE FINANCIAL VALIDITY OF THE PROJECT</vt:lpstr>
      <vt:lpstr>fourteen|RISK ANALYSIS</vt:lpstr>
      <vt:lpstr>fourteen|RISK ANALYSIS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cp:lastModifiedBy>
  <cp:revision>124</cp:revision>
  <dcterms:created xsi:type="dcterms:W3CDTF">2021-04-11T08:18:56Z</dcterms:created>
  <dcterms:modified xsi:type="dcterms:W3CDTF">2022-10-04T18:47:59Z</dcterms:modified>
</cp:coreProperties>
</file>