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78" r:id="rId4"/>
    <p:sldId id="271" r:id="rId5"/>
    <p:sldId id="277" r:id="rId6"/>
    <p:sldId id="258" r:id="rId7"/>
    <p:sldId id="259" r:id="rId8"/>
    <p:sldId id="260" r:id="rId9"/>
    <p:sldId id="261" r:id="rId10"/>
    <p:sldId id="263" r:id="rId11"/>
    <p:sldId id="264" r:id="rId12"/>
    <p:sldId id="266" r:id="rId13"/>
    <p:sldId id="267" r:id="rId14"/>
    <p:sldId id="279" r:id="rId15"/>
    <p:sldId id="268" r:id="rId16"/>
    <p:sldId id="27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B56D"/>
    <a:srgbClr val="BF9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98464-6827-4AAA-9A29-5CC31FE9092C}" type="datetimeFigureOut">
              <a:rPr lang="ru-RU" smtClean="0"/>
              <a:t>пт 30.06.23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283D41-5653-45D5-90EF-6EDA41CD8D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43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83D41-5653-45D5-90EF-6EDA41CD8DD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0427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83D41-5653-45D5-90EF-6EDA41CD8DD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0211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83D41-5653-45D5-90EF-6EDA41CD8DD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508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83D41-5653-45D5-90EF-6EDA41CD8DD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34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83D41-5653-45D5-90EF-6EDA41CD8DD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764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83D41-5653-45D5-90EF-6EDA41CD8DD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094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83D41-5653-45D5-90EF-6EDA41CD8DD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18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83D41-5653-45D5-90EF-6EDA41CD8DD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772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83D41-5653-45D5-90EF-6EDA41CD8DD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61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83D41-5653-45D5-90EF-6EDA41CD8DD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064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83D41-5653-45D5-90EF-6EDA41CD8DD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731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283D41-5653-45D5-90EF-6EDA41CD8DD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54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6EB339-51D2-4DD7-AB4E-A8A2C5E898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B5C84A-0945-450D-8520-96E18BED1F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12724-E4FD-4768-AA6E-D63211300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625-60BE-4A39-BA1B-74AC00E63BFB}" type="datetimeFigureOut">
              <a:rPr lang="ru-RU" smtClean="0"/>
              <a:t>пт 30.06.23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2B0C70-A53B-40AB-B08A-06D5C7D18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E959FA-6306-4FF3-BBC2-DB5E4AB7A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2D1-F861-4CD9-B072-95F9535F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79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7C3C5-071D-484A-A165-842410EAB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E802947-D505-46A1-A688-03C9089B1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51F12-2283-45EB-8D9C-3F8EF9628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625-60BE-4A39-BA1B-74AC00E63BFB}" type="datetimeFigureOut">
              <a:rPr lang="ru-RU" smtClean="0"/>
              <a:t>пт 30.06.23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90C952-B7FB-4265-AD7F-E46404785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989754-4C35-4FA1-8BAB-14813589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2D1-F861-4CD9-B072-95F9535F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010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A1AC02-2F44-4213-8441-381D22EE7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706858-6B74-4E77-9FAE-27A88CBD1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83DE42-2796-4D46-B675-A480C5AA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625-60BE-4A39-BA1B-74AC00E63BFB}" type="datetimeFigureOut">
              <a:rPr lang="ru-RU" smtClean="0"/>
              <a:t>пт 30.06.23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48B4F7-D9D2-4FFE-9F06-B17C7E52F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953BFE-2B57-44A8-8DE3-7E3FBD00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2D1-F861-4CD9-B072-95F9535F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226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777FA-FE95-43AB-B9A9-6554BBBD2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F0D14F-08EE-4595-8191-04A96B3AB1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47C983B-9B48-41A9-8A20-B826D1063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625-60BE-4A39-BA1B-74AC00E63BFB}" type="datetimeFigureOut">
              <a:rPr lang="ru-RU" smtClean="0"/>
              <a:t>пт 30.06.23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74A2F-BEFA-422C-A6CB-B6B685AE5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94B761-A100-4AD0-8C50-E9DF5E24C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2D1-F861-4CD9-B072-95F9535F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59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7924C7-0033-44E1-8E5D-BE4BC0F0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36B2EC-F879-45D3-8D03-81343C167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63C6C4-CD9A-4F67-9B55-0C2416006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625-60BE-4A39-BA1B-74AC00E63BFB}" type="datetimeFigureOut">
              <a:rPr lang="ru-RU" smtClean="0"/>
              <a:t>пт 30.06.23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05A59E-AFF0-432B-B678-A33C9132F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B4BA0-0FAB-45B4-B02B-69899DBAF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2D1-F861-4CD9-B072-95F9535F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11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F17B1-1DF6-48BD-92DA-018E8C145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AD3054-F6B5-4581-97E1-3D624093C8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FF33EC-65BE-4BD7-88EE-56B12CEAC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CE2400-C3AD-435C-8769-BAE3C8B9A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625-60BE-4A39-BA1B-74AC00E63BFB}" type="datetimeFigureOut">
              <a:rPr lang="ru-RU" smtClean="0"/>
              <a:t>пт 30.06.23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E14444-F9A3-48A3-BF6C-1F3581DCF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1E980-B2C0-4015-BE96-AF3C0BE8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2D1-F861-4CD9-B072-95F9535F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751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1A25C4-C682-41B9-9307-C591E468F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0D5113-A33D-4540-97AA-3AF8F30DE2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7C1E6DA-8E9C-43F0-B7DF-49084A5C37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D845CA2-E9E0-4E87-BEF4-2E5EC593C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53E5D1-C164-48C1-A72F-EC70E9A2C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43D352-BA14-4675-8B74-DF1F700D3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625-60BE-4A39-BA1B-74AC00E63BFB}" type="datetimeFigureOut">
              <a:rPr lang="ru-RU" smtClean="0"/>
              <a:t>пт 30.06.23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758E850-457C-4542-8970-70C791753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9CEDED-F39D-48FB-A407-3647323C1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2D1-F861-4CD9-B072-95F9535F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51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D2CC1B-A5F4-4D73-9A1C-913E25C8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21E66C5-0546-4D65-BE64-C276EA465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625-60BE-4A39-BA1B-74AC00E63BFB}" type="datetimeFigureOut">
              <a:rPr lang="ru-RU" smtClean="0"/>
              <a:t>пт 30.06.23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8388C5-834A-4E59-BF37-DF897FE6D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FA304E-75CB-410F-B615-45839A74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2D1-F861-4CD9-B072-95F9535F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00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3004593-A613-4F0C-861A-142CD6A38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625-60BE-4A39-BA1B-74AC00E63BFB}" type="datetimeFigureOut">
              <a:rPr lang="ru-RU" smtClean="0"/>
              <a:t>пт 30.06.23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E4B366-DD00-497B-BDD0-57AE6788E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939F42A-78B6-456F-BB49-E9884890E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2D1-F861-4CD9-B072-95F9535F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07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E20FA-DCA9-463E-909C-F640AA755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12438A-1DB9-4A5E-BF73-48AE08498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A505E3F-BB98-4A47-B8E9-359AFAEF7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DA00A20-8B3E-46ED-B1EE-014A14B97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625-60BE-4A39-BA1B-74AC00E63BFB}" type="datetimeFigureOut">
              <a:rPr lang="ru-RU" smtClean="0"/>
              <a:t>пт 30.06.23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AAE50B-534E-44D5-AFDC-F07DA782F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176C917-3D6F-4BCA-897C-B93D6C59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2D1-F861-4CD9-B072-95F9535F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8905C-7A07-44BD-ADB4-99B72BDC4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7567A6-E8C1-451C-9BB6-87A15695D1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FCB7D03-33AE-46D2-80FE-16352B807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C8AB72-4B6B-4BA4-8C7B-B82561DD89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625-60BE-4A39-BA1B-74AC00E63BFB}" type="datetimeFigureOut">
              <a:rPr lang="ru-RU" smtClean="0"/>
              <a:t>пт 30.06.23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2D7072-E01A-4F06-9FE7-04B869F7E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C44EBC-2129-4030-AB1B-8E066776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02D1-F861-4CD9-B072-95F9535F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7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DB1C89-920E-43E7-8AF7-96DF468A1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D32F38-D6E4-4C4B-8CEC-B63191444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0A056-E5B0-40AC-A70C-D360BB904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0B625-60BE-4A39-BA1B-74AC00E63BFB}" type="datetimeFigureOut">
              <a:rPr lang="ru-RU" smtClean="0"/>
              <a:t>пт 30.06.23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06CBC2-2C9E-4852-8EFF-BBFAD2232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88DA8B-C7D1-4D59-BCEA-C04D76044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C02D1-F861-4CD9-B072-95F9535F77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36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1835DC-4E42-416A-B3F7-DCADC51C2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7304" y="5822856"/>
            <a:ext cx="3551582" cy="1177092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rgbClr val="D7B56D"/>
                </a:solidFill>
                <a:latin typeface="Century Gothic" panose="020B0502020202020204" pitchFamily="34" charset="0"/>
              </a:rPr>
              <a:t>Республика Узбекистан</a:t>
            </a:r>
          </a:p>
          <a:p>
            <a:pPr algn="l">
              <a:spcBef>
                <a:spcPts val="0"/>
              </a:spcBef>
            </a:pPr>
            <a:r>
              <a:rPr lang="ru-RU" sz="1800" b="1" dirty="0">
                <a:solidFill>
                  <a:srgbClr val="D7B56D"/>
                </a:solidFill>
                <a:latin typeface="Century Gothic" panose="020B0502020202020204" pitchFamily="34" charset="0"/>
              </a:rPr>
              <a:t> ООО «Печенег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rgbClr val="D7B56D"/>
                </a:solidFill>
                <a:latin typeface="Century Gothic" panose="020B0502020202020204" pitchFamily="34" charset="0"/>
              </a:rPr>
              <a:t>г. Ташкент</a:t>
            </a: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BF36FCA7-75F6-44AC-8D2C-9C590B7259FC}"/>
              </a:ext>
            </a:extLst>
          </p:cNvPr>
          <p:cNvSpPr txBox="1">
            <a:spLocks/>
          </p:cNvSpPr>
          <p:nvPr/>
        </p:nvSpPr>
        <p:spPr>
          <a:xfrm>
            <a:off x="447326" y="1314565"/>
            <a:ext cx="6536633" cy="3733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88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БРИФ</a:t>
            </a:r>
            <a:r>
              <a:rPr lang="ru-RU" sz="5400" b="1" dirty="0">
                <a:latin typeface="Century Gothic" panose="020B0502020202020204" pitchFamily="34" charset="0"/>
              </a:rPr>
              <a:t> </a:t>
            </a:r>
            <a:br>
              <a:rPr lang="ru-RU" sz="5400" b="1" dirty="0">
                <a:latin typeface="Century Gothic" panose="020B0502020202020204" pitchFamily="34" charset="0"/>
              </a:rPr>
            </a:br>
            <a:r>
              <a:rPr lang="ru-RU" sz="4800" b="1" dirty="0">
                <a:solidFill>
                  <a:srgbClr val="D7B56D"/>
                </a:solidFill>
                <a:latin typeface="Century Gothic" panose="020B0502020202020204" pitchFamily="34" charset="0"/>
              </a:rPr>
              <a:t>ПРОЕКТА </a:t>
            </a:r>
            <a:br>
              <a:rPr lang="ru-RU" sz="4800" b="1" dirty="0">
                <a:solidFill>
                  <a:srgbClr val="D7B56D"/>
                </a:solidFill>
                <a:latin typeface="Century Gothic" panose="020B0502020202020204" pitchFamily="34" charset="0"/>
              </a:rPr>
            </a:br>
            <a:r>
              <a:rPr lang="ru-RU" sz="4800" b="1" dirty="0">
                <a:solidFill>
                  <a:srgbClr val="D7B56D"/>
                </a:solidFill>
                <a:latin typeface="Century Gothic" panose="020B0502020202020204" pitchFamily="34" charset="0"/>
              </a:rPr>
              <a:t>ПО ПРОИЗВОДСТВУ </a:t>
            </a:r>
            <a:br>
              <a:rPr lang="ru-RU" sz="4800" b="1" dirty="0">
                <a:solidFill>
                  <a:srgbClr val="D7B56D"/>
                </a:solidFill>
                <a:latin typeface="Century Gothic" panose="020B0502020202020204" pitchFamily="34" charset="0"/>
              </a:rPr>
            </a:br>
            <a:r>
              <a:rPr lang="ru-RU" sz="4800" b="1" dirty="0">
                <a:solidFill>
                  <a:srgbClr val="D7B56D"/>
                </a:solidFill>
                <a:latin typeface="Century Gothic" panose="020B0502020202020204" pitchFamily="34" charset="0"/>
              </a:rPr>
              <a:t>СТРОЙМАТЕРИАЛОВ</a:t>
            </a:r>
          </a:p>
        </p:txBody>
      </p: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264E0AD0-35D9-4924-82D7-D03E4676777D}"/>
              </a:ext>
            </a:extLst>
          </p:cNvPr>
          <p:cNvSpPr txBox="1">
            <a:spLocks/>
          </p:cNvSpPr>
          <p:nvPr/>
        </p:nvSpPr>
        <p:spPr>
          <a:xfrm>
            <a:off x="7429331" y="2966784"/>
            <a:ext cx="4540191" cy="23133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000" dirty="0">
                <a:latin typeface="Century Gothic" panose="020B0502020202020204" pitchFamily="34" charset="0"/>
              </a:rPr>
              <a:t>Компания: </a:t>
            </a:r>
            <a:r>
              <a:rPr lang="ru-RU" sz="2000" b="1" dirty="0">
                <a:latin typeface="Century Gothic" panose="020B0502020202020204" pitchFamily="34" charset="0"/>
              </a:rPr>
              <a:t>СП ООО Печенег</a:t>
            </a:r>
          </a:p>
          <a:p>
            <a:pPr algn="r"/>
            <a:r>
              <a:rPr lang="ru-RU" sz="2000" dirty="0">
                <a:latin typeface="Century Gothic" panose="020B0502020202020204" pitchFamily="34" charset="0"/>
              </a:rPr>
              <a:t>Продукт компании: 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b="1" dirty="0" smtClean="0">
                <a:latin typeface="Century Gothic" panose="020B0502020202020204" pitchFamily="34" charset="0"/>
              </a:rPr>
              <a:t>Тальк</a:t>
            </a:r>
            <a:r>
              <a:rPr lang="ru-RU" sz="2000" b="1" dirty="0">
                <a:latin typeface="Century Gothic" panose="020B0502020202020204" pitchFamily="34" charset="0"/>
              </a:rPr>
              <a:t>, </a:t>
            </a:r>
            <a:r>
              <a:rPr lang="ru-RU" sz="2000" b="1" dirty="0" smtClean="0">
                <a:latin typeface="Century Gothic" panose="020B0502020202020204" pitchFamily="34" charset="0"/>
              </a:rPr>
              <a:t>магнезит, белого </a:t>
            </a:r>
          </a:p>
          <a:p>
            <a:pPr algn="r"/>
            <a:r>
              <a:rPr lang="ru-RU" sz="2000" b="1" dirty="0" smtClean="0">
                <a:latin typeface="Century Gothic" panose="020B0502020202020204" pitchFamily="34" charset="0"/>
              </a:rPr>
              <a:t>цемента</a:t>
            </a:r>
            <a:r>
              <a:rPr lang="ru-RU" sz="2000" b="1" dirty="0" smtClean="0"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latin typeface="Century Gothic" panose="020B0502020202020204" pitchFamily="34" charset="0"/>
              </a:rPr>
              <a:t>и </a:t>
            </a:r>
            <a:r>
              <a:rPr lang="ru-RU" sz="2000" b="1" dirty="0" err="1">
                <a:latin typeface="Century Gothic" panose="020B0502020202020204" pitchFamily="34" charset="0"/>
              </a:rPr>
              <a:t>стекломагнезитные</a:t>
            </a:r>
            <a:r>
              <a:rPr lang="ru-RU" sz="2000" b="1" dirty="0">
                <a:latin typeface="Century Gothic" panose="020B0502020202020204" pitchFamily="34" charset="0"/>
              </a:rPr>
              <a:t> </a:t>
            </a:r>
            <a:br>
              <a:rPr lang="ru-RU" sz="2000" b="1" dirty="0">
                <a:latin typeface="Century Gothic" panose="020B0502020202020204" pitchFamily="34" charset="0"/>
              </a:rPr>
            </a:br>
            <a:r>
              <a:rPr lang="ru-RU" sz="2000" b="1" dirty="0">
                <a:latin typeface="Century Gothic" panose="020B0502020202020204" pitchFamily="34" charset="0"/>
              </a:rPr>
              <a:t>листы (СМЛ)</a:t>
            </a:r>
          </a:p>
          <a:p>
            <a:pPr algn="r"/>
            <a:r>
              <a:rPr lang="ru-RU" sz="2000" dirty="0">
                <a:latin typeface="Century Gothic" panose="020B0502020202020204" pitchFamily="34" charset="0"/>
              </a:rPr>
              <a:t>Дата составления брифа: </a:t>
            </a:r>
            <a:br>
              <a:rPr lang="ru-RU" sz="2000" dirty="0">
                <a:latin typeface="Century Gothic" panose="020B0502020202020204" pitchFamily="34" charset="0"/>
              </a:rPr>
            </a:br>
            <a:r>
              <a:rPr lang="ru-RU" sz="2000" dirty="0" smtClean="0">
                <a:latin typeface="Century Gothic" panose="020B0502020202020204" pitchFamily="34" charset="0"/>
              </a:rPr>
              <a:t>01.04.2023г</a:t>
            </a:r>
            <a:r>
              <a:rPr lang="ru-RU" sz="2000" dirty="0">
                <a:latin typeface="Century Gothic" panose="020B0502020202020204" pitchFamily="34" charset="0"/>
              </a:rPr>
              <a:t>.</a:t>
            </a:r>
          </a:p>
          <a:p>
            <a:pPr algn="r"/>
            <a:endParaRPr lang="ru-RU" sz="2000" dirty="0">
              <a:latin typeface="Century Gothic" panose="020B0502020202020204" pitchFamily="34" charset="0"/>
            </a:endParaRPr>
          </a:p>
        </p:txBody>
      </p:sp>
      <p:sp>
        <p:nvSpPr>
          <p:cNvPr id="11" name="Подзаголовок 2">
            <a:extLst>
              <a:ext uri="{FF2B5EF4-FFF2-40B4-BE49-F238E27FC236}">
                <a16:creationId xmlns:a16="http://schemas.microsoft.com/office/drawing/2014/main" id="{43E99CF7-683E-45A0-B029-77D3844B1AF9}"/>
              </a:ext>
            </a:extLst>
          </p:cNvPr>
          <p:cNvSpPr txBox="1">
            <a:spLocks/>
          </p:cNvSpPr>
          <p:nvPr/>
        </p:nvSpPr>
        <p:spPr>
          <a:xfrm>
            <a:off x="7719473" y="5932009"/>
            <a:ext cx="4075223" cy="6612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dirty="0">
                <a:latin typeface="Century Gothic" panose="020B0502020202020204" pitchFamily="34" charset="0"/>
              </a:rPr>
              <a:t>Контактная информация: </a:t>
            </a:r>
          </a:p>
          <a:p>
            <a:pPr algn="r"/>
            <a:r>
              <a:rPr lang="en-US" sz="1800" dirty="0">
                <a:latin typeface="Century Gothic" panose="020B0502020202020204" pitchFamily="34" charset="0"/>
              </a:rPr>
              <a:t>+ 998 94 6060742</a:t>
            </a:r>
            <a:r>
              <a:rPr lang="ru-RU" sz="1800" dirty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 </a:t>
            </a:r>
            <a:r>
              <a:rPr lang="ru-RU" sz="1800" dirty="0">
                <a:latin typeface="Century Gothic" panose="020B0502020202020204" pitchFamily="34" charset="0"/>
              </a:rPr>
              <a:t>      </a:t>
            </a:r>
            <a:r>
              <a:rPr lang="en-US" sz="1800" dirty="0">
                <a:latin typeface="Century Gothic" panose="020B0502020202020204" pitchFamily="34" charset="0"/>
              </a:rPr>
              <a:t>     jkr@mail.ru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8904BC3-E256-49D1-81B8-31A92F1CAE2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65270" y="6335445"/>
            <a:ext cx="295008" cy="27947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865EBBB-92FD-464B-980E-5B914D8443D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57" y="6285674"/>
            <a:ext cx="315371" cy="29876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80D8BB-0999-425D-8E1E-FAECFDBB625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50" y="717714"/>
            <a:ext cx="3229324" cy="155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34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2F7A69-5956-4777-B69D-6BDCE9B4F7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84"/>
            <a:ext cx="12192000" cy="684238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4AF5A-4BC0-45A2-B57C-0DE7715E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49" y="262762"/>
            <a:ext cx="6249753" cy="105637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10.  АКЦИИ ДЛЯ ПОТРЕБИТЕЛЕЙ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936657-86B1-443B-BAAB-94BD27F14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2040834"/>
            <a:ext cx="5425294" cy="395501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10.1 Программы лояльности: 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На рекламные цели и продвижения продуктов предусмотрено выплаты до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% от продажи.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По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решению правительства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предусмотрены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льготы по налогам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Выплаты дилерам до 8-10% от оптовой цены продажи, при этом не влиять на реализационные цены. 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0F1686-DB6F-41A3-8E42-5FA165294583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neDrawing trans="55000"/>
                    </a14:imgEffect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069" y="1832547"/>
            <a:ext cx="3162923" cy="316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023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E87FB9-3144-46AA-AA58-64D8AA85E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84"/>
            <a:ext cx="12192000" cy="684238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4AF5A-4BC0-45A2-B57C-0DE7715E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49" y="262762"/>
            <a:ext cx="11001635" cy="589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11. 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ЦЕЛИ, КАДРЫ И ЗАДАЧИ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936657-86B1-443B-BAAB-94BD27F14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1" y="1379094"/>
            <a:ext cx="6699458" cy="484182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13.1 Главные цели и задачи проекта: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Выпуск высоко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качественных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и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дешевых белого цемента, талька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, магнезита и СМЛ.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13.2 Выгода для бизнеса: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Эффективность производство составляет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более 9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0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%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13.3 Ожидаемый результат от проекта: 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Получение чистой прибыли в период оплаты за кредит банка более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38,0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млн долл. 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США 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и </a:t>
            </a:r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после погашения кредита получение чистой прибыли более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8,0 </a:t>
            </a:r>
            <a:r>
              <a:rPr lang="ru-RU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млн долл</a:t>
            </a:r>
            <a:r>
              <a:rPr lang="ru-RU" sz="200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США</a:t>
            </a:r>
            <a:endParaRPr lang="ru-RU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6D28159-83BD-4A54-8949-4CD2EAE72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656" y="1379094"/>
            <a:ext cx="4098560" cy="40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845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4AF5A-4BC0-45A2-B57C-0DE7715E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262762"/>
            <a:ext cx="7702550" cy="589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12. 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БЮДЖЕТ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9B0B79-4D95-4847-B3D2-D0C572953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08" y="4287187"/>
            <a:ext cx="2225415" cy="2225415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97936657-86B1-443B-BAAB-94BD27F14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49" y="1126433"/>
            <a:ext cx="8873033" cy="592750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dirty="0">
                <a:latin typeface="Century Gothic" panose="020B0502020202020204" pitchFamily="34" charset="0"/>
              </a:rPr>
              <a:t>Необходимо </a:t>
            </a:r>
            <a:r>
              <a:rPr lang="ru-RU" sz="2000" dirty="0" smtClean="0">
                <a:latin typeface="Century Gothic" panose="020B0502020202020204" pitchFamily="34" charset="0"/>
              </a:rPr>
              <a:t>1</a:t>
            </a:r>
            <a:r>
              <a:rPr lang="en-US" sz="2000" b="1" dirty="0" smtClean="0">
                <a:latin typeface="Century Gothic" panose="020B0502020202020204" pitchFamily="34" charset="0"/>
              </a:rPr>
              <a:t>20</a:t>
            </a:r>
            <a:r>
              <a:rPr lang="ru-RU" sz="2000" b="1" dirty="0" smtClean="0">
                <a:latin typeface="Century Gothic" panose="020B0502020202020204" pitchFamily="34" charset="0"/>
              </a:rPr>
              <a:t>,</a:t>
            </a:r>
            <a:r>
              <a:rPr lang="en-US" sz="2000" b="1" dirty="0">
                <a:latin typeface="Century Gothic" panose="020B0502020202020204" pitchFamily="34" charset="0"/>
              </a:rPr>
              <a:t>0</a:t>
            </a:r>
            <a:r>
              <a:rPr lang="ru-RU" sz="2000" b="1" dirty="0" smtClean="0"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latin typeface="Century Gothic" panose="020B0502020202020204" pitchFamily="34" charset="0"/>
              </a:rPr>
              <a:t>млн долларов США </a:t>
            </a:r>
            <a:r>
              <a:rPr lang="ru-RU" sz="2000" dirty="0">
                <a:latin typeface="Century Gothic" panose="020B0502020202020204" pitchFamily="34" charset="0"/>
              </a:rPr>
              <a:t>для организации производство, </a:t>
            </a:r>
            <a:r>
              <a:rPr lang="ru-RU" sz="2000" dirty="0" smtClean="0">
                <a:latin typeface="Century Gothic" panose="020B0502020202020204" pitchFamily="34" charset="0"/>
              </a:rPr>
              <a:t>в том числе за </a:t>
            </a:r>
            <a:r>
              <a:rPr lang="ru-RU" sz="2000" dirty="0">
                <a:latin typeface="Century Gothic" panose="020B0502020202020204" pitchFamily="34" charset="0"/>
              </a:rPr>
              <a:t>счет </a:t>
            </a:r>
            <a:r>
              <a:rPr lang="ru-RU" sz="2000" dirty="0" smtClean="0">
                <a:latin typeface="Century Gothic" panose="020B0502020202020204" pitchFamily="34" charset="0"/>
              </a:rPr>
              <a:t>субсидии </a:t>
            </a:r>
            <a:r>
              <a:rPr lang="ru-RU" sz="2000" b="1" dirty="0" smtClean="0">
                <a:latin typeface="Century Gothic" panose="020B0502020202020204" pitchFamily="34" charset="0"/>
              </a:rPr>
              <a:t>(</a:t>
            </a:r>
            <a:r>
              <a:rPr lang="en-US" sz="2000" b="1" dirty="0" smtClean="0">
                <a:latin typeface="Century Gothic" panose="020B0502020202020204" pitchFamily="34" charset="0"/>
              </a:rPr>
              <a:t>4</a:t>
            </a:r>
            <a:r>
              <a:rPr lang="ru-RU" sz="2000" b="1" dirty="0" smtClean="0"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latin typeface="Century Gothic" panose="020B0502020202020204" pitchFamily="34" charset="0"/>
              </a:rPr>
              <a:t>млн долл.) </a:t>
            </a:r>
            <a:r>
              <a:rPr lang="ru-RU" sz="2000" dirty="0">
                <a:latin typeface="Century Gothic" panose="020B0502020202020204" pitchFamily="34" charset="0"/>
              </a:rPr>
              <a:t>для </a:t>
            </a:r>
            <a:r>
              <a:rPr lang="ru-RU" sz="2000" dirty="0" smtClean="0">
                <a:latin typeface="Century Gothic" panose="020B0502020202020204" pitchFamily="34" charset="0"/>
              </a:rPr>
              <a:t>строительства наружных инфраструктуры. Также в стоимости проекта предусмотрено (</a:t>
            </a:r>
            <a:r>
              <a:rPr lang="ru-RU" sz="2000" b="1" dirty="0">
                <a:latin typeface="Century Gothic" panose="020B0502020202020204" pitchFamily="34" charset="0"/>
              </a:rPr>
              <a:t>2</a:t>
            </a:r>
            <a:r>
              <a:rPr lang="ru-RU" sz="2000" b="1" dirty="0" smtClean="0">
                <a:latin typeface="Century Gothic" panose="020B0502020202020204" pitchFamily="34" charset="0"/>
              </a:rPr>
              <a:t>,2 млн. долл. США</a:t>
            </a:r>
            <a:r>
              <a:rPr lang="ru-RU" sz="2000" dirty="0" smtClean="0">
                <a:latin typeface="Century Gothic" panose="020B0502020202020204" pitchFamily="34" charset="0"/>
              </a:rPr>
              <a:t>) для покупки  карьеров через аукцион с правом последующей продажи, </a:t>
            </a:r>
            <a:r>
              <a:rPr lang="ru-RU" sz="2000" dirty="0">
                <a:latin typeface="Century Gothic" panose="020B0502020202020204" pitchFamily="34" charset="0"/>
              </a:rPr>
              <a:t>получения лицензии на </a:t>
            </a:r>
            <a:r>
              <a:rPr lang="ru-RU" sz="2000" dirty="0" smtClean="0">
                <a:latin typeface="Century Gothic" panose="020B0502020202020204" pitchFamily="34" charset="0"/>
              </a:rPr>
              <a:t>добычу, пополнения </a:t>
            </a:r>
            <a:r>
              <a:rPr lang="ru-RU" sz="2000" dirty="0">
                <a:latin typeface="Century Gothic" panose="020B0502020202020204" pitchFamily="34" charset="0"/>
              </a:rPr>
              <a:t>оборотных средств, организации </a:t>
            </a:r>
            <a:r>
              <a:rPr lang="ru-RU" sz="2000" dirty="0" smtClean="0">
                <a:latin typeface="Century Gothic" panose="020B0502020202020204" pitchFamily="34" charset="0"/>
              </a:rPr>
              <a:t>пробного выпуска </a:t>
            </a:r>
            <a:r>
              <a:rPr lang="ru-RU" sz="2000" dirty="0">
                <a:latin typeface="Century Gothic" panose="020B0502020202020204" pitchFamily="34" charset="0"/>
              </a:rPr>
              <a:t>продукции из сырья наших </a:t>
            </a:r>
            <a:r>
              <a:rPr lang="ru-RU" sz="2000" dirty="0" smtClean="0">
                <a:latin typeface="Century Gothic" panose="020B0502020202020204" pitchFamily="34" charset="0"/>
              </a:rPr>
              <a:t>карьеров на </a:t>
            </a:r>
            <a:r>
              <a:rPr lang="ru-RU" sz="2000" dirty="0">
                <a:latin typeface="Century Gothic" panose="020B0502020202020204" pitchFamily="34" charset="0"/>
              </a:rPr>
              <a:t>существующих зарубежных заводах и обучения кадров. </a:t>
            </a:r>
            <a:r>
              <a:rPr lang="ru-RU" sz="2000" dirty="0" smtClean="0">
                <a:latin typeface="Century Gothic" panose="020B0502020202020204" pitchFamily="34" charset="0"/>
              </a:rPr>
              <a:t>Остальные работы  организуются за счет вложении из получаемых кредитов(</a:t>
            </a:r>
            <a:r>
              <a:rPr lang="ru-RU" sz="2000" b="1" dirty="0" smtClean="0">
                <a:latin typeface="Century Gothic" panose="020B0502020202020204" pitchFamily="34" charset="0"/>
              </a:rPr>
              <a:t>113,8 </a:t>
            </a:r>
            <a:r>
              <a:rPr lang="ru-RU" sz="2000" b="1" dirty="0">
                <a:latin typeface="Century Gothic" panose="020B0502020202020204" pitchFamily="34" charset="0"/>
              </a:rPr>
              <a:t>млн </a:t>
            </a:r>
            <a:r>
              <a:rPr lang="ru-RU" sz="2000" b="1" dirty="0" smtClean="0">
                <a:latin typeface="Century Gothic" panose="020B0502020202020204" pitchFamily="34" charset="0"/>
              </a:rPr>
              <a:t>долл</a:t>
            </a:r>
            <a:r>
              <a:rPr lang="ru-RU" sz="2000" dirty="0" smtClean="0">
                <a:latin typeface="Century Gothic" panose="020B0502020202020204" pitchFamily="34" charset="0"/>
              </a:rPr>
              <a:t>. </a:t>
            </a:r>
            <a:r>
              <a:rPr lang="ru-RU" sz="2000" b="1" dirty="0" smtClean="0">
                <a:latin typeface="Century Gothic" panose="020B0502020202020204" pitchFamily="34" charset="0"/>
              </a:rPr>
              <a:t>США</a:t>
            </a:r>
            <a:r>
              <a:rPr lang="ru-RU" sz="2000" dirty="0" smtClean="0">
                <a:latin typeface="Century Gothic" panose="020B0502020202020204" pitchFamily="34" charset="0"/>
              </a:rPr>
              <a:t>). Кластер создается в виде совместного предприятия. В соответствии с правительственным решением в проект будут привлекаться субсидии до 40% процентной ставки кредита. Предоставляется </a:t>
            </a:r>
            <a:r>
              <a:rPr lang="ru-RU" sz="2000" dirty="0">
                <a:latin typeface="Century Gothic" panose="020B0502020202020204" pitchFamily="34" charset="0"/>
              </a:rPr>
              <a:t>до 50% залога на кредит. Вложения </a:t>
            </a:r>
            <a:r>
              <a:rPr lang="ru-RU" sz="2000" dirty="0" smtClean="0">
                <a:latin typeface="Century Gothic" panose="020B0502020202020204" pitchFamily="34" charset="0"/>
              </a:rPr>
              <a:t> инвестиции </a:t>
            </a:r>
            <a:r>
              <a:rPr lang="ru-RU" sz="2000" dirty="0">
                <a:latin typeface="Century Gothic" panose="020B0502020202020204" pitchFamily="34" charset="0"/>
              </a:rPr>
              <a:t>производится после принятия </a:t>
            </a:r>
            <a:r>
              <a:rPr lang="ru-RU" sz="2000" dirty="0" smtClean="0">
                <a:latin typeface="Century Gothic" panose="020B0502020202020204" pitchFamily="34" charset="0"/>
              </a:rPr>
              <a:t>постановления </a:t>
            </a:r>
            <a:r>
              <a:rPr lang="ru-RU" sz="2000" dirty="0">
                <a:latin typeface="Century Gothic" panose="020B0502020202020204" pitchFamily="34" charset="0"/>
              </a:rPr>
              <a:t>Кабинета Министров о внедрения данного проекта, кроме организационных затрат по созданию совместного </a:t>
            </a:r>
            <a:r>
              <a:rPr lang="ru-RU" sz="2000" dirty="0" smtClean="0">
                <a:latin typeface="Century Gothic" panose="020B0502020202020204" pitchFamily="34" charset="0"/>
              </a:rPr>
              <a:t>предприятия, пробный выпуска в зарубежных заводов </a:t>
            </a:r>
            <a:r>
              <a:rPr lang="ru-RU" sz="2000" dirty="0">
                <a:latin typeface="Century Gothic" panose="020B0502020202020204" pitchFamily="34" charset="0"/>
              </a:rPr>
              <a:t>и получения лицензии на </a:t>
            </a:r>
            <a:r>
              <a:rPr lang="ru-RU" sz="2000" dirty="0" smtClean="0">
                <a:latin typeface="Century Gothic" panose="020B0502020202020204" pitchFamily="34" charset="0"/>
              </a:rPr>
              <a:t>добычи мергеля, </a:t>
            </a:r>
            <a:r>
              <a:rPr lang="ru-RU" sz="2000" dirty="0" err="1">
                <a:latin typeface="Century Gothic" panose="020B0502020202020204" pitchFamily="34" charset="0"/>
              </a:rPr>
              <a:t>талькомагнезита</a:t>
            </a:r>
            <a:r>
              <a:rPr lang="ru-RU" sz="2000" dirty="0">
                <a:latin typeface="Century Gothic" panose="020B0502020202020204" pitchFamily="34" charset="0"/>
              </a:rPr>
              <a:t> и вермикулита</a:t>
            </a:r>
            <a:r>
              <a:rPr lang="ru-RU" sz="2000" dirty="0" smtClean="0">
                <a:latin typeface="Century Gothic" panose="020B0502020202020204" pitchFamily="34" charset="0"/>
              </a:rPr>
              <a:t>.</a:t>
            </a:r>
            <a:endParaRPr lang="ru-RU" sz="2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339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220A684-5E57-4622-8175-C0705CDB0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84"/>
            <a:ext cx="12192000" cy="684238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4AF5A-4BC0-45A2-B57C-0DE7715E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262762"/>
            <a:ext cx="11481320" cy="442632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13.  Финансовый модель</a:t>
            </a:r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867031"/>
              </p:ext>
            </p:extLst>
          </p:nvPr>
        </p:nvGraphicFramePr>
        <p:xfrm>
          <a:off x="942975" y="849085"/>
          <a:ext cx="6085922" cy="5199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9734">
                  <a:extLst>
                    <a:ext uri="{9D8B030D-6E8A-4147-A177-3AD203B41FA5}">
                      <a16:colId xmlns:a16="http://schemas.microsoft.com/office/drawing/2014/main" val="2382095660"/>
                    </a:ext>
                  </a:extLst>
                </a:gridCol>
                <a:gridCol w="1686188">
                  <a:extLst>
                    <a:ext uri="{9D8B030D-6E8A-4147-A177-3AD203B41FA5}">
                      <a16:colId xmlns:a16="http://schemas.microsoft.com/office/drawing/2014/main" val="3198656307"/>
                    </a:ext>
                  </a:extLst>
                </a:gridCol>
              </a:tblGrid>
              <a:tr h="506959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затрат и доходов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долл. США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593537"/>
                  </a:ext>
                </a:extLst>
              </a:tr>
              <a:tr h="457898">
                <a:tc>
                  <a:txBody>
                    <a:bodyPr/>
                    <a:lstStyle/>
                    <a:p>
                      <a:r>
                        <a:rPr lang="ru-RU" dirty="0" smtClean="0"/>
                        <a:t>Стоимость проекта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150 </a:t>
                      </a:r>
                      <a:r>
                        <a:rPr lang="ru-RU" dirty="0" smtClean="0"/>
                        <a:t>000 000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149413"/>
                  </a:ext>
                </a:extLst>
              </a:tr>
              <a:tr h="457898">
                <a:tc>
                  <a:txBody>
                    <a:bodyPr/>
                    <a:lstStyle/>
                    <a:p>
                      <a:r>
                        <a:rPr lang="ru-RU" dirty="0" smtClean="0"/>
                        <a:t>   из них: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5121056"/>
                  </a:ext>
                </a:extLst>
              </a:tr>
              <a:tr h="457898">
                <a:tc>
                  <a:txBody>
                    <a:bodyPr/>
                    <a:lstStyle/>
                    <a:p>
                      <a:r>
                        <a:rPr lang="ru-RU" dirty="0" smtClean="0"/>
                        <a:t>   *</a:t>
                      </a:r>
                      <a:r>
                        <a:rPr lang="ru-RU" baseline="0" dirty="0" smtClean="0"/>
                        <a:t> из бюджета, </a:t>
                      </a:r>
                    </a:p>
                    <a:p>
                      <a:r>
                        <a:rPr lang="ru-RU" baseline="0" dirty="0" smtClean="0"/>
                        <a:t>Для СМР инфраструктуры, в виде 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10 </a:t>
                      </a:r>
                      <a:r>
                        <a:rPr lang="ru-RU" baseline="0" dirty="0" smtClean="0"/>
                        <a:t>0</a:t>
                      </a:r>
                      <a:r>
                        <a:rPr lang="ru-RU" dirty="0" smtClean="0"/>
                        <a:t>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9670318"/>
                  </a:ext>
                </a:extLst>
              </a:tr>
              <a:tr h="457898">
                <a:tc>
                  <a:txBody>
                    <a:bodyPr/>
                    <a:lstStyle/>
                    <a:p>
                      <a:r>
                        <a:rPr lang="ru-RU" dirty="0" smtClean="0"/>
                        <a:t>   *  инвестиции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smtClean="0"/>
                        <a:t>140 </a:t>
                      </a:r>
                      <a:r>
                        <a:rPr lang="ru-RU" baseline="0" dirty="0" smtClean="0"/>
                        <a:t>000 000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064274"/>
                  </a:ext>
                </a:extLst>
              </a:tr>
              <a:tr h="4578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025877"/>
                  </a:ext>
                </a:extLst>
              </a:tr>
              <a:tr h="11447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615521"/>
                  </a:ext>
                </a:extLst>
              </a:tr>
              <a:tr h="801321">
                <a:tc>
                  <a:txBody>
                    <a:bodyPr/>
                    <a:lstStyle/>
                    <a:p>
                      <a:r>
                        <a:rPr lang="ru-RU" dirty="0" smtClean="0"/>
                        <a:t>Финансовая модель обсуждается с инвестором.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225497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215363-505A-41BD-AD05-3BE916012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755" y="1579097"/>
            <a:ext cx="2839387" cy="283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008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7566"/>
            <a:ext cx="10515600" cy="9274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14. Критерий экономической эффективности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355117"/>
              </p:ext>
            </p:extLst>
          </p:nvPr>
        </p:nvGraphicFramePr>
        <p:xfrm>
          <a:off x="1136469" y="1371595"/>
          <a:ext cx="8360227" cy="44283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463631">
                  <a:extLst>
                    <a:ext uri="{9D8B030D-6E8A-4147-A177-3AD203B41FA5}">
                      <a16:colId xmlns:a16="http://schemas.microsoft.com/office/drawing/2014/main" val="430812947"/>
                    </a:ext>
                  </a:extLst>
                </a:gridCol>
                <a:gridCol w="1896596">
                  <a:extLst>
                    <a:ext uri="{9D8B030D-6E8A-4147-A177-3AD203B41FA5}">
                      <a16:colId xmlns:a16="http://schemas.microsoft.com/office/drawing/2014/main" val="769764291"/>
                    </a:ext>
                  </a:extLst>
                </a:gridCol>
              </a:tblGrid>
              <a:tr h="402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Горизонты расчета проекта, лет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0721036"/>
                  </a:ext>
                </a:extLst>
              </a:tr>
              <a:tr h="402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Объем вложенного капитала</a:t>
                      </a:r>
                      <a:r>
                        <a:rPr lang="en-US" sz="1600" dirty="0">
                          <a:effectLst/>
                        </a:rPr>
                        <a:t> (LDC)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150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00</a:t>
                      </a:r>
                      <a:r>
                        <a:rPr lang="en-US" sz="1600" dirty="0">
                          <a:effectLst/>
                        </a:rPr>
                        <a:t>0 000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9987651"/>
                  </a:ext>
                </a:extLst>
              </a:tr>
              <a:tr h="402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Объем выручки в год (</a:t>
                      </a:r>
                      <a:r>
                        <a:rPr lang="en-US" sz="1600" dirty="0">
                          <a:effectLst/>
                        </a:rPr>
                        <a:t>SP</a:t>
                      </a:r>
                      <a:r>
                        <a:rPr lang="ru-RU" sz="1600" dirty="0">
                          <a:effectLst/>
                        </a:rPr>
                        <a:t>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</a:rPr>
                        <a:t>81 459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7092078"/>
                  </a:ext>
                </a:extLst>
              </a:tr>
              <a:tr h="402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Чистый операционный доход (</a:t>
                      </a:r>
                      <a:r>
                        <a:rPr lang="en-US" sz="1600" dirty="0">
                          <a:effectLst/>
                        </a:rPr>
                        <a:t>NAOR</a:t>
                      </a:r>
                      <a:r>
                        <a:rPr lang="ru-RU" sz="1600" dirty="0">
                          <a:effectLst/>
                        </a:rPr>
                        <a:t>), в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74</a:t>
                      </a:r>
                      <a:r>
                        <a:rPr lang="ru-RU" sz="1600" baseline="0" dirty="0" smtClean="0">
                          <a:effectLst/>
                        </a:rPr>
                        <a:t> 249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470917"/>
                  </a:ext>
                </a:extLst>
              </a:tr>
              <a:tr h="402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Чистая прибыль за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73</a:t>
                      </a:r>
                      <a:r>
                        <a:rPr lang="ru-RU" sz="1600" baseline="0" dirty="0" smtClean="0">
                          <a:effectLst/>
                        </a:rPr>
                        <a:t> 674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7527261"/>
                  </a:ext>
                </a:extLst>
              </a:tr>
              <a:tr h="402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Чистый доход (остаток денежный средств, </a:t>
                      </a:r>
                      <a:r>
                        <a:rPr lang="en-US" sz="1600" dirty="0">
                          <a:effectLst/>
                        </a:rPr>
                        <a:t>NV</a:t>
                      </a:r>
                      <a:r>
                        <a:rPr lang="ru-RU" sz="1600" dirty="0">
                          <a:effectLst/>
                        </a:rPr>
                        <a:t>) в год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effectLst/>
                        </a:rPr>
                        <a:t>48 674</a:t>
                      </a:r>
                      <a:r>
                        <a:rPr lang="en-US" sz="1600" dirty="0" smtClean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000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048571"/>
                  </a:ext>
                </a:extLst>
              </a:tr>
              <a:tr h="402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Средняя рентабельность за период проекта 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5</a:t>
                      </a:r>
                      <a:r>
                        <a:rPr lang="en-US" sz="1600" dirty="0" smtClean="0">
                          <a:effectLst/>
                        </a:rPr>
                        <a:t>5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25698"/>
                  </a:ext>
                </a:extLst>
              </a:tr>
              <a:tr h="402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Ставка дисконтирования  </a:t>
                      </a:r>
                      <a:r>
                        <a:rPr lang="en-US" sz="1600" dirty="0">
                          <a:effectLst/>
                        </a:rPr>
                        <a:t>(DR) 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</a:t>
                      </a:r>
                      <a:r>
                        <a:rPr lang="en-US" sz="1600" dirty="0" smtClean="0">
                          <a:effectLst/>
                        </a:rPr>
                        <a:t>0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7934248"/>
                  </a:ext>
                </a:extLst>
              </a:tr>
              <a:tr h="402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Внутренняя норма рентабельности </a:t>
                      </a:r>
                      <a:r>
                        <a:rPr lang="en-US" sz="1600" dirty="0">
                          <a:effectLst/>
                        </a:rPr>
                        <a:t>(IRR) </a:t>
                      </a:r>
                      <a:r>
                        <a:rPr lang="ru-RU" sz="1600" dirty="0">
                          <a:effectLst/>
                        </a:rPr>
                        <a:t>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189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42173"/>
                  </a:ext>
                </a:extLst>
              </a:tr>
              <a:tr h="402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Срок окупаемости</a:t>
                      </a:r>
                      <a:r>
                        <a:rPr lang="en-US" sz="1600" dirty="0">
                          <a:effectLst/>
                        </a:rPr>
                        <a:t> (PBP)</a:t>
                      </a:r>
                      <a:r>
                        <a:rPr lang="ru-RU" sz="1600" dirty="0">
                          <a:effectLst/>
                        </a:rPr>
                        <a:t> лет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2,2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6141793"/>
                  </a:ext>
                </a:extLst>
              </a:tr>
              <a:tr h="402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Дисконтированный срок окупаемости (</a:t>
                      </a:r>
                      <a:r>
                        <a:rPr lang="en-US" sz="1600">
                          <a:effectLst/>
                        </a:rPr>
                        <a:t>DPBP</a:t>
                      </a:r>
                      <a:r>
                        <a:rPr lang="ru-RU" sz="1600">
                          <a:effectLst/>
                        </a:rPr>
                        <a:t>) лет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037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847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4AF5A-4BC0-45A2-B57C-0DE7715E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262762"/>
            <a:ext cx="7702550" cy="58903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_AvanteBs" panose="020B0402020202020204" pitchFamily="34" charset="-52"/>
              </a:rPr>
              <a:t>15. </a:t>
            </a:r>
            <a:r>
              <a:rPr lang="ru-RU" sz="2800" dirty="0">
                <a:solidFill>
                  <a:schemeClr val="bg1"/>
                </a:solidFill>
                <a:latin typeface="a_AvanteBs" panose="020B0402020202020204" pitchFamily="34" charset="-52"/>
              </a:rPr>
              <a:t>УПРАВЛЕНИЕ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D6ED29-A298-4DC0-8C94-51812657E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94" y="1358883"/>
            <a:ext cx="8988034" cy="4161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dirty="0">
                <a:latin typeface="a_AvanteBs" panose="020B0402020202020204" pitchFamily="34" charset="-52"/>
              </a:rPr>
              <a:t>Генеральный директор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E2CFD9-6014-4F61-ADA1-36F0CDA0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2" y="2099927"/>
            <a:ext cx="1677144" cy="643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ru-RU" sz="1600" b="1" dirty="0">
                <a:latin typeface="a_AvanteBs" panose="020B0402020202020204" pitchFamily="34" charset="-52"/>
                <a:ea typeface="Tahoma" pitchFamily="34" charset="0"/>
                <a:cs typeface="Tahoma" pitchFamily="34" charset="0"/>
              </a:rPr>
              <a:t>Бухгалтерия и финансы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2D87F94E-C052-4904-9C96-CCEC1EDDA7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8102" y="2915924"/>
            <a:ext cx="1649951" cy="6432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ru-RU" sz="1600" b="1" dirty="0">
                <a:latin typeface="a_AvanteBs" panose="020B0402020202020204" pitchFamily="34" charset="-52"/>
                <a:ea typeface="Tahoma" pitchFamily="34" charset="0"/>
                <a:cs typeface="Tahoma" pitchFamily="34" charset="0"/>
              </a:rPr>
              <a:t>Отдел кадров</a:t>
            </a:r>
            <a:endParaRPr lang="ru-RU" sz="1600" dirty="0">
              <a:latin typeface="a_AvanteBs" panose="020B0402020202020204" pitchFamily="34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A69775E0-2884-440C-A102-EF39558CA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2044" y="1775014"/>
            <a:ext cx="23099" cy="39607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EC462DA2-E5CC-4E70-984B-E6031C0BF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3304" y="3793166"/>
            <a:ext cx="1649950" cy="643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ru-RU" sz="1600" b="1" dirty="0">
                <a:latin typeface="a_AvanteBs" panose="020B0402020202020204" pitchFamily="34" charset="-52"/>
                <a:ea typeface="Tahoma" pitchFamily="34" charset="0"/>
                <a:cs typeface="Tahoma" pitchFamily="34" charset="0"/>
              </a:rPr>
              <a:t>юристы</a:t>
            </a: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id="{DCCDF4AF-978F-4771-B528-69D6BA5DB54B}"/>
              </a:ext>
            </a:extLst>
          </p:cNvPr>
          <p:cNvCxnSpPr>
            <a:cxnSpLocks/>
            <a:endCxn id="40" idx="1"/>
          </p:cNvCxnSpPr>
          <p:nvPr/>
        </p:nvCxnSpPr>
        <p:spPr>
          <a:xfrm>
            <a:off x="1651000" y="3246647"/>
            <a:ext cx="59119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0" name="Rectangle 6">
            <a:extLst>
              <a:ext uri="{FF2B5EF4-FFF2-40B4-BE49-F238E27FC236}">
                <a16:creationId xmlns:a16="http://schemas.microsoft.com/office/drawing/2014/main" id="{6F57BC9C-3BDA-4F52-B233-970B9A6465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199" y="2925011"/>
            <a:ext cx="1397077" cy="643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ru-RU" sz="1400" dirty="0">
                <a:latin typeface="a_AvanteBs" panose="020B0402020202020204" pitchFamily="34" charset="-52"/>
                <a:ea typeface="Tahoma" pitchFamily="34" charset="0"/>
                <a:cs typeface="Tahoma" pitchFamily="34" charset="0"/>
              </a:rPr>
              <a:t>Цех талька</a:t>
            </a:r>
          </a:p>
        </p:txBody>
      </p:sp>
      <p:sp>
        <p:nvSpPr>
          <p:cNvPr id="41" name="Rectangle 6">
            <a:extLst>
              <a:ext uri="{FF2B5EF4-FFF2-40B4-BE49-F238E27FC236}">
                <a16:creationId xmlns:a16="http://schemas.microsoft.com/office/drawing/2014/main" id="{2093198A-1160-409A-A9D9-94921A0DB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6" y="2894662"/>
            <a:ext cx="1240292" cy="643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ru-RU" sz="1400" dirty="0">
                <a:latin typeface="a_AvanteBs" panose="020B0402020202020204" pitchFamily="34" charset="-52"/>
                <a:ea typeface="Tahoma" pitchFamily="34" charset="0"/>
                <a:cs typeface="Tahoma" pitchFamily="34" charset="0"/>
              </a:rPr>
              <a:t>карьеры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429516E9-4CE4-4B10-8125-7D323AC68B0B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1650999" y="4127529"/>
            <a:ext cx="59119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Rectangle 6">
            <a:extLst>
              <a:ext uri="{FF2B5EF4-FFF2-40B4-BE49-F238E27FC236}">
                <a16:creationId xmlns:a16="http://schemas.microsoft.com/office/drawing/2014/main" id="{A1F4BB67-9436-4123-974D-5A220B067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2198" y="3805893"/>
            <a:ext cx="1397077" cy="643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ru-RU" sz="1400" dirty="0">
                <a:latin typeface="a_AvanteBs" panose="020B0402020202020204" pitchFamily="34" charset="-52"/>
                <a:ea typeface="Tahoma" pitchFamily="34" charset="0"/>
                <a:cs typeface="Tahoma" pitchFamily="34" charset="0"/>
              </a:rPr>
              <a:t>Цех СМЛ</a:t>
            </a:r>
          </a:p>
        </p:txBody>
      </p:sp>
      <p:sp>
        <p:nvSpPr>
          <p:cNvPr id="49" name="Rectangle 6">
            <a:extLst>
              <a:ext uri="{FF2B5EF4-FFF2-40B4-BE49-F238E27FC236}">
                <a16:creationId xmlns:a16="http://schemas.microsoft.com/office/drawing/2014/main" id="{68A12449-DB8C-4680-BFA2-BA99025734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05" y="3775544"/>
            <a:ext cx="1240292" cy="643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ru-RU" sz="1400" dirty="0">
                <a:latin typeface="a_AvanteBs" panose="020B0402020202020204" pitchFamily="34" charset="-52"/>
                <a:ea typeface="Tahoma" pitchFamily="34" charset="0"/>
                <a:cs typeface="Tahoma" pitchFamily="34" charset="0"/>
              </a:rPr>
              <a:t>Цех магнезита</a:t>
            </a:r>
          </a:p>
        </p:txBody>
      </p: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2E044B0B-DB72-41A8-8409-594E82F2AC17}"/>
              </a:ext>
            </a:extLst>
          </p:cNvPr>
          <p:cNvCxnSpPr>
            <a:cxnSpLocks/>
            <a:endCxn id="51" idx="1"/>
          </p:cNvCxnSpPr>
          <p:nvPr/>
        </p:nvCxnSpPr>
        <p:spPr>
          <a:xfrm>
            <a:off x="1672201" y="4993299"/>
            <a:ext cx="591199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1" name="Rectangle 6">
            <a:extLst>
              <a:ext uri="{FF2B5EF4-FFF2-40B4-BE49-F238E27FC236}">
                <a16:creationId xmlns:a16="http://schemas.microsoft.com/office/drawing/2014/main" id="{706CFAAC-E10A-4CC6-A1F4-6DEE810A3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3400" y="4671663"/>
            <a:ext cx="1397077" cy="643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ru-RU" sz="1400" dirty="0">
                <a:latin typeface="a_AvanteBs" panose="020B0402020202020204" pitchFamily="34" charset="-52"/>
                <a:ea typeface="Tahoma" pitchFamily="34" charset="0"/>
                <a:cs typeface="Tahoma" pitchFamily="34" charset="0"/>
              </a:rPr>
              <a:t>Транспортный цех</a:t>
            </a:r>
          </a:p>
        </p:txBody>
      </p:sp>
      <p:sp>
        <p:nvSpPr>
          <p:cNvPr id="52" name="Rectangle 6">
            <a:extLst>
              <a:ext uri="{FF2B5EF4-FFF2-40B4-BE49-F238E27FC236}">
                <a16:creationId xmlns:a16="http://schemas.microsoft.com/office/drawing/2014/main" id="{F1B55EFA-B233-4AAC-ACDD-0C64AD28CB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707" y="4641314"/>
            <a:ext cx="1240292" cy="643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ru-RU" sz="1400" dirty="0">
                <a:latin typeface="a_AvanteBs" panose="020B0402020202020204" pitchFamily="34" charset="-52"/>
                <a:ea typeface="Tahoma" pitchFamily="34" charset="0"/>
                <a:cs typeface="Tahoma" pitchFamily="34" charset="0"/>
              </a:rPr>
              <a:t>Инженерные службы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7EEC233-3F15-463F-8F22-3FFFBB71D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793" y="2089507"/>
            <a:ext cx="3204482" cy="6536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ru-RU" sz="1600" b="1" dirty="0">
                <a:latin typeface="a_AvanteBs" panose="020B0402020202020204" pitchFamily="34" charset="-52"/>
                <a:ea typeface="Tahoma" pitchFamily="34" charset="0"/>
                <a:cs typeface="Tahoma" pitchFamily="34" charset="0"/>
              </a:rPr>
              <a:t>Технический директор</a:t>
            </a:r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id="{E29198FB-462F-4324-9B1B-EC3825E3C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216" y="2992502"/>
            <a:ext cx="1320412" cy="643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ru-RU" sz="1400" dirty="0">
                <a:latin typeface="a_AvanteBs" panose="020B0402020202020204" pitchFamily="34" charset="-52"/>
                <a:ea typeface="Tahoma" pitchFamily="34" charset="0"/>
                <a:cs typeface="Tahoma" pitchFamily="34" charset="0"/>
              </a:rPr>
              <a:t>Отдел продаж и маркетинга</a:t>
            </a:r>
          </a:p>
        </p:txBody>
      </p:sp>
      <p:sp>
        <p:nvSpPr>
          <p:cNvPr id="58" name="Rectangle 6">
            <a:extLst>
              <a:ext uri="{FF2B5EF4-FFF2-40B4-BE49-F238E27FC236}">
                <a16:creationId xmlns:a16="http://schemas.microsoft.com/office/drawing/2014/main" id="{1BD23145-4EC5-46EA-A0F9-3E76B6C75D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4676" y="3851153"/>
            <a:ext cx="1146388" cy="643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ru-RU" sz="1400" dirty="0">
                <a:latin typeface="a_AvanteBs" panose="020B0402020202020204" pitchFamily="34" charset="-52"/>
                <a:ea typeface="Tahoma" pitchFamily="34" charset="0"/>
                <a:cs typeface="Tahoma" pitchFamily="34" charset="0"/>
              </a:rPr>
              <a:t>Все склады</a:t>
            </a:r>
          </a:p>
        </p:txBody>
      </p: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263F0765-85B2-4FA4-A76D-B3E6A2C3C94E}"/>
              </a:ext>
            </a:extLst>
          </p:cNvPr>
          <p:cNvCxnSpPr>
            <a:cxnSpLocks/>
          </p:cNvCxnSpPr>
          <p:nvPr/>
        </p:nvCxnSpPr>
        <p:spPr>
          <a:xfrm>
            <a:off x="7333998" y="4195020"/>
            <a:ext cx="76173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0" name="Rectangle 6">
            <a:extLst>
              <a:ext uri="{FF2B5EF4-FFF2-40B4-BE49-F238E27FC236}">
                <a16:creationId xmlns:a16="http://schemas.microsoft.com/office/drawing/2014/main" id="{5EECC2E1-EFBC-402C-941D-99838B529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1215" y="3873384"/>
            <a:ext cx="1320412" cy="643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ru-RU" sz="1400" dirty="0" err="1">
                <a:latin typeface="a_AvanteBs" panose="020B0402020202020204" pitchFamily="34" charset="-52"/>
                <a:ea typeface="Tahoma" pitchFamily="34" charset="0"/>
                <a:cs typeface="Tahoma" pitchFamily="34" charset="0"/>
              </a:rPr>
              <a:t>дистрибьют</a:t>
            </a:r>
            <a:endParaRPr lang="ru-RU" sz="1400" dirty="0">
              <a:latin typeface="a_AvanteBs" panose="020B0402020202020204" pitchFamily="34" charset="-52"/>
              <a:ea typeface="Tahoma" pitchFamily="34" charset="0"/>
              <a:cs typeface="Tahoma" pitchFamily="34" charset="0"/>
            </a:endParaRPr>
          </a:p>
        </p:txBody>
      </p:sp>
      <p:sp>
        <p:nvSpPr>
          <p:cNvPr id="61" name="Rectangle 6">
            <a:extLst>
              <a:ext uri="{FF2B5EF4-FFF2-40B4-BE49-F238E27FC236}">
                <a16:creationId xmlns:a16="http://schemas.microsoft.com/office/drawing/2014/main" id="{6063DE93-B0ED-4490-AACE-9F40809CE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4675" y="4732035"/>
            <a:ext cx="1146388" cy="643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ru-RU" sz="1400" dirty="0">
                <a:latin typeface="a_AvanteBs" panose="020B0402020202020204" pitchFamily="34" charset="-52"/>
                <a:ea typeface="Tahoma" pitchFamily="34" charset="0"/>
                <a:cs typeface="Tahoma" pitchFamily="34" charset="0"/>
              </a:rPr>
              <a:t>Отдел снабжения</a:t>
            </a:r>
          </a:p>
        </p:txBody>
      </p:sp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3EC59845-F784-4CCA-8AB1-DB074BA1950B}"/>
              </a:ext>
            </a:extLst>
          </p:cNvPr>
          <p:cNvCxnSpPr>
            <a:cxnSpLocks/>
          </p:cNvCxnSpPr>
          <p:nvPr/>
        </p:nvCxnSpPr>
        <p:spPr>
          <a:xfrm>
            <a:off x="7355200" y="5060790"/>
            <a:ext cx="761732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3" name="Rectangle 6">
            <a:extLst>
              <a:ext uri="{FF2B5EF4-FFF2-40B4-BE49-F238E27FC236}">
                <a16:creationId xmlns:a16="http://schemas.microsoft.com/office/drawing/2014/main" id="{138F2917-3FB0-4D85-A3D6-B49B3FA55C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417" y="4739154"/>
            <a:ext cx="1320412" cy="6432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ru-RU" sz="1400" dirty="0">
                <a:latin typeface="a_AvanteBs" panose="020B0402020202020204" pitchFamily="34" charset="-52"/>
                <a:ea typeface="Tahoma" pitchFamily="34" charset="0"/>
                <a:cs typeface="Tahoma" pitchFamily="34" charset="0"/>
              </a:rPr>
              <a:t>дилеры</a:t>
            </a:r>
          </a:p>
        </p:txBody>
      </p:sp>
      <p:sp>
        <p:nvSpPr>
          <p:cNvPr id="65" name="Line 8">
            <a:extLst>
              <a:ext uri="{FF2B5EF4-FFF2-40B4-BE49-F238E27FC236}">
                <a16:creationId xmlns:a16="http://schemas.microsoft.com/office/drawing/2014/main" id="{8A21F9E1-D1D1-408D-A562-81D348D0AD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708820" y="1775013"/>
            <a:ext cx="15503" cy="32857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6318B43E-B0A7-4174-9AEE-0AC836791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934" y="2089507"/>
            <a:ext cx="3240896" cy="6378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 anchorCtr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ctr"/>
            <a:r>
              <a:rPr lang="ru-RU" sz="1600" b="1" dirty="0">
                <a:latin typeface="a_AvanteBs" panose="020B0402020202020204" pitchFamily="34" charset="-52"/>
                <a:ea typeface="Tahoma" pitchFamily="34" charset="0"/>
                <a:cs typeface="Tahoma" pitchFamily="34" charset="0"/>
              </a:rPr>
              <a:t>Коммерческий директор</a:t>
            </a:r>
            <a:endParaRPr lang="ru-RU" sz="1600" dirty="0">
              <a:latin typeface="a_AvanteBs" panose="020B0402020202020204" pitchFamily="34" charset="-52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id="{3E2BD82A-901A-4A57-A741-037418DA4BAA}"/>
              </a:ext>
            </a:extLst>
          </p:cNvPr>
          <p:cNvCxnSpPr/>
          <p:nvPr/>
        </p:nvCxnSpPr>
        <p:spPr>
          <a:xfrm>
            <a:off x="7676376" y="3336554"/>
            <a:ext cx="44656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Line 8">
            <a:extLst>
              <a:ext uri="{FF2B5EF4-FFF2-40B4-BE49-F238E27FC236}">
                <a16:creationId xmlns:a16="http://schemas.microsoft.com/office/drawing/2014/main" id="{CDF5C9EF-08FD-4F4A-8859-8399B425FC5B}"/>
              </a:ext>
            </a:extLst>
          </p:cNvPr>
          <p:cNvSpPr>
            <a:spLocks noChangeShapeType="1"/>
          </p:cNvSpPr>
          <p:nvPr/>
        </p:nvSpPr>
        <p:spPr bwMode="auto">
          <a:xfrm>
            <a:off x="5857594" y="1775014"/>
            <a:ext cx="6735" cy="235250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id="{08E75CC6-235D-424D-A7B7-F155ADDBFA6D}"/>
              </a:ext>
            </a:extLst>
          </p:cNvPr>
          <p:cNvCxnSpPr>
            <a:cxnSpLocks/>
          </p:cNvCxnSpPr>
          <p:nvPr/>
        </p:nvCxnSpPr>
        <p:spPr>
          <a:xfrm flipH="1">
            <a:off x="5498053" y="2446020"/>
            <a:ext cx="3595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id="{D48C05F9-4201-4461-89F2-6F719DD8377D}"/>
              </a:ext>
            </a:extLst>
          </p:cNvPr>
          <p:cNvCxnSpPr>
            <a:cxnSpLocks/>
          </p:cNvCxnSpPr>
          <p:nvPr/>
        </p:nvCxnSpPr>
        <p:spPr>
          <a:xfrm flipH="1">
            <a:off x="5498053" y="3246647"/>
            <a:ext cx="3595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 стрелкой 97">
            <a:extLst>
              <a:ext uri="{FF2B5EF4-FFF2-40B4-BE49-F238E27FC236}">
                <a16:creationId xmlns:a16="http://schemas.microsoft.com/office/drawing/2014/main" id="{C8257F41-6394-4F47-8247-67ECB14F9408}"/>
              </a:ext>
            </a:extLst>
          </p:cNvPr>
          <p:cNvCxnSpPr>
            <a:cxnSpLocks/>
          </p:cNvCxnSpPr>
          <p:nvPr/>
        </p:nvCxnSpPr>
        <p:spPr>
          <a:xfrm flipH="1">
            <a:off x="5504788" y="4100087"/>
            <a:ext cx="3595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5438BE1C-61D9-4642-88C9-0E872F744ED9}"/>
              </a:ext>
            </a:extLst>
          </p:cNvPr>
          <p:cNvSpPr/>
          <p:nvPr/>
        </p:nvSpPr>
        <p:spPr>
          <a:xfrm>
            <a:off x="9516224" y="1228264"/>
            <a:ext cx="2562637" cy="5432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>
                <a:latin typeface="a_AvanteBs" panose="020B0402020202020204" pitchFamily="34" charset="-52"/>
              </a:rPr>
              <a:t>Управленческий персонал всего </a:t>
            </a:r>
            <a:r>
              <a:rPr lang="ru-RU" sz="1300" b="1" dirty="0" smtClean="0">
                <a:latin typeface="a_AvanteBs" panose="020B0402020202020204" pitchFamily="34" charset="-52"/>
              </a:rPr>
              <a:t>25 </a:t>
            </a:r>
            <a:r>
              <a:rPr lang="ru-RU" sz="1300" b="1" dirty="0">
                <a:latin typeface="a_AvanteBs" panose="020B0402020202020204" pitchFamily="34" charset="-52"/>
              </a:rPr>
              <a:t>человек:</a:t>
            </a:r>
          </a:p>
          <a:p>
            <a:pPr marL="14400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a_AvanteBs" panose="020B0402020202020204" pitchFamily="34" charset="-52"/>
              </a:rPr>
              <a:t>Генеральный </a:t>
            </a:r>
            <a:r>
              <a:rPr lang="ru-RU" sz="1300" dirty="0">
                <a:latin typeface="a_AvanteBs" panose="020B0402020202020204" pitchFamily="34" charset="-52"/>
              </a:rPr>
              <a:t>директор</a:t>
            </a:r>
          </a:p>
          <a:p>
            <a:pPr marL="14400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a_AvanteBs" panose="020B0402020202020204" pitchFamily="34" charset="-52"/>
              </a:rPr>
              <a:t> </a:t>
            </a:r>
            <a:r>
              <a:rPr lang="ru-RU" sz="1300" dirty="0">
                <a:latin typeface="a_AvanteBs" panose="020B0402020202020204" pitchFamily="34" charset="-52"/>
              </a:rPr>
              <a:t>Технический директор и Коммерческий директор</a:t>
            </a:r>
          </a:p>
          <a:p>
            <a:pPr marL="14400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a_AvanteBs" panose="020B0402020202020204" pitchFamily="34" charset="-52"/>
              </a:rPr>
              <a:t> </a:t>
            </a:r>
            <a:r>
              <a:rPr lang="ru-RU" sz="1300" dirty="0">
                <a:latin typeface="a_AvanteBs" panose="020B0402020202020204" pitchFamily="34" charset="-52"/>
              </a:rPr>
              <a:t>Начальники цехов -3 чел, начальники смен – 6 чел.</a:t>
            </a:r>
          </a:p>
          <a:p>
            <a:pPr marL="14400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a_AvanteBs" panose="020B0402020202020204" pitchFamily="34" charset="-52"/>
              </a:rPr>
              <a:t> Бухгалтерия-4 </a:t>
            </a:r>
            <a:r>
              <a:rPr lang="ru-RU" sz="1300" dirty="0">
                <a:latin typeface="a_AvanteBs" panose="020B0402020202020204" pitchFamily="34" charset="-52"/>
              </a:rPr>
              <a:t>чел, специалист по кадрам-1 чел, менеджеры по продажам и снабжения - 5</a:t>
            </a:r>
            <a:r>
              <a:rPr lang="ru-RU" sz="1300" dirty="0" smtClean="0">
                <a:latin typeface="a_AvanteBs" panose="020B0402020202020204" pitchFamily="34" charset="-52"/>
              </a:rPr>
              <a:t> </a:t>
            </a:r>
            <a:r>
              <a:rPr lang="ru-RU" sz="1300" dirty="0">
                <a:latin typeface="a_AvanteBs" panose="020B0402020202020204" pitchFamily="34" charset="-52"/>
              </a:rPr>
              <a:t>чел, маркетолог-1 чел и инженер по автоматизации-2 чел . </a:t>
            </a:r>
          </a:p>
          <a:p>
            <a:pPr marL="14400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a_AvanteBs" panose="020B0402020202020204" pitchFamily="34" charset="-52"/>
              </a:rPr>
              <a:t>Всего в компании будут работать более 400 человек без учета </a:t>
            </a:r>
            <a:r>
              <a:rPr lang="ru-RU" sz="1300" dirty="0" err="1">
                <a:latin typeface="a_AvanteBs" panose="020B0402020202020204" pitchFamily="34" charset="-52"/>
              </a:rPr>
              <a:t>р</a:t>
            </a:r>
            <a:r>
              <a:rPr lang="ru-RU" sz="1300" dirty="0" err="1" smtClean="0">
                <a:latin typeface="a_AvanteBs" panose="020B0402020202020204" pitchFamily="34" charset="-52"/>
              </a:rPr>
              <a:t>еализаторов</a:t>
            </a:r>
            <a:endParaRPr lang="ru-RU" sz="1300" dirty="0" smtClean="0">
              <a:latin typeface="a_AvanteBs" panose="020B0402020202020204" pitchFamily="34" charset="-52"/>
            </a:endParaRPr>
          </a:p>
          <a:p>
            <a:pPr marL="14400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a_AvanteBs" panose="020B0402020202020204" pitchFamily="34" charset="-52"/>
              </a:rPr>
              <a:t>Дистрибьютеры </a:t>
            </a:r>
            <a:r>
              <a:rPr lang="ru-RU" sz="1300" dirty="0">
                <a:latin typeface="a_AvanteBs" panose="020B0402020202020204" pitchFamily="34" charset="-52"/>
              </a:rPr>
              <a:t>создается отдельным юридическим лицом </a:t>
            </a:r>
            <a:r>
              <a:rPr lang="ru-RU" sz="1300" dirty="0" smtClean="0">
                <a:latin typeface="a_AvanteBs" panose="020B0402020202020204" pitchFamily="34" charset="-52"/>
              </a:rPr>
              <a:t>в составе нашей компании.</a:t>
            </a:r>
          </a:p>
          <a:p>
            <a:pPr marL="144000" indent="-1080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1300" dirty="0" smtClean="0">
                <a:latin typeface="a_AvanteBs" panose="020B0402020202020204" pitchFamily="34" charset="-52"/>
              </a:rPr>
              <a:t>Всего работающих более </a:t>
            </a:r>
            <a:r>
              <a:rPr lang="ru-RU" sz="1300" smtClean="0">
                <a:latin typeface="a_AvanteBs" panose="020B0402020202020204" pitchFamily="34" charset="-52"/>
              </a:rPr>
              <a:t>1000 человек.</a:t>
            </a:r>
            <a:endParaRPr lang="ru-RU" sz="1300" dirty="0" smtClean="0">
              <a:latin typeface="a_AvanteBs" panose="020B0402020202020204" pitchFamily="34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10491" y="5735782"/>
            <a:ext cx="2849986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Участок цемента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450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56755"/>
            <a:ext cx="10515600" cy="966651"/>
          </a:xfrm>
        </p:spPr>
        <p:txBody>
          <a:bodyPr/>
          <a:lstStyle/>
          <a:p>
            <a:r>
              <a:rPr lang="ru-RU" dirty="0" smtClean="0"/>
              <a:t>16. Персонал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 проекте участвует: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Жанабаев</a:t>
            </a:r>
            <a:r>
              <a:rPr lang="ru-RU" dirty="0" smtClean="0"/>
              <a:t> </a:t>
            </a:r>
            <a:r>
              <a:rPr lang="ru-RU" dirty="0" err="1" smtClean="0"/>
              <a:t>Кенесбай</a:t>
            </a:r>
            <a:r>
              <a:rPr lang="ru-RU" dirty="0" smtClean="0"/>
              <a:t>- имеет  многолетний опыт в строительстве, ПНР и эксплуатации дробильных, сушильных оборудований и в производстве стройматериалов;</a:t>
            </a:r>
          </a:p>
          <a:p>
            <a:r>
              <a:rPr lang="ru-RU" dirty="0" smtClean="0"/>
              <a:t>Усманов </a:t>
            </a:r>
            <a:r>
              <a:rPr lang="ru-RU" dirty="0" err="1" smtClean="0"/>
              <a:t>Дильмурат</a:t>
            </a:r>
            <a:r>
              <a:rPr lang="ru-RU" dirty="0" smtClean="0"/>
              <a:t>- геолог – химик, запустил первый и единственный цех по производству талька в республике;</a:t>
            </a:r>
          </a:p>
          <a:p>
            <a:r>
              <a:rPr lang="ru-RU" dirty="0" err="1" smtClean="0"/>
              <a:t>Ибрахимжанова</a:t>
            </a:r>
            <a:r>
              <a:rPr lang="ru-RU" dirty="0" smtClean="0"/>
              <a:t> </a:t>
            </a:r>
            <a:r>
              <a:rPr lang="ru-RU" dirty="0" err="1" smtClean="0"/>
              <a:t>Зумрад</a:t>
            </a:r>
            <a:r>
              <a:rPr lang="ru-RU" dirty="0" smtClean="0"/>
              <a:t> – экономист, член Совета директоров банка, имеет многолетний опыт работы в проектном финансировании;</a:t>
            </a:r>
          </a:p>
          <a:p>
            <a:r>
              <a:rPr lang="ru-RU" dirty="0" smtClean="0"/>
              <a:t>Будут привлекаться Датские и Китайские технологи, работающие в компаниях- мировых лидеров по производству аналогичных стройматериалов.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40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43534D9-2594-44D9-AFD4-F8DD0C6D754D}"/>
              </a:ext>
            </a:extLst>
          </p:cNvPr>
          <p:cNvSpPr/>
          <p:nvPr/>
        </p:nvSpPr>
        <p:spPr>
          <a:xfrm>
            <a:off x="304800" y="1109796"/>
            <a:ext cx="5646295" cy="5277752"/>
          </a:xfrm>
          <a:prstGeom prst="rect">
            <a:avLst/>
          </a:prstGeom>
          <a:solidFill>
            <a:schemeClr val="lt1">
              <a:alpha val="2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4AF5A-4BC0-45A2-B57C-0DE7715E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262762"/>
            <a:ext cx="10033000" cy="58903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2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ПРЕДИСТОРИЯ ПРОЕКТА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D88A4B-309A-4586-B1B0-7D5AF46A4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73" y="1325217"/>
            <a:ext cx="5230700" cy="486499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dirty="0">
                <a:latin typeface="Century Gothic" panose="020B0502020202020204" pitchFamily="34" charset="0"/>
              </a:rPr>
              <a:t>Согласно </a:t>
            </a:r>
            <a:r>
              <a:rPr lang="ru-RU" sz="2000" dirty="0" smtClean="0">
                <a:latin typeface="Century Gothic" panose="020B0502020202020204" pitchFamily="34" charset="0"/>
              </a:rPr>
              <a:t>решению необходимо </a:t>
            </a:r>
            <a:r>
              <a:rPr lang="ru-RU" sz="2000" dirty="0">
                <a:latin typeface="Century Gothic" panose="020B0502020202020204" pitchFamily="34" charset="0"/>
              </a:rPr>
              <a:t>организовать </a:t>
            </a:r>
            <a:r>
              <a:rPr lang="ru-RU" sz="2000" dirty="0" smtClean="0">
                <a:latin typeface="Century Gothic" panose="020B0502020202020204" pitchFamily="34" charset="0"/>
              </a:rPr>
              <a:t>производство белого цемента, талька</a:t>
            </a:r>
            <a:r>
              <a:rPr lang="ru-RU" sz="2000" dirty="0">
                <a:latin typeface="Century Gothic" panose="020B0502020202020204" pitchFamily="34" charset="0"/>
              </a:rPr>
              <a:t>, вермикулита </a:t>
            </a:r>
            <a:r>
              <a:rPr lang="ru-RU" sz="2000" dirty="0" smtClean="0">
                <a:latin typeface="Century Gothic" panose="020B0502020202020204" pitchFamily="34" charset="0"/>
              </a:rPr>
              <a:t>(</a:t>
            </a:r>
            <a:r>
              <a:rPr lang="ru-RU" sz="2000" dirty="0">
                <a:latin typeface="Century Gothic" panose="020B0502020202020204" pitchFamily="34" charset="0"/>
              </a:rPr>
              <a:t>для собственных нужд), магнезита и </a:t>
            </a:r>
            <a:r>
              <a:rPr lang="ru-RU" sz="2000" dirty="0" err="1" smtClean="0">
                <a:latin typeface="Century Gothic" panose="020B0502020202020204" pitchFamily="34" charset="0"/>
              </a:rPr>
              <a:t>стекломагнезитовых</a:t>
            </a:r>
            <a:r>
              <a:rPr lang="ru-RU" sz="2000" dirty="0" smtClean="0">
                <a:latin typeface="Century Gothic" panose="020B0502020202020204" pitchFamily="34" charset="0"/>
              </a:rPr>
              <a:t> листов </a:t>
            </a:r>
            <a:r>
              <a:rPr lang="ru-RU" sz="2000" dirty="0">
                <a:latin typeface="Century Gothic" panose="020B0502020202020204" pitchFamily="34" charset="0"/>
              </a:rPr>
              <a:t>(СМЛ). Все продукты </a:t>
            </a:r>
            <a:r>
              <a:rPr lang="ru-RU" sz="2000" dirty="0" smtClean="0">
                <a:latin typeface="Century Gothic" panose="020B0502020202020204" pitchFamily="34" charset="0"/>
              </a:rPr>
              <a:t>являются </a:t>
            </a:r>
            <a:r>
              <a:rPr lang="ru-RU" sz="2000" dirty="0">
                <a:latin typeface="Century Gothic" panose="020B0502020202020204" pitchFamily="34" charset="0"/>
              </a:rPr>
              <a:t>инновационными и не </a:t>
            </a:r>
            <a:r>
              <a:rPr lang="ru-RU" sz="2000" dirty="0" smtClean="0">
                <a:latin typeface="Century Gothic" panose="020B0502020202020204" pitchFamily="34" charset="0"/>
              </a:rPr>
              <a:t>имеют </a:t>
            </a:r>
            <a:r>
              <a:rPr lang="ru-RU" sz="2000" dirty="0">
                <a:latin typeface="Century Gothic" panose="020B0502020202020204" pitchFamily="34" charset="0"/>
              </a:rPr>
              <a:t>аналогов в странах СНГ. Имеется </a:t>
            </a:r>
            <a:r>
              <a:rPr lang="ru-RU" sz="2000" dirty="0" smtClean="0">
                <a:latin typeface="Century Gothic" panose="020B0502020202020204" pitchFamily="34" charset="0"/>
              </a:rPr>
              <a:t>мергельный, </a:t>
            </a:r>
            <a:r>
              <a:rPr lang="ru-RU" sz="2000" dirty="0" err="1" smtClean="0">
                <a:latin typeface="Century Gothic" panose="020B0502020202020204" pitchFamily="34" charset="0"/>
              </a:rPr>
              <a:t>талькомагнезитный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</a:rPr>
              <a:t>и </a:t>
            </a:r>
            <a:r>
              <a:rPr lang="ru-RU" sz="2000" dirty="0" err="1" smtClean="0">
                <a:latin typeface="Century Gothic" panose="020B0502020202020204" pitchFamily="34" charset="0"/>
              </a:rPr>
              <a:t>вермикулитный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</a:rPr>
              <a:t>карьер, </a:t>
            </a:r>
            <a:r>
              <a:rPr lang="ru-RU" sz="2000" dirty="0" smtClean="0">
                <a:latin typeface="Century Gothic" panose="020B0502020202020204" pitchFamily="34" charset="0"/>
              </a:rPr>
              <a:t>где добывается сырье. </a:t>
            </a:r>
            <a:r>
              <a:rPr lang="ru-RU" sz="2000" dirty="0">
                <a:latin typeface="Century Gothic" panose="020B0502020202020204" pitchFamily="34" charset="0"/>
              </a:rPr>
              <a:t>Дебет карьера </a:t>
            </a:r>
            <a:r>
              <a:rPr lang="ru-RU" sz="2000" dirty="0" smtClean="0">
                <a:latin typeface="Century Gothic" panose="020B0502020202020204" pitchFamily="34" charset="0"/>
              </a:rPr>
              <a:t>по мергелю </a:t>
            </a:r>
            <a:r>
              <a:rPr lang="ru-RU" sz="2000" b="1" dirty="0" smtClean="0">
                <a:latin typeface="Century Gothic" panose="020B0502020202020204" pitchFamily="34" charset="0"/>
              </a:rPr>
              <a:t>6 млн</a:t>
            </a:r>
            <a:r>
              <a:rPr lang="ru-RU" sz="2000" dirty="0" smtClean="0">
                <a:latin typeface="Century Gothic" panose="020B0502020202020204" pitchFamily="34" charset="0"/>
              </a:rPr>
              <a:t>, </a:t>
            </a:r>
            <a:r>
              <a:rPr lang="ru-RU" sz="2000" dirty="0" err="1" smtClean="0">
                <a:latin typeface="Century Gothic" panose="020B0502020202020204" pitchFamily="34" charset="0"/>
              </a:rPr>
              <a:t>талькомагнезиту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latin typeface="Century Gothic" panose="020B0502020202020204" pitchFamily="34" charset="0"/>
              </a:rPr>
              <a:t>22 млн. </a:t>
            </a:r>
            <a:r>
              <a:rPr lang="ru-RU" sz="2000" dirty="0">
                <a:latin typeface="Century Gothic" panose="020B0502020202020204" pitchFamily="34" charset="0"/>
              </a:rPr>
              <a:t>и </a:t>
            </a:r>
            <a:r>
              <a:rPr lang="ru-RU" sz="2000" dirty="0" smtClean="0">
                <a:latin typeface="Century Gothic" panose="020B0502020202020204" pitchFamily="34" charset="0"/>
              </a:rPr>
              <a:t>вермикулита </a:t>
            </a:r>
            <a:r>
              <a:rPr lang="ru-RU" sz="2000" b="1" dirty="0">
                <a:latin typeface="Century Gothic" panose="020B0502020202020204" pitchFamily="34" charset="0"/>
              </a:rPr>
              <a:t>12 млн. тонн. </a:t>
            </a:r>
            <a:r>
              <a:rPr lang="ru-RU" sz="2000" dirty="0">
                <a:latin typeface="Century Gothic" panose="020B0502020202020204" pitchFamily="34" charset="0"/>
              </a:rPr>
              <a:t>Необходимо строительство цеха по выпуску талька, магнезита и вермикулита, СМЛ. А также </a:t>
            </a:r>
            <a:r>
              <a:rPr lang="ru-RU" sz="2000" dirty="0" smtClean="0">
                <a:latin typeface="Century Gothic" panose="020B0502020202020204" pitchFamily="34" charset="0"/>
              </a:rPr>
              <a:t>закупка </a:t>
            </a:r>
            <a:r>
              <a:rPr lang="ru-RU" sz="2000" dirty="0">
                <a:latin typeface="Century Gothic" panose="020B0502020202020204" pitchFamily="34" charset="0"/>
              </a:rPr>
              <a:t>спецтехники для карьера и бесперебойной работы </a:t>
            </a:r>
            <a:r>
              <a:rPr lang="ru-RU" sz="2000" dirty="0" smtClean="0">
                <a:latin typeface="Century Gothic" panose="020B0502020202020204" pitchFamily="34" charset="0"/>
              </a:rPr>
              <a:t>цехов. 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ru-RU" sz="2000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16F2CCB0-A281-4B0A-8FE6-32F232F292E7}"/>
              </a:ext>
            </a:extLst>
          </p:cNvPr>
          <p:cNvSpPr txBox="1">
            <a:spLocks/>
          </p:cNvSpPr>
          <p:nvPr/>
        </p:nvSpPr>
        <p:spPr>
          <a:xfrm>
            <a:off x="6361040" y="1202561"/>
            <a:ext cx="5526159" cy="51849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ru-RU" sz="2000" b="1" dirty="0">
                <a:latin typeface="Century Gothic" panose="020B0502020202020204" pitchFamily="34" charset="0"/>
              </a:rPr>
              <a:t>1.1 Причины реализации проекта: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ru-RU" sz="2000" dirty="0">
                <a:latin typeface="Century Gothic" panose="020B0502020202020204" pitchFamily="34" charset="0"/>
              </a:rPr>
              <a:t>Необходимо организовать производство </a:t>
            </a:r>
            <a:r>
              <a:rPr lang="ru-RU" sz="2000" dirty="0" smtClean="0">
                <a:latin typeface="Century Gothic" panose="020B0502020202020204" pitchFamily="34" charset="0"/>
              </a:rPr>
              <a:t>качественной и </a:t>
            </a:r>
            <a:r>
              <a:rPr lang="ru-RU" sz="2000" dirty="0" err="1" smtClean="0">
                <a:latin typeface="Century Gothic" panose="020B0502020202020204" pitchFamily="34" charset="0"/>
              </a:rPr>
              <a:t>остронеобходимой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</a:rPr>
              <a:t>и соответствующей мировым стандартам </a:t>
            </a:r>
            <a:r>
              <a:rPr lang="ru-RU" sz="2000" dirty="0" smtClean="0">
                <a:latin typeface="Century Gothic" panose="020B0502020202020204" pitchFamily="34" charset="0"/>
              </a:rPr>
              <a:t>белого цемента, талька</a:t>
            </a:r>
            <a:r>
              <a:rPr lang="ru-RU" sz="2000" dirty="0">
                <a:latin typeface="Century Gothic" panose="020B0502020202020204" pitchFamily="34" charset="0"/>
              </a:rPr>
              <a:t>, магнезита, вермикулита и СМЛ по инновационной технологии, </a:t>
            </a:r>
            <a:r>
              <a:rPr lang="ru-RU" sz="2000" dirty="0" smtClean="0">
                <a:latin typeface="Century Gothic" panose="020B0502020202020204" pitchFamily="34" charset="0"/>
              </a:rPr>
              <a:t>которая </a:t>
            </a:r>
            <a:r>
              <a:rPr lang="ru-RU" sz="2000" dirty="0">
                <a:latin typeface="Century Gothic" panose="020B0502020202020204" pitchFamily="34" charset="0"/>
              </a:rPr>
              <a:t>используется на </a:t>
            </a:r>
            <a:r>
              <a:rPr lang="ru-RU" sz="2000" dirty="0" smtClean="0">
                <a:latin typeface="Century Gothic" panose="020B0502020202020204" pitchFamily="34" charset="0"/>
              </a:rPr>
              <a:t>Западе</a:t>
            </a:r>
            <a:r>
              <a:rPr lang="ru-RU" sz="2000" dirty="0">
                <a:latin typeface="Century Gothic" panose="020B0502020202020204" pitchFamily="34" charset="0"/>
              </a:rPr>
              <a:t>. Для </a:t>
            </a:r>
            <a:r>
              <a:rPr lang="ru-RU" sz="2000" dirty="0" smtClean="0">
                <a:latin typeface="Century Gothic" panose="020B0502020202020204" pitchFamily="34" charset="0"/>
              </a:rPr>
              <a:t>этого </a:t>
            </a:r>
            <a:r>
              <a:rPr lang="ru-RU" sz="2000" dirty="0">
                <a:latin typeface="Century Gothic" panose="020B0502020202020204" pitchFamily="34" charset="0"/>
              </a:rPr>
              <a:t>необходимо создавать кластер по выпуску стройматериалов.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</a:pPr>
            <a:r>
              <a:rPr lang="ru-RU" sz="2000" dirty="0">
                <a:latin typeface="Century Gothic" panose="020B0502020202020204" pitchFamily="34" charset="0"/>
              </a:rPr>
              <a:t>Аналогичный проект </a:t>
            </a:r>
            <a:r>
              <a:rPr lang="ru-RU" sz="2000" dirty="0" smtClean="0">
                <a:latin typeface="Century Gothic" panose="020B0502020202020204" pitchFamily="34" charset="0"/>
              </a:rPr>
              <a:t>и выпуск товаров в </a:t>
            </a:r>
            <a:r>
              <a:rPr lang="ru-RU" sz="2000" dirty="0">
                <a:latin typeface="Century Gothic" panose="020B0502020202020204" pitchFamily="34" charset="0"/>
              </a:rPr>
              <a:t>республике отсутствует.</a:t>
            </a:r>
          </a:p>
        </p:txBody>
      </p:sp>
    </p:spTree>
    <p:extLst>
      <p:ext uri="{BB962C8B-B14F-4D97-AF65-F5344CB8AC3E}">
        <p14:creationId xmlns:p14="http://schemas.microsoft.com/office/powerpoint/2010/main" val="541792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5943"/>
            <a:ext cx="10515600" cy="87521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3</a:t>
            </a:r>
            <a:r>
              <a:rPr lang="ru-RU" sz="2800" b="1" dirty="0" smtClean="0"/>
              <a:t>. СУЩЕСТВУЮЩИЕ ПРОБЛЕМЫ И ИХ РЕШЕНИЯ</a:t>
            </a:r>
            <a:endParaRPr lang="ru-RU" sz="28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667990"/>
              </p:ext>
            </p:extLst>
          </p:nvPr>
        </p:nvGraphicFramePr>
        <p:xfrm>
          <a:off x="838200" y="1175657"/>
          <a:ext cx="10515600" cy="7123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23411">
                  <a:extLst>
                    <a:ext uri="{9D8B030D-6E8A-4147-A177-3AD203B41FA5}">
                      <a16:colId xmlns:a16="http://schemas.microsoft.com/office/drawing/2014/main" val="1616052116"/>
                    </a:ext>
                  </a:extLst>
                </a:gridCol>
                <a:gridCol w="4992189">
                  <a:extLst>
                    <a:ext uri="{9D8B030D-6E8A-4147-A177-3AD203B41FA5}">
                      <a16:colId xmlns:a16="http://schemas.microsoft.com/office/drawing/2014/main" val="2552290840"/>
                    </a:ext>
                  </a:extLst>
                </a:gridCol>
              </a:tblGrid>
              <a:tr h="53906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ПРОБЛЕМЫ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РЕШЕНИЯ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9172897"/>
                  </a:ext>
                </a:extLst>
              </a:tr>
              <a:tr h="1272045"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Белый цемент в республике производится 350 тыс. тонн в год </a:t>
                      </a:r>
                      <a:r>
                        <a:rPr lang="ru-RU" dirty="0" smtClean="0"/>
                        <a:t>(Джизак </a:t>
                      </a:r>
                      <a:r>
                        <a:rPr lang="ru-RU" dirty="0" smtClean="0"/>
                        <a:t>цемент). Все продукции экспортируется.</a:t>
                      </a:r>
                      <a:r>
                        <a:rPr lang="ru-RU" baseline="0" dirty="0" smtClean="0"/>
                        <a:t> Не хватает для внутренний и </a:t>
                      </a:r>
                      <a:r>
                        <a:rPr lang="ru-RU" dirty="0" smtClean="0"/>
                        <a:t> для экспорта.</a:t>
                      </a:r>
                    </a:p>
                    <a:p>
                      <a:r>
                        <a:rPr lang="ru-RU" dirty="0" smtClean="0"/>
                        <a:t>Сегодня</a:t>
                      </a:r>
                      <a:r>
                        <a:rPr lang="ru-RU" baseline="0" dirty="0" smtClean="0"/>
                        <a:t> в республике тальк не производится, а импортируется в количестве 20 тыс. тонн. По Государственной программе намечается увеличение мощности потребления талька в 2 раза до 2025 года.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Необходимо увеличить производство белого цемента для экспорта и для </a:t>
                      </a:r>
                      <a:r>
                        <a:rPr lang="ru-RU" dirty="0" smtClean="0"/>
                        <a:t>внутреннего </a:t>
                      </a:r>
                      <a:r>
                        <a:rPr lang="ru-RU" dirty="0" smtClean="0"/>
                        <a:t>потребления.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По проекту намечается удовлетворить растущую потребность до 80% высококачественным тальком</a:t>
                      </a:r>
                      <a:r>
                        <a:rPr lang="ru-RU" baseline="0" dirty="0" smtClean="0"/>
                        <a:t> по цене ниже 20-30%, чем импортируемый.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9210035"/>
                  </a:ext>
                </a:extLst>
              </a:tr>
              <a:tr h="1737631">
                <a:tc>
                  <a:txBody>
                    <a:bodyPr/>
                    <a:lstStyle/>
                    <a:p>
                      <a:r>
                        <a:rPr lang="ru-RU" dirty="0" smtClean="0"/>
                        <a:t>Магнезит в республике не производится, а импортируется. Потребности растут в связи с увеличением металлургической отрасли -2 раза, цементного производства - 3 раза.</a:t>
                      </a:r>
                      <a:r>
                        <a:rPr lang="ru-RU" baseline="0" dirty="0" smtClean="0"/>
                        <a:t> П</a:t>
                      </a:r>
                      <a:r>
                        <a:rPr lang="ru-RU" dirty="0" smtClean="0"/>
                        <a:t>роизводство других стройматериалов, где используется магнезит,</a:t>
                      </a:r>
                      <a:r>
                        <a:rPr lang="ru-RU" baseline="0" dirty="0" smtClean="0"/>
                        <a:t> увеличивается.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 намечено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производство высококачественного магнезита для обеспечения внутренней потребности и экспорта, цена на  </a:t>
                      </a:r>
                      <a:r>
                        <a:rPr lang="ru-RU" baseline="0" dirty="0" smtClean="0"/>
                        <a:t>30% ниже чем импортируемый.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677533"/>
                  </a:ext>
                </a:extLst>
              </a:tr>
              <a:tr h="2306006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Стекломагнезитные</a:t>
                      </a:r>
                      <a:r>
                        <a:rPr lang="ru-RU" dirty="0" smtClean="0"/>
                        <a:t> листы в республике и в СНГ не производится. А импортируется из</a:t>
                      </a:r>
                      <a:r>
                        <a:rPr lang="ru-RU" baseline="0" dirty="0" smtClean="0"/>
                        <a:t> Китая. Также в республику импортируются высококачественный гипсокартонный листы и ДСП. Потребность в республике на такие материалы к 2025 году увеличивается в разы.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Взамен гипсокартонный листы и ДСП, проектом намечается производить</a:t>
                      </a:r>
                      <a:r>
                        <a:rPr lang="ru-RU" baseline="0" dirty="0" smtClean="0"/>
                        <a:t> высококачественный </a:t>
                      </a:r>
                      <a:r>
                        <a:rPr lang="ru-RU" baseline="0" dirty="0" err="1" smtClean="0"/>
                        <a:t>стекломагнезитные</a:t>
                      </a:r>
                      <a:r>
                        <a:rPr lang="ru-RU" baseline="0" dirty="0" smtClean="0"/>
                        <a:t> листы в количестве 6 млн м2, что является менее 20% потребности в республике. Цена на 30% ниже, чем гипсокартонный листы и ДСП. В то время, когда на Западе цена в разы больше чем гипсокартонный листы и ДСП.</a:t>
                      </a:r>
                      <a:endParaRPr lang="en-US" baseline="0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857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27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4AF5A-4BC0-45A2-B57C-0DE7715E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262762"/>
            <a:ext cx="10033000" cy="58903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4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ПРЕДИСТОРИЯ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936657-86B1-443B-BAAB-94BD27F14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1126434"/>
            <a:ext cx="5284932" cy="62095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900" b="1" spc="-40" dirty="0" smtClean="0">
                <a:latin typeface="Century Gothic" panose="020B0502020202020204" pitchFamily="34" charset="0"/>
              </a:rPr>
              <a:t>1.3 Положительные </a:t>
            </a:r>
            <a:r>
              <a:rPr lang="ru-RU" sz="1900" b="1" spc="-40" dirty="0">
                <a:latin typeface="Century Gothic" panose="020B0502020202020204" pitchFamily="34" charset="0"/>
              </a:rPr>
              <a:t>стороны проекта: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900" spc="-40" dirty="0">
                <a:latin typeface="Century Gothic" panose="020B0502020202020204" pitchFamily="34" charset="0"/>
              </a:rPr>
              <a:t>выпуск по инновационной </a:t>
            </a:r>
            <a:r>
              <a:rPr lang="ru-RU" sz="1900" spc="-40" dirty="0" smtClean="0">
                <a:latin typeface="Century Gothic" panose="020B0502020202020204" pitchFamily="34" charset="0"/>
              </a:rPr>
              <a:t>технологии высококачественных белого цемента и </a:t>
            </a:r>
            <a:r>
              <a:rPr lang="ru-RU" sz="1900" spc="-40" dirty="0" err="1" smtClean="0">
                <a:latin typeface="Century Gothic" panose="020B0502020202020204" pitchFamily="34" charset="0"/>
              </a:rPr>
              <a:t>структированного</a:t>
            </a:r>
            <a:r>
              <a:rPr lang="ru-RU" sz="1900" spc="-40" dirty="0" smtClean="0">
                <a:latin typeface="Century Gothic" panose="020B0502020202020204" pitchFamily="34" charset="0"/>
              </a:rPr>
              <a:t> </a:t>
            </a:r>
            <a:r>
              <a:rPr lang="ru-RU" sz="1900" spc="-40" dirty="0">
                <a:latin typeface="Century Gothic" panose="020B0502020202020204" pitchFamily="34" charset="0"/>
              </a:rPr>
              <a:t>талька и магнезита в соответствия с </a:t>
            </a:r>
            <a:r>
              <a:rPr lang="ru-RU" sz="1900" spc="-40" dirty="0" smtClean="0">
                <a:latin typeface="Century Gothic" panose="020B0502020202020204" pitchFamily="34" charset="0"/>
              </a:rPr>
              <a:t>требованиями потребителей.</a:t>
            </a:r>
            <a:endParaRPr lang="ru-RU" sz="1900" spc="-4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900" spc="-40" dirty="0">
                <a:latin typeface="Century Gothic" panose="020B0502020202020204" pitchFamily="34" charset="0"/>
              </a:rPr>
              <a:t>производство СМЛ по инновационной </a:t>
            </a:r>
            <a:r>
              <a:rPr lang="ru-RU" sz="1900" spc="-40" dirty="0" smtClean="0">
                <a:latin typeface="Century Gothic" panose="020B0502020202020204" pitchFamily="34" charset="0"/>
              </a:rPr>
              <a:t>технологии, имеющей преимущество </a:t>
            </a:r>
            <a:r>
              <a:rPr lang="ru-RU" sz="1900" spc="-40" dirty="0">
                <a:latin typeface="Century Gothic" panose="020B0502020202020204" pitchFamily="34" charset="0"/>
              </a:rPr>
              <a:t>перед </a:t>
            </a:r>
            <a:r>
              <a:rPr lang="ru-RU" sz="1900" spc="-40" dirty="0" err="1" smtClean="0">
                <a:latin typeface="Century Gothic" panose="020B0502020202020204" pitchFamily="34" charset="0"/>
              </a:rPr>
              <a:t>гипсокартоный</a:t>
            </a:r>
            <a:r>
              <a:rPr lang="ru-RU" sz="1900" spc="-40" dirty="0" smtClean="0">
                <a:latin typeface="Century Gothic" panose="020B0502020202020204" pitchFamily="34" charset="0"/>
              </a:rPr>
              <a:t> листы как  эластичность, легкий вес, пожаробезопасность, влага непроницаемость, </a:t>
            </a:r>
            <a:r>
              <a:rPr lang="ru-RU" sz="1900" spc="-40" dirty="0">
                <a:latin typeface="Century Gothic" panose="020B0502020202020204" pitchFamily="34" charset="0"/>
              </a:rPr>
              <a:t>и </a:t>
            </a:r>
            <a:r>
              <a:rPr lang="ru-RU" sz="1900" spc="-40" dirty="0" smtClean="0">
                <a:latin typeface="Century Gothic" panose="020B0502020202020204" pitchFamily="34" charset="0"/>
              </a:rPr>
              <a:t>эстетический вид. </a:t>
            </a:r>
            <a:r>
              <a:rPr lang="ru-RU" sz="1900" spc="-40" dirty="0">
                <a:latin typeface="Century Gothic" panose="020B0502020202020204" pitchFamily="34" charset="0"/>
              </a:rPr>
              <a:t>Также </a:t>
            </a:r>
            <a:r>
              <a:rPr lang="ru-RU" sz="1900" spc="-40" dirty="0" smtClean="0">
                <a:latin typeface="Century Gothic" panose="020B0502020202020204" pitchFamily="34" charset="0"/>
              </a:rPr>
              <a:t>мало затратная  </a:t>
            </a:r>
            <a:r>
              <a:rPr lang="ru-RU" sz="1900" spc="-40" dirty="0">
                <a:latin typeface="Century Gothic" panose="020B0502020202020204" pitchFamily="34" charset="0"/>
              </a:rPr>
              <a:t>при </a:t>
            </a:r>
            <a:r>
              <a:rPr lang="ru-RU" sz="1900" spc="-40" dirty="0" smtClean="0">
                <a:latin typeface="Century Gothic" panose="020B0502020202020204" pitchFamily="34" charset="0"/>
              </a:rPr>
              <a:t>монтаже (не потребуются </a:t>
            </a:r>
            <a:r>
              <a:rPr lang="ru-RU" sz="1900" spc="-40" dirty="0">
                <a:latin typeface="Century Gothic" panose="020B0502020202020204" pitchFamily="34" charset="0"/>
              </a:rPr>
              <a:t>дополнительные отделочные </a:t>
            </a:r>
            <a:r>
              <a:rPr lang="ru-RU" sz="1900" spc="-40" dirty="0" smtClean="0">
                <a:latin typeface="Century Gothic" panose="020B0502020202020204" pitchFamily="34" charset="0"/>
              </a:rPr>
              <a:t>работы). </a:t>
            </a:r>
            <a:endParaRPr lang="ru-RU" sz="1900" spc="-40" dirty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900" spc="-40" dirty="0" smtClean="0">
                <a:latin typeface="Century Gothic" panose="020B0502020202020204" pitchFamily="34" charset="0"/>
              </a:rPr>
              <a:t>сейчас </a:t>
            </a:r>
            <a:r>
              <a:rPr lang="ru-RU" sz="1900" spc="-40" dirty="0">
                <a:latin typeface="Century Gothic" panose="020B0502020202020204" pitchFamily="34" charset="0"/>
              </a:rPr>
              <a:t>все предлагаемые по проекту продукция импортируется. </a:t>
            </a:r>
            <a:endParaRPr lang="ru-RU" sz="1900" spc="-40" dirty="0" smtClean="0"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1900" spc="-40" dirty="0" smtClean="0">
                <a:latin typeface="Century Gothic" panose="020B0502020202020204" pitchFamily="34" charset="0"/>
              </a:rPr>
              <a:t>относительно дешевле и является высококачественным продуктом, чем существующие производства </a:t>
            </a:r>
            <a:r>
              <a:rPr lang="ru-RU" sz="1900" spc="-40" dirty="0">
                <a:latin typeface="Century Gothic" panose="020B0502020202020204" pitchFamily="34" charset="0"/>
              </a:rPr>
              <a:t>в СНГ (ниже до 15-20%)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ru-RU" sz="1900" spc="-40" dirty="0"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5C76F4F-4886-4629-90D2-98C4F3EF42D2}"/>
              </a:ext>
            </a:extLst>
          </p:cNvPr>
          <p:cNvSpPr/>
          <p:nvPr/>
        </p:nvSpPr>
        <p:spPr>
          <a:xfrm>
            <a:off x="6056519" y="1126435"/>
            <a:ext cx="5890641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spc="-40" dirty="0" smtClean="0">
                <a:latin typeface="Century Gothic" panose="020B0502020202020204" pitchFamily="34" charset="0"/>
              </a:rPr>
              <a:t>внедрение инновационной технологии.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spc="-40" dirty="0" smtClean="0">
                <a:latin typeface="Century Gothic" panose="020B0502020202020204" pitchFamily="34" charset="0"/>
              </a:rPr>
              <a:t>выпуск экспорта ориентированного продукта.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1900" spc="-40" dirty="0" smtClean="0">
                <a:latin typeface="Century Gothic" panose="020B0502020202020204" pitchFamily="34" charset="0"/>
              </a:rPr>
              <a:t>эффективность проекта </a:t>
            </a:r>
            <a:r>
              <a:rPr lang="ru-RU" sz="1900" spc="-40" dirty="0">
                <a:latin typeface="Century Gothic" panose="020B0502020202020204" pitchFamily="34" charset="0"/>
              </a:rPr>
              <a:t>более </a:t>
            </a:r>
            <a:r>
              <a:rPr lang="en-US" sz="1900" spc="-40" dirty="0">
                <a:latin typeface="Century Gothic" panose="020B0502020202020204" pitchFamily="34" charset="0"/>
              </a:rPr>
              <a:t>6</a:t>
            </a:r>
            <a:r>
              <a:rPr lang="ru-RU" sz="1900" spc="-40" dirty="0" smtClean="0">
                <a:latin typeface="Century Gothic" panose="020B0502020202020204" pitchFamily="34" charset="0"/>
              </a:rPr>
              <a:t>0</a:t>
            </a:r>
            <a:r>
              <a:rPr lang="ru-RU" sz="1900" spc="-40" dirty="0">
                <a:latin typeface="Century Gothic" panose="020B0502020202020204" pitchFamily="34" charset="0"/>
              </a:rPr>
              <a:t>%. </a:t>
            </a:r>
          </a:p>
          <a:p>
            <a:pPr algn="just"/>
            <a:endParaRPr lang="ru-RU" sz="1900" b="1" spc="-40" dirty="0" smtClean="0">
              <a:latin typeface="Century Gothic" panose="020B0502020202020204" pitchFamily="34" charset="0"/>
            </a:endParaRPr>
          </a:p>
          <a:p>
            <a:pPr algn="just"/>
            <a:r>
              <a:rPr lang="ru-RU" sz="1900" b="1" spc="-40" dirty="0" smtClean="0">
                <a:latin typeface="Century Gothic" panose="020B0502020202020204" pitchFamily="34" charset="0"/>
              </a:rPr>
              <a:t>Отрицательные </a:t>
            </a:r>
            <a:r>
              <a:rPr lang="ru-RU" sz="1900" b="1" spc="-40" dirty="0">
                <a:latin typeface="Century Gothic" panose="020B0502020202020204" pitchFamily="34" charset="0"/>
              </a:rPr>
              <a:t>стороны проекта: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900" spc="-40" dirty="0">
                <a:latin typeface="Century Gothic" panose="020B0502020202020204" pitchFamily="34" charset="0"/>
              </a:rPr>
              <a:t>узко направленности по потребителям имеющегося в странах СНГ производство </a:t>
            </a:r>
            <a:r>
              <a:rPr lang="ru-RU" sz="1900" spc="-40" dirty="0" smtClean="0">
                <a:latin typeface="Century Gothic" panose="020B0502020202020204" pitchFamily="34" charset="0"/>
              </a:rPr>
              <a:t>белого цемента, талька </a:t>
            </a:r>
            <a:r>
              <a:rPr lang="ru-RU" sz="1900" spc="-40" dirty="0">
                <a:latin typeface="Century Gothic" panose="020B0502020202020204" pitchFamily="34" charset="0"/>
              </a:rPr>
              <a:t>и магнезита, который решается путем применения инновационной технологии и современное оборудовании для обеспечения любые требования потребителя.</a:t>
            </a:r>
          </a:p>
          <a:p>
            <a:pPr marL="285750" indent="-285750" algn="just"/>
            <a:r>
              <a:rPr lang="ru-RU" sz="1900" spc="-40" dirty="0">
                <a:latin typeface="Century Gothic" panose="020B0502020202020204" pitchFamily="34" charset="0"/>
              </a:rPr>
              <a:t> </a:t>
            </a:r>
            <a:r>
              <a:rPr lang="ru-RU" sz="1900" spc="-40" dirty="0" smtClean="0">
                <a:latin typeface="Century Gothic" panose="020B0502020202020204" pitchFamily="34" charset="0"/>
              </a:rPr>
              <a:t>   Конкуренции </a:t>
            </a:r>
            <a:r>
              <a:rPr lang="ru-RU" sz="1900" spc="-40" dirty="0">
                <a:latin typeface="Century Gothic" panose="020B0502020202020204" pitchFamily="34" charset="0"/>
              </a:rPr>
              <a:t>в рынке, решается путем снижения цены до </a:t>
            </a:r>
            <a:r>
              <a:rPr lang="ru-RU" sz="1900" spc="-40" dirty="0" smtClean="0">
                <a:latin typeface="Century Gothic" panose="020B0502020202020204" pitchFamily="34" charset="0"/>
              </a:rPr>
              <a:t>30</a:t>
            </a:r>
            <a:r>
              <a:rPr lang="ru-RU" sz="1900" spc="-40" dirty="0">
                <a:latin typeface="Century Gothic" panose="020B0502020202020204" pitchFamily="34" charset="0"/>
              </a:rPr>
              <a:t>% и качеством выпускаемой продукции, которое в Узбекистане не имеется</a:t>
            </a:r>
            <a:r>
              <a:rPr lang="ru-RU" sz="1900" spc="-40" dirty="0" smtClean="0">
                <a:latin typeface="Century Gothic" panose="020B0502020202020204" pitchFamily="34" charset="0"/>
              </a:rPr>
              <a:t>. А также предлагается самый современный продукт.</a:t>
            </a:r>
            <a:endParaRPr lang="ru-RU" sz="1900" spc="-4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14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37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5. Конкуренция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622014"/>
              </p:ext>
            </p:extLst>
          </p:nvPr>
        </p:nvGraphicFramePr>
        <p:xfrm>
          <a:off x="838200" y="1162595"/>
          <a:ext cx="10515600" cy="6516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400258786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896488677"/>
                    </a:ext>
                  </a:extLst>
                </a:gridCol>
              </a:tblGrid>
              <a:tr h="414801">
                <a:tc>
                  <a:txBody>
                    <a:bodyPr/>
                    <a:lstStyle/>
                    <a:p>
                      <a:r>
                        <a:rPr lang="ru-RU" dirty="0" smtClean="0"/>
                        <a:t>КОНКУРЕНТЫ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РЕШЕНИЯ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8126285"/>
                  </a:ext>
                </a:extLst>
              </a:tr>
              <a:tr h="1022797">
                <a:tc>
                  <a:txBody>
                    <a:bodyPr/>
                    <a:lstStyle/>
                    <a:p>
                      <a:r>
                        <a:rPr lang="ru-RU" dirty="0" smtClean="0"/>
                        <a:t>По белому цементу в республике имеется </a:t>
                      </a:r>
                      <a:r>
                        <a:rPr lang="ru-RU" dirty="0" err="1" smtClean="0"/>
                        <a:t>Жизакский</a:t>
                      </a:r>
                      <a:r>
                        <a:rPr lang="ru-RU" dirty="0" smtClean="0"/>
                        <a:t> цементный завод, но он не может обеспечить внутренней и внешней рынок из- за нехватки сырья.</a:t>
                      </a:r>
                    </a:p>
                    <a:p>
                      <a:r>
                        <a:rPr lang="ru-RU" dirty="0" smtClean="0"/>
                        <a:t>По тальку конкуренты отсутствуют.</a:t>
                      </a:r>
                      <a:r>
                        <a:rPr lang="ru-RU" baseline="0" dirty="0" smtClean="0"/>
                        <a:t> При этом </a:t>
                      </a:r>
                      <a:r>
                        <a:rPr lang="ru-RU" dirty="0" smtClean="0"/>
                        <a:t>импортируется более 20 тыс. тонн ежегодно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 дает возможность увеличение выпуск белого цемента и увеличить экспортный потенциал республики путем экспорта продукции.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 Проекту намечается высококачественный тальк по требованию потребителей и цены ниже на 30% от импорта.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8321524"/>
                  </a:ext>
                </a:extLst>
              </a:tr>
              <a:tr h="1636476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Производство магнезиту в республике отсутствует, потребности обеспечивается за счет импорта. Данные по импорту отсутствует.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По проекту намечается высококачественный магнезит по требованию потребителей и цены ниже на 30% от импорта. Потребителей в республике достаточно.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7655497"/>
                  </a:ext>
                </a:extLst>
              </a:tr>
              <a:tr h="1636476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Производство </a:t>
                      </a:r>
                      <a:r>
                        <a:rPr lang="ru-RU" dirty="0" err="1" smtClean="0"/>
                        <a:t>стекломагнезитные</a:t>
                      </a:r>
                      <a:r>
                        <a:rPr lang="ru-RU" baseline="0" dirty="0" smtClean="0"/>
                        <a:t> листы в республике отсутствует. В России одна компания производит, но качество низкое (</a:t>
                      </a:r>
                      <a:r>
                        <a:rPr lang="ru-RU" baseline="0" dirty="0" err="1" smtClean="0"/>
                        <a:t>гигропичное</a:t>
                      </a:r>
                      <a:r>
                        <a:rPr lang="ru-RU" baseline="0" dirty="0" smtClean="0"/>
                        <a:t>) из-за отсутствия в составе талька и не качественных составляющих.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 проекту намечается высококачественный </a:t>
                      </a:r>
                      <a:r>
                        <a:rPr lang="ru-RU" dirty="0" err="1" smtClean="0"/>
                        <a:t>стекломагнезитные</a:t>
                      </a:r>
                      <a:r>
                        <a:rPr lang="ru-RU" dirty="0" smtClean="0"/>
                        <a:t> листы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 и цены ниже на 30% от импорта из Китая. Во внутреннем рынке предлагается по цене гипсокартонный листы, хотя</a:t>
                      </a:r>
                      <a:r>
                        <a:rPr lang="ru-RU" baseline="0" dirty="0" smtClean="0"/>
                        <a:t> в других странах в разы дороже чем гипсокартонный листы или ДСП.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914339"/>
                  </a:ext>
                </a:extLst>
              </a:tr>
              <a:tr h="715958"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Экспортный потенциал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Высококачественный </a:t>
                      </a:r>
                      <a:r>
                        <a:rPr lang="ru-RU" dirty="0" err="1" smtClean="0"/>
                        <a:t>стекломагнезитные</a:t>
                      </a:r>
                      <a:r>
                        <a:rPr lang="ru-RU" dirty="0" smtClean="0"/>
                        <a:t> листы предлагается на 20% ниже чем импорт из Китая.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1955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8698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4AF5A-4BC0-45A2-B57C-0DE7715E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262762"/>
            <a:ext cx="10033000" cy="58903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6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ОПИСАНИЕ 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РЫНКА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936657-86B1-443B-BAAB-94BD27F14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03" y="1126434"/>
            <a:ext cx="11602387" cy="573156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Century Gothic" panose="020B0502020202020204" pitchFamily="34" charset="0"/>
              </a:rPr>
              <a:t>2.1 Описание рынка: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Century Gothic" panose="020B0502020202020204" pitchFamily="34" charset="0"/>
              </a:rPr>
              <a:t>Рынок на </a:t>
            </a:r>
            <a:r>
              <a:rPr lang="ru-RU" sz="2000" dirty="0" smtClean="0">
                <a:latin typeface="Century Gothic" panose="020B0502020202020204" pitchFamily="34" charset="0"/>
              </a:rPr>
              <a:t>белый цемент, тальк</a:t>
            </a:r>
            <a:r>
              <a:rPr lang="ru-RU" sz="2000" dirty="0">
                <a:latin typeface="Century Gothic" panose="020B0502020202020204" pitchFamily="34" charset="0"/>
              </a:rPr>
              <a:t>, магнезит и СМЛ постоянно растет из-за увеличения 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</a:rPr>
              <a:t>потребительского рынка (ежегодный прирост </a:t>
            </a:r>
            <a:r>
              <a:rPr lang="en-US" sz="2000" dirty="0" smtClean="0">
                <a:latin typeface="Century Gothic" panose="020B0502020202020204" pitchFamily="34" charset="0"/>
              </a:rPr>
              <a:t>1</a:t>
            </a:r>
            <a:r>
              <a:rPr lang="ru-RU" sz="2000" dirty="0" smtClean="0">
                <a:latin typeface="Century Gothic" panose="020B0502020202020204" pitchFamily="34" charset="0"/>
              </a:rPr>
              <a:t>5-</a:t>
            </a:r>
            <a:r>
              <a:rPr lang="en-US" sz="2000" dirty="0" smtClean="0">
                <a:latin typeface="Century Gothic" panose="020B0502020202020204" pitchFamily="34" charset="0"/>
              </a:rPr>
              <a:t>2</a:t>
            </a:r>
            <a:r>
              <a:rPr lang="ru-RU" sz="2000" dirty="0" smtClean="0">
                <a:latin typeface="Century Gothic" panose="020B0502020202020204" pitchFamily="34" charset="0"/>
              </a:rPr>
              <a:t>0%) и </a:t>
            </a:r>
            <a:r>
              <a:rPr lang="ru-RU" sz="2000" dirty="0">
                <a:latin typeface="Century Gothic" panose="020B0502020202020204" pitchFamily="34" charset="0"/>
              </a:rPr>
              <a:t>правительством взято курс на развитие производства стройматериалов для обеспечения растущий потребности к таким продукциям, а также для </a:t>
            </a:r>
            <a:r>
              <a:rPr lang="ru-RU" sz="2000" dirty="0" smtClean="0">
                <a:latin typeface="Century Gothic" panose="020B0502020202020204" pitchFamily="34" charset="0"/>
              </a:rPr>
              <a:t>замены </a:t>
            </a:r>
            <a:r>
              <a:rPr lang="ru-RU" sz="2000" dirty="0">
                <a:latin typeface="Century Gothic" panose="020B0502020202020204" pitchFamily="34" charset="0"/>
              </a:rPr>
              <a:t>импортируемых стройматериалов. (</a:t>
            </a:r>
            <a:r>
              <a:rPr lang="ru-RU" sz="2000" dirty="0" smtClean="0">
                <a:latin typeface="Century Gothic" panose="020B0502020202020204" pitchFamily="34" charset="0"/>
              </a:rPr>
              <a:t>Предусмотрено Постановлением </a:t>
            </a:r>
            <a:r>
              <a:rPr lang="ru-RU" sz="2000" dirty="0">
                <a:latin typeface="Century Gothic" panose="020B0502020202020204" pitchFamily="34" charset="0"/>
              </a:rPr>
              <a:t>КМ № 4335 от 19.05.2019 года)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Century Gothic" panose="020B0502020202020204" pitchFamily="34" charset="0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Century Gothic" panose="020B0502020202020204" pitchFamily="34" charset="0"/>
              </a:rPr>
              <a:t>2.2 Род деятельности и история развития компании: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Century Gothic" panose="020B0502020202020204" pitchFamily="34" charset="0"/>
              </a:rPr>
              <a:t>Компания создается по постановлению правительства в статусе кластер стройматериалов ООО «Печенег»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Century Gothic" panose="020B0502020202020204" pitchFamily="34" charset="0"/>
              </a:rPr>
              <a:t>Производство продукции и продажа составляет </a:t>
            </a:r>
            <a:r>
              <a:rPr lang="ru-RU" sz="2000" b="1" dirty="0">
                <a:latin typeface="Century Gothic" panose="020B0502020202020204" pitchFamily="34" charset="0"/>
              </a:rPr>
              <a:t>на сумму </a:t>
            </a:r>
            <a:br>
              <a:rPr lang="ru-RU" sz="2000" b="1" dirty="0">
                <a:latin typeface="Century Gothic" panose="020B0502020202020204" pitchFamily="34" charset="0"/>
              </a:rPr>
            </a:br>
            <a:r>
              <a:rPr lang="ru-RU" sz="2000" b="1" dirty="0" smtClean="0">
                <a:latin typeface="Century Gothic" panose="020B0502020202020204" pitchFamily="34" charset="0"/>
              </a:rPr>
              <a:t>81,5 </a:t>
            </a:r>
            <a:r>
              <a:rPr lang="ru-RU" sz="2000" b="1" dirty="0">
                <a:latin typeface="Century Gothic" panose="020B0502020202020204" pitchFamily="34" charset="0"/>
              </a:rPr>
              <a:t>млн долл. США в год, из них </a:t>
            </a:r>
            <a:r>
              <a:rPr lang="ru-RU" sz="2000" b="1" dirty="0" smtClean="0">
                <a:latin typeface="Century Gothic" panose="020B0502020202020204" pitchFamily="34" charset="0"/>
              </a:rPr>
              <a:t>40,0 </a:t>
            </a:r>
            <a:r>
              <a:rPr lang="ru-RU" sz="2000" b="1" dirty="0">
                <a:latin typeface="Century Gothic" panose="020B0502020202020204" pitchFamily="34" charset="0"/>
              </a:rPr>
              <a:t>млн долл. на экспорт.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Century Gothic" panose="020B0502020202020204" pitchFamily="34" charset="0"/>
              </a:rPr>
              <a:t> 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Century Gothic" panose="020B0502020202020204" pitchFamily="34" charset="0"/>
              </a:rPr>
              <a:t>2.3 Положение на рынке компании или отдельных товаров: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>
                <a:latin typeface="Century Gothic" panose="020B0502020202020204" pitchFamily="34" charset="0"/>
              </a:rPr>
              <a:t>Цель проекта </a:t>
            </a:r>
            <a:r>
              <a:rPr lang="ru-RU" sz="2000" dirty="0" smtClean="0">
                <a:latin typeface="Century Gothic" panose="020B0502020202020204" pitchFamily="34" charset="0"/>
              </a:rPr>
              <a:t>занять </a:t>
            </a:r>
            <a:r>
              <a:rPr lang="ru-RU" sz="2000" dirty="0">
                <a:latin typeface="Century Gothic" panose="020B0502020202020204" pitchFamily="34" charset="0"/>
              </a:rPr>
              <a:t>лидирующие положения в республике за счет качества и цены на </a:t>
            </a:r>
            <a:r>
              <a:rPr lang="ru-RU" sz="2000" dirty="0" smtClean="0">
                <a:latin typeface="Century Gothic" panose="020B0502020202020204" pitchFamily="34" charset="0"/>
              </a:rPr>
              <a:t>выпускаемые стройматериалы. Аналогичное производство </a:t>
            </a:r>
            <a:r>
              <a:rPr lang="ru-RU" sz="2000" dirty="0">
                <a:latin typeface="Century Gothic" panose="020B0502020202020204" pitchFamily="34" charset="0"/>
              </a:rPr>
              <a:t>в республике отсутствует. Принимаемая технология и высокое качества производимой продукции позволяет выйти на </a:t>
            </a:r>
            <a:r>
              <a:rPr lang="ru-RU" sz="2000" dirty="0" smtClean="0">
                <a:latin typeface="Century Gothic" panose="020B0502020202020204" pitchFamily="34" charset="0"/>
              </a:rPr>
              <a:t>лидирующее положение </a:t>
            </a:r>
            <a:r>
              <a:rPr lang="ru-RU" sz="2000" dirty="0">
                <a:latin typeface="Century Gothic" panose="020B0502020202020204" pitchFamily="34" charset="0"/>
              </a:rPr>
              <a:t>в республике </a:t>
            </a:r>
            <a:r>
              <a:rPr lang="ru-RU" sz="2000" dirty="0" smtClean="0">
                <a:latin typeface="Century Gothic" panose="020B0502020202020204" pitchFamily="34" charset="0"/>
              </a:rPr>
              <a:t>и </a:t>
            </a:r>
            <a:r>
              <a:rPr lang="ru-RU" sz="2000" dirty="0">
                <a:latin typeface="Century Gothic" panose="020B0502020202020204" pitchFamily="34" charset="0"/>
              </a:rPr>
              <a:t>СНГ.</a:t>
            </a:r>
          </a:p>
        </p:txBody>
      </p:sp>
    </p:spTree>
    <p:extLst>
      <p:ext uri="{BB962C8B-B14F-4D97-AF65-F5344CB8AC3E}">
        <p14:creationId xmlns:p14="http://schemas.microsoft.com/office/powerpoint/2010/main" val="3748593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4AF5A-4BC0-45A2-B57C-0DE7715E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49" y="262762"/>
            <a:ext cx="5755075" cy="58903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7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АССОРТИМЕНТ И СТРУКТУРА ПРОДАЖ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D50A53-84AC-47B6-B763-82B77CF181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90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357"/>
          <a:stretch/>
        </p:blipFill>
        <p:spPr>
          <a:xfrm>
            <a:off x="0" y="967982"/>
            <a:ext cx="12188887" cy="589001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92F1E7A5-8A88-4548-B21E-620F4571FF79}"/>
              </a:ext>
            </a:extLst>
          </p:cNvPr>
          <p:cNvSpPr txBox="1">
            <a:spLocks/>
          </p:cNvSpPr>
          <p:nvPr/>
        </p:nvSpPr>
        <p:spPr>
          <a:xfrm>
            <a:off x="7061200" y="256711"/>
            <a:ext cx="5563973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4.  СЕЗОННОСТЬ ПРОДАЖ</a:t>
            </a: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/>
            </a:r>
            <a:b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   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 не имеется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458CDB9-3A50-488D-BF36-9E65D611F3CA}"/>
              </a:ext>
            </a:extLst>
          </p:cNvPr>
          <p:cNvCxnSpPr>
            <a:cxnSpLocks/>
          </p:cNvCxnSpPr>
          <p:nvPr/>
        </p:nvCxnSpPr>
        <p:spPr>
          <a:xfrm>
            <a:off x="6718300" y="0"/>
            <a:ext cx="0" cy="6858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B3F9B9F-A39E-4D3C-A82D-8BBCE782D938}"/>
              </a:ext>
            </a:extLst>
          </p:cNvPr>
          <p:cNvSpPr/>
          <p:nvPr/>
        </p:nvSpPr>
        <p:spPr>
          <a:xfrm>
            <a:off x="3122" y="976921"/>
            <a:ext cx="6715178" cy="5885258"/>
          </a:xfrm>
          <a:prstGeom prst="rect">
            <a:avLst/>
          </a:prstGeom>
          <a:solidFill>
            <a:schemeClr val="lt1">
              <a:alpha val="6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936657-86B1-443B-BAAB-94BD27F14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1126435"/>
            <a:ext cx="5755068" cy="281597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b="1" dirty="0">
                <a:latin typeface="Century Gothic" panose="020B0502020202020204" pitchFamily="34" charset="0"/>
              </a:rPr>
              <a:t>3.1 Структура продаж (все товары в порядке значимости продаж):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dirty="0">
                <a:latin typeface="Century Gothic" panose="020B0502020202020204" pitchFamily="34" charset="0"/>
              </a:rPr>
              <a:t>Планируется </a:t>
            </a:r>
            <a:r>
              <a:rPr lang="ru-RU" sz="2000" dirty="0" smtClean="0">
                <a:latin typeface="Century Gothic" panose="020B0502020202020204" pitchFamily="34" charset="0"/>
              </a:rPr>
              <a:t>отправить </a:t>
            </a:r>
            <a:r>
              <a:rPr lang="ru-RU" sz="2000" dirty="0">
                <a:latin typeface="Century Gothic" panose="020B0502020202020204" pitchFamily="34" charset="0"/>
              </a:rPr>
              <a:t>на экспорт более </a:t>
            </a:r>
            <a:r>
              <a:rPr lang="ru-RU" sz="2000" dirty="0" smtClean="0">
                <a:latin typeface="Century Gothic" panose="020B0502020202020204" pitchFamily="34" charset="0"/>
              </a:rPr>
              <a:t>50% </a:t>
            </a:r>
            <a:r>
              <a:rPr lang="ru-RU" sz="2000" dirty="0">
                <a:latin typeface="Century Gothic" panose="020B0502020202020204" pitchFamily="34" charset="0"/>
              </a:rPr>
              <a:t>продукции, а остальные реализовать на местном рынке</a:t>
            </a:r>
            <a:r>
              <a:rPr lang="ru-RU" sz="20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* Белый цемент</a:t>
            </a:r>
            <a:endParaRPr lang="ru-RU" sz="20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dirty="0">
                <a:latin typeface="Century Gothic" panose="020B0502020202020204" pitchFamily="34" charset="0"/>
              </a:rPr>
              <a:t>Тальк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dirty="0">
                <a:latin typeface="Century Gothic" panose="020B0502020202020204" pitchFamily="34" charset="0"/>
              </a:rPr>
              <a:t>Магнезит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ru-RU" sz="2000" dirty="0" err="1">
                <a:latin typeface="Century Gothic" panose="020B0502020202020204" pitchFamily="34" charset="0"/>
              </a:rPr>
              <a:t>Стекломагнезитные</a:t>
            </a:r>
            <a:r>
              <a:rPr lang="ru-RU" sz="2000" dirty="0">
                <a:latin typeface="Century Gothic" panose="020B0502020202020204" pitchFamily="34" charset="0"/>
              </a:rPr>
              <a:t> (СМЛ) листы</a:t>
            </a:r>
          </a:p>
        </p:txBody>
      </p:sp>
    </p:spTree>
    <p:extLst>
      <p:ext uri="{BB962C8B-B14F-4D97-AF65-F5344CB8AC3E}">
        <p14:creationId xmlns:p14="http://schemas.microsoft.com/office/powerpoint/2010/main" val="2529999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4AF5A-4BC0-45A2-B57C-0DE7715E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262762"/>
            <a:ext cx="11406370" cy="58903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8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УГРОЗЫ И ВОЗМОЖНОСТИ РЫНКА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936657-86B1-443B-BAAB-94BD27F14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2239" y="1361443"/>
            <a:ext cx="5645150" cy="509448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latin typeface="Century Gothic" panose="020B0502020202020204" pitchFamily="34" charset="0"/>
              </a:rPr>
              <a:t>В перспективе </a:t>
            </a:r>
            <a:r>
              <a:rPr lang="ru-RU" sz="1800" dirty="0" smtClean="0">
                <a:latin typeface="Century Gothic" panose="020B0502020202020204" pitchFamily="34" charset="0"/>
              </a:rPr>
              <a:t>предполагается </a:t>
            </a:r>
            <a:r>
              <a:rPr lang="ru-RU" sz="1800" dirty="0">
                <a:latin typeface="Century Gothic" panose="020B0502020202020204" pitchFamily="34" charset="0"/>
              </a:rPr>
              <a:t>увеличить продажи до </a:t>
            </a:r>
            <a:r>
              <a:rPr lang="ru-RU" sz="1800" b="1" dirty="0" smtClean="0">
                <a:latin typeface="Century Gothic" panose="020B0502020202020204" pitchFamily="34" charset="0"/>
              </a:rPr>
              <a:t>120 </a:t>
            </a:r>
            <a:r>
              <a:rPr lang="ru-RU" sz="1800" b="1" dirty="0">
                <a:latin typeface="Century Gothic" panose="020B0502020202020204" pitchFamily="34" charset="0"/>
              </a:rPr>
              <a:t>млн. долл. </a:t>
            </a:r>
            <a:r>
              <a:rPr lang="ru-RU" sz="2000" b="1" dirty="0">
                <a:latin typeface="Century Gothic" panose="020B0502020202020204" pitchFamily="34" charset="0"/>
              </a:rPr>
              <a:t>США</a:t>
            </a:r>
            <a:r>
              <a:rPr lang="ru-RU" sz="1800" b="1" dirty="0">
                <a:latin typeface="Century Gothic" panose="020B0502020202020204" pitchFamily="34" charset="0"/>
              </a:rPr>
              <a:t> </a:t>
            </a:r>
            <a:r>
              <a:rPr lang="ru-RU" sz="1800" dirty="0">
                <a:latin typeface="Century Gothic" panose="020B0502020202020204" pitchFamily="34" charset="0"/>
              </a:rPr>
              <a:t>за счет увеличения мощности проекта.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buNone/>
            </a:pPr>
            <a:endParaRPr lang="ru-RU" sz="18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b="1" dirty="0">
                <a:latin typeface="Century Gothic" panose="020B0502020202020204" pitchFamily="34" charset="0"/>
              </a:rPr>
              <a:t>5.1 Источники роста для бизнеса: 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latin typeface="Century Gothic" panose="020B0502020202020204" pitchFamily="34" charset="0"/>
              </a:rPr>
              <a:t>Реинвестиция.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buNone/>
            </a:pPr>
            <a:endParaRPr lang="ru-RU" sz="1800" b="1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b="1" dirty="0">
                <a:latin typeface="Century Gothic" panose="020B0502020202020204" pitchFamily="34" charset="0"/>
              </a:rPr>
              <a:t>5.2 Угрозы для бизнеса: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dirty="0">
                <a:latin typeface="Century Gothic" panose="020B0502020202020204" pitchFamily="34" charset="0"/>
              </a:rPr>
              <a:t> Угрозы – не ожидается.</a:t>
            </a: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buNone/>
            </a:pPr>
            <a:endParaRPr lang="ru-RU" sz="1800" dirty="0">
              <a:latin typeface="Century Gothic" panose="020B0502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1800" b="1" dirty="0">
                <a:latin typeface="Century Gothic" panose="020B0502020202020204" pitchFamily="34" charset="0"/>
              </a:rPr>
              <a:t>5.3 Инвестиции </a:t>
            </a:r>
            <a:r>
              <a:rPr lang="ru-RU" sz="1800" b="1" dirty="0" smtClean="0">
                <a:latin typeface="Century Gothic" panose="020B0502020202020204" pitchFamily="34" charset="0"/>
              </a:rPr>
              <a:t>защищаются Законами Узбекистана, </a:t>
            </a:r>
            <a:r>
              <a:rPr lang="ru-RU" sz="1800" b="1" dirty="0">
                <a:latin typeface="Century Gothic" panose="020B0502020202020204" pitchFamily="34" charset="0"/>
              </a:rPr>
              <a:t>а также для данного проекта </a:t>
            </a:r>
            <a:r>
              <a:rPr lang="ru-RU" sz="1800" b="1" dirty="0" smtClean="0">
                <a:latin typeface="Century Gothic" panose="020B0502020202020204" pitchFamily="34" charset="0"/>
              </a:rPr>
              <a:t>будет издано специальное постановление правительства </a:t>
            </a:r>
            <a:r>
              <a:rPr lang="ru-RU" sz="1800" b="1" dirty="0">
                <a:latin typeface="Century Gothic" panose="020B0502020202020204" pitchFamily="34" charset="0"/>
              </a:rPr>
              <a:t>с обозначением ответственных руководителей отрасли и финансовых органов.</a:t>
            </a:r>
            <a:endParaRPr lang="ru-RU" sz="1800" dirty="0">
              <a:latin typeface="Century Gothic" panose="020B0502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E52649-8856-40A0-98E5-A6041ABB1D0B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8" t="218" r="17961" b="-218"/>
          <a:stretch/>
        </p:blipFill>
        <p:spPr bwMode="auto">
          <a:xfrm>
            <a:off x="21130" y="984980"/>
            <a:ext cx="5645150" cy="58730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122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44AF5A-4BC0-45A2-B57C-0DE7715E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" y="262762"/>
            <a:ext cx="11466330" cy="589032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9</a:t>
            </a:r>
            <a:r>
              <a:rPr lang="ru-RU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.  </a:t>
            </a:r>
            <a:r>
              <a:rPr lang="ru-RU" sz="2800" dirty="0">
                <a:solidFill>
                  <a:schemeClr val="bg1"/>
                </a:solidFill>
                <a:latin typeface="Century Gothic" panose="020B0502020202020204" pitchFamily="34" charset="0"/>
              </a:rPr>
              <a:t>ЦЕНОВОЕ ПОЗИЦИОНИРОВАНИИ КОМПАНИИ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936657-86B1-443B-BAAB-94BD27F14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850" y="1126434"/>
            <a:ext cx="11466330" cy="552374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dirty="0">
                <a:latin typeface="Century Gothic" panose="020B0502020202020204" pitchFamily="34" charset="0"/>
              </a:rPr>
              <a:t>Цены </a:t>
            </a:r>
            <a:r>
              <a:rPr lang="ru-RU" sz="2000" dirty="0" smtClean="0">
                <a:latin typeface="Century Gothic" panose="020B0502020202020204" pitchFamily="34" charset="0"/>
              </a:rPr>
              <a:t>указаны </a:t>
            </a:r>
            <a:r>
              <a:rPr lang="ru-RU" sz="2000" dirty="0">
                <a:latin typeface="Century Gothic" panose="020B0502020202020204" pitchFamily="34" charset="0"/>
              </a:rPr>
              <a:t>на условиях ДАФ склад станция </a:t>
            </a:r>
            <a:r>
              <a:rPr lang="ru-RU" sz="2000" dirty="0" err="1">
                <a:latin typeface="Century Gothic" panose="020B0502020202020204" pitchFamily="34" charset="0"/>
              </a:rPr>
              <a:t>Султануиздаг</a:t>
            </a:r>
            <a:r>
              <a:rPr lang="ru-RU" sz="2000" dirty="0" smtClean="0"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В республике белый цемент (марки М600и более) продается по 90 </a:t>
            </a:r>
            <a:r>
              <a:rPr lang="ru-RU" sz="2000" dirty="0" err="1" smtClean="0">
                <a:latin typeface="Century Gothic" panose="020B0502020202020204" pitchFamily="34" charset="0"/>
              </a:rPr>
              <a:t>долл</a:t>
            </a:r>
            <a:r>
              <a:rPr lang="ru-RU" sz="2000" dirty="0" smtClean="0">
                <a:latin typeface="Century Gothic" panose="020B0502020202020204" pitchFamily="34" charset="0"/>
              </a:rPr>
              <a:t>, когда у нас намечается по 84 долл. за тонну с учетом коммерческих расходов 8%. Близ </a:t>
            </a:r>
            <a:r>
              <a:rPr lang="ru-RU" sz="2000" dirty="0" err="1" smtClean="0">
                <a:latin typeface="Century Gothic" panose="020B0502020202020204" pitchFamily="34" charset="0"/>
              </a:rPr>
              <a:t>лежаших</a:t>
            </a:r>
            <a:r>
              <a:rPr lang="ru-RU" sz="2000" dirty="0" smtClean="0">
                <a:latin typeface="Century Gothic" panose="020B0502020202020204" pitchFamily="34" charset="0"/>
              </a:rPr>
              <a:t> странах цены составляет более 160 долл. за тонну. 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dirty="0">
                <a:latin typeface="Century Gothic" panose="020B0502020202020204" pitchFamily="34" charset="0"/>
              </a:rPr>
              <a:t>Существующие цены на тальк </a:t>
            </a:r>
            <a:r>
              <a:rPr lang="ru-RU" sz="2000" b="1" dirty="0">
                <a:latin typeface="Century Gothic" panose="020B0502020202020204" pitchFamily="34" charset="0"/>
              </a:rPr>
              <a:t>(меш 325)  </a:t>
            </a:r>
            <a:r>
              <a:rPr lang="ru-RU" sz="2000" dirty="0">
                <a:latin typeface="Century Gothic" panose="020B0502020202020204" pitchFamily="34" charset="0"/>
              </a:rPr>
              <a:t>в регионе Ташкент составляет от </a:t>
            </a:r>
            <a:r>
              <a:rPr lang="ru-RU" sz="2000" b="1" dirty="0">
                <a:latin typeface="Century Gothic" panose="020B0502020202020204" pitchFamily="34" charset="0"/>
              </a:rPr>
              <a:t>410 </a:t>
            </a:r>
            <a:r>
              <a:rPr lang="ru-RU" sz="2000" b="1" dirty="0" smtClean="0">
                <a:latin typeface="Century Gothic" panose="020B0502020202020204" pitchFamily="34" charset="0"/>
              </a:rPr>
              <a:t>долл. </a:t>
            </a:r>
            <a:r>
              <a:rPr lang="ru-RU" sz="2000" b="1" dirty="0">
                <a:latin typeface="Century Gothic" panose="020B0502020202020204" pitchFamily="34" charset="0"/>
              </a:rPr>
              <a:t>США </a:t>
            </a:r>
            <a:r>
              <a:rPr lang="ru-RU" sz="2000" dirty="0">
                <a:latin typeface="Century Gothic" panose="020B0502020202020204" pitchFamily="34" charset="0"/>
              </a:rPr>
              <a:t>за тонну на низкокачественный местного производства и </a:t>
            </a:r>
            <a:r>
              <a:rPr lang="ru-RU" sz="2000" dirty="0" smtClean="0">
                <a:latin typeface="Century Gothic" panose="020B0502020202020204" pitchFamily="34" charset="0"/>
              </a:rPr>
              <a:t>импортированный </a:t>
            </a:r>
            <a:r>
              <a:rPr lang="ru-RU" sz="2000" dirty="0">
                <a:latin typeface="Century Gothic" panose="020B0502020202020204" pitchFamily="34" charset="0"/>
              </a:rPr>
              <a:t>талька. Цены на </a:t>
            </a:r>
            <a:r>
              <a:rPr lang="ru-RU" sz="2000" dirty="0" smtClean="0">
                <a:latin typeface="Century Gothic" panose="020B0502020202020204" pitchFamily="34" charset="0"/>
              </a:rPr>
              <a:t>предлагаемый нами высококачественный тальк </a:t>
            </a:r>
            <a:r>
              <a:rPr lang="ru-RU" sz="2000" dirty="0">
                <a:latin typeface="Century Gothic" panose="020B0502020202020204" pitchFamily="34" charset="0"/>
              </a:rPr>
              <a:t>будут составлять в регионе Ташкент </a:t>
            </a:r>
            <a:r>
              <a:rPr lang="ru-RU" sz="2000" b="1" dirty="0" smtClean="0">
                <a:latin typeface="Century Gothic" panose="020B0502020202020204" pitchFamily="34" charset="0"/>
              </a:rPr>
              <a:t>330 долл. </a:t>
            </a:r>
            <a:r>
              <a:rPr lang="ru-RU" sz="2000" b="1" dirty="0">
                <a:latin typeface="Century Gothic" panose="020B0502020202020204" pitchFamily="34" charset="0"/>
              </a:rPr>
              <a:t>США ( меш 325-1200) </a:t>
            </a:r>
            <a:r>
              <a:rPr lang="ru-RU" sz="2000" dirty="0">
                <a:latin typeface="Century Gothic" panose="020B0502020202020204" pitchFamily="34" charset="0"/>
              </a:rPr>
              <a:t>с учетом </a:t>
            </a:r>
            <a:r>
              <a:rPr lang="ru-RU" sz="2000" dirty="0" smtClean="0">
                <a:latin typeface="Century Gothic" panose="020B0502020202020204" pitchFamily="34" charset="0"/>
              </a:rPr>
              <a:t>транспорта.</a:t>
            </a:r>
            <a:endParaRPr lang="ru-RU" sz="20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dirty="0" smtClean="0">
                <a:latin typeface="Century Gothic" panose="020B0502020202020204" pitchFamily="34" charset="0"/>
              </a:rPr>
              <a:t>Цены на тальк </a:t>
            </a:r>
            <a:r>
              <a:rPr lang="ru-RU" sz="2000" dirty="0">
                <a:latin typeface="Century Gothic" panose="020B0502020202020204" pitchFamily="34" charset="0"/>
              </a:rPr>
              <a:t>в России от 300 и до 600 долларов США (меш 350-1200) за </a:t>
            </a:r>
            <a:r>
              <a:rPr lang="ru-RU" sz="2000" dirty="0" smtClean="0">
                <a:latin typeface="Century Gothic" panose="020B0502020202020204" pitchFamily="34" charset="0"/>
              </a:rPr>
              <a:t>тонну, а в Казахстане</a:t>
            </a:r>
            <a:r>
              <a:rPr lang="ru-RU" sz="2000" dirty="0">
                <a:latin typeface="Century Gothic" panose="020B0502020202020204" pitchFamily="34" charset="0"/>
              </a:rPr>
              <a:t>, Киргизии </a:t>
            </a:r>
            <a:r>
              <a:rPr lang="ru-RU" sz="2000" dirty="0" smtClean="0">
                <a:latin typeface="Century Gothic" panose="020B0502020202020204" pitchFamily="34" charset="0"/>
              </a:rPr>
              <a:t>еще выше с </a:t>
            </a:r>
            <a:r>
              <a:rPr lang="ru-RU" sz="2000" dirty="0">
                <a:latin typeface="Century Gothic" panose="020B0502020202020204" pitchFamily="34" charset="0"/>
              </a:rPr>
              <a:t>транспортным </a:t>
            </a:r>
            <a:r>
              <a:rPr lang="ru-RU" sz="2000" dirty="0" smtClean="0">
                <a:latin typeface="Century Gothic" panose="020B0502020202020204" pitchFamily="34" charset="0"/>
              </a:rPr>
              <a:t>расходом. Предлагаемый нами </a:t>
            </a:r>
            <a:r>
              <a:rPr lang="ru-RU" sz="2000" dirty="0">
                <a:latin typeface="Century Gothic" panose="020B0502020202020204" pitchFamily="34" charset="0"/>
              </a:rPr>
              <a:t>обходится на точке </a:t>
            </a:r>
            <a:r>
              <a:rPr lang="ru-RU" sz="2000" dirty="0" smtClean="0">
                <a:latin typeface="Century Gothic" panose="020B0502020202020204" pitchFamily="34" charset="0"/>
              </a:rPr>
              <a:t>назначения при цене </a:t>
            </a:r>
            <a:r>
              <a:rPr lang="ru-RU" sz="2000" b="1" dirty="0" smtClean="0">
                <a:latin typeface="Century Gothic" panose="020B0502020202020204" pitchFamily="34" charset="0"/>
              </a:rPr>
              <a:t>270-500 долл. США (</a:t>
            </a:r>
            <a:r>
              <a:rPr lang="ru-RU" sz="2000" b="1" dirty="0">
                <a:latin typeface="Century Gothic" panose="020B0502020202020204" pitchFamily="34" charset="0"/>
              </a:rPr>
              <a:t>меш 325-1200) .</a:t>
            </a:r>
            <a:r>
              <a:rPr lang="ru-RU" sz="2000" dirty="0" smtClean="0">
                <a:latin typeface="Century Gothic" panose="020B0502020202020204" pitchFamily="34" charset="0"/>
              </a:rPr>
              <a:t> </a:t>
            </a:r>
            <a:r>
              <a:rPr lang="ru-RU" sz="2000" dirty="0">
                <a:latin typeface="Century Gothic" panose="020B0502020202020204" pitchFamily="34" charset="0"/>
              </a:rPr>
              <a:t>Что ниже на </a:t>
            </a:r>
            <a:r>
              <a:rPr lang="ru-RU" sz="2000" b="1" dirty="0">
                <a:latin typeface="Century Gothic" panose="020B0502020202020204" pitchFamily="34" charset="0"/>
              </a:rPr>
              <a:t>10-15%</a:t>
            </a:r>
            <a:r>
              <a:rPr lang="ru-RU" sz="2000" dirty="0">
                <a:latin typeface="Century Gothic" panose="020B0502020202020204" pitchFamily="34" charset="0"/>
              </a:rPr>
              <a:t> </a:t>
            </a:r>
            <a:r>
              <a:rPr lang="ru-RU" sz="2000" dirty="0" smtClean="0">
                <a:latin typeface="Century Gothic" panose="020B0502020202020204" pitchFamily="34" charset="0"/>
              </a:rPr>
              <a:t>сложившейся стоимости </a:t>
            </a:r>
            <a:r>
              <a:rPr lang="ru-RU" sz="2000" dirty="0">
                <a:latin typeface="Century Gothic" panose="020B0502020202020204" pitchFamily="34" charset="0"/>
              </a:rPr>
              <a:t>в этом регионе на высоко качественный тальк. Также имеется возможность произвести тальк до </a:t>
            </a:r>
            <a:r>
              <a:rPr lang="ru-RU" sz="2000" b="1" dirty="0">
                <a:latin typeface="Century Gothic" panose="020B0502020202020204" pitchFamily="34" charset="0"/>
              </a:rPr>
              <a:t>4000 меш.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dirty="0">
                <a:latin typeface="Century Gothic" panose="020B0502020202020204" pitchFamily="34" charset="0"/>
              </a:rPr>
              <a:t>Цены на </a:t>
            </a:r>
            <a:r>
              <a:rPr lang="ru-RU" sz="2000" dirty="0" smtClean="0">
                <a:latin typeface="Century Gothic" panose="020B0502020202020204" pitchFamily="34" charset="0"/>
              </a:rPr>
              <a:t>магнезит по проекту </a:t>
            </a:r>
            <a:r>
              <a:rPr lang="ru-RU" sz="2000" dirty="0">
                <a:latin typeface="Century Gothic" panose="020B0502020202020204" pitchFamily="34" charset="0"/>
              </a:rPr>
              <a:t>составляет </a:t>
            </a:r>
            <a:r>
              <a:rPr lang="ru-RU" sz="2000" b="1" dirty="0">
                <a:latin typeface="Century Gothic" panose="020B0502020202020204" pitchFamily="34" charset="0"/>
              </a:rPr>
              <a:t>500 </a:t>
            </a:r>
            <a:r>
              <a:rPr lang="ru-RU" sz="2000" b="1" dirty="0" smtClean="0">
                <a:latin typeface="Century Gothic" panose="020B0502020202020204" pitchFamily="34" charset="0"/>
              </a:rPr>
              <a:t>долл. </a:t>
            </a:r>
            <a:r>
              <a:rPr lang="ru-RU" sz="2000" b="1" dirty="0">
                <a:latin typeface="Century Gothic" panose="020B0502020202020204" pitchFamily="34" charset="0"/>
              </a:rPr>
              <a:t>США</a:t>
            </a:r>
            <a:r>
              <a:rPr lang="ru-RU" sz="2000" dirty="0">
                <a:latin typeface="Century Gothic" panose="020B0502020202020204" pitchFamily="34" charset="0"/>
              </a:rPr>
              <a:t>, </a:t>
            </a:r>
            <a:r>
              <a:rPr lang="ru-RU" sz="2000" dirty="0" smtClean="0">
                <a:latin typeface="Century Gothic" panose="020B0502020202020204" pitchFamily="34" charset="0"/>
              </a:rPr>
              <a:t>когда </a:t>
            </a:r>
            <a:r>
              <a:rPr lang="ru-RU" sz="2000" dirty="0">
                <a:latin typeface="Century Gothic" panose="020B0502020202020204" pitchFamily="34" charset="0"/>
              </a:rPr>
              <a:t>импортируется по цене </a:t>
            </a:r>
            <a:r>
              <a:rPr lang="ru-RU" sz="2000" b="1" dirty="0">
                <a:latin typeface="Century Gothic" panose="020B0502020202020204" pitchFamily="34" charset="0"/>
              </a:rPr>
              <a:t>700 долл. США</a:t>
            </a:r>
            <a:r>
              <a:rPr lang="ru-RU" sz="2000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ru-RU" sz="2000" dirty="0">
                <a:latin typeface="Century Gothic" panose="020B0502020202020204" pitchFamily="34" charset="0"/>
              </a:rPr>
              <a:t>Цены на импортируемый СМЛ в </a:t>
            </a:r>
            <a:r>
              <a:rPr lang="ru-RU" sz="2000" dirty="0" smtClean="0">
                <a:latin typeface="Century Gothic" panose="020B0502020202020204" pitchFamily="34" charset="0"/>
              </a:rPr>
              <a:t>Республике </a:t>
            </a:r>
            <a:r>
              <a:rPr lang="ru-RU" sz="2000" dirty="0">
                <a:latin typeface="Century Gothic" panose="020B0502020202020204" pitchFamily="34" charset="0"/>
              </a:rPr>
              <a:t>Узбекистан и </a:t>
            </a:r>
            <a:r>
              <a:rPr lang="ru-RU" sz="2000" dirty="0" smtClean="0">
                <a:latin typeface="Century Gothic" panose="020B0502020202020204" pitchFamily="34" charset="0"/>
              </a:rPr>
              <a:t>странах </a:t>
            </a:r>
            <a:r>
              <a:rPr lang="ru-RU" sz="2000" dirty="0">
                <a:latin typeface="Century Gothic" panose="020B0502020202020204" pitchFamily="34" charset="0"/>
              </a:rPr>
              <a:t>СНГ составляет по </a:t>
            </a:r>
            <a:r>
              <a:rPr lang="ru-RU" sz="2000" b="1" dirty="0">
                <a:latin typeface="Century Gothic" panose="020B0502020202020204" pitchFamily="34" charset="0"/>
              </a:rPr>
              <a:t>7-8 долл. США за 1 кв. </a:t>
            </a:r>
            <a:r>
              <a:rPr lang="ru-RU" sz="2000" b="1" dirty="0" smtClean="0">
                <a:latin typeface="Century Gothic" panose="020B0502020202020204" pitchFamily="34" charset="0"/>
              </a:rPr>
              <a:t>м</a:t>
            </a:r>
            <a:r>
              <a:rPr lang="ru-RU" sz="2000" dirty="0" smtClean="0">
                <a:latin typeface="Century Gothic" panose="020B0502020202020204" pitchFamily="34" charset="0"/>
              </a:rPr>
              <a:t>. При этом мы предлагаем </a:t>
            </a:r>
            <a:r>
              <a:rPr lang="ru-RU" sz="2000" b="1" dirty="0" smtClean="0">
                <a:latin typeface="Century Gothic" panose="020B0502020202020204" pitchFamily="34" charset="0"/>
              </a:rPr>
              <a:t>по </a:t>
            </a:r>
            <a:r>
              <a:rPr lang="ru-RU" sz="2000" b="1" dirty="0">
                <a:latin typeface="Century Gothic" panose="020B0502020202020204" pitchFamily="34" charset="0"/>
              </a:rPr>
              <a:t>3</a:t>
            </a:r>
            <a:r>
              <a:rPr lang="ru-RU" sz="2000" b="1" dirty="0" smtClean="0">
                <a:latin typeface="Century Gothic" panose="020B0502020202020204" pitchFamily="34" charset="0"/>
              </a:rPr>
              <a:t> </a:t>
            </a:r>
            <a:r>
              <a:rPr lang="ru-RU" sz="2000" b="1" dirty="0">
                <a:latin typeface="Century Gothic" panose="020B0502020202020204" pitchFamily="34" charset="0"/>
              </a:rPr>
              <a:t>долл. США </a:t>
            </a:r>
            <a:r>
              <a:rPr lang="ru-RU" sz="2000" dirty="0">
                <a:latin typeface="Century Gothic" panose="020B0502020202020204" pitchFamily="34" charset="0"/>
              </a:rPr>
              <a:t>за 1 кв. м.</a:t>
            </a:r>
          </a:p>
        </p:txBody>
      </p:sp>
    </p:spTree>
    <p:extLst>
      <p:ext uri="{BB962C8B-B14F-4D97-AF65-F5344CB8AC3E}">
        <p14:creationId xmlns:p14="http://schemas.microsoft.com/office/powerpoint/2010/main" val="22846646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1840</Words>
  <Application>Microsoft Office PowerPoint</Application>
  <PresentationFormat>Широкоэкранный</PresentationFormat>
  <Paragraphs>185</Paragraphs>
  <Slides>16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a_AvanteBs</vt:lpstr>
      <vt:lpstr>Arial</vt:lpstr>
      <vt:lpstr>Calibri</vt:lpstr>
      <vt:lpstr>Calibri Light</vt:lpstr>
      <vt:lpstr>Century Gothic</vt:lpstr>
      <vt:lpstr>Tahoma</vt:lpstr>
      <vt:lpstr>Times New Roman</vt:lpstr>
      <vt:lpstr>Тема Office</vt:lpstr>
      <vt:lpstr>Презентация PowerPoint</vt:lpstr>
      <vt:lpstr>2.  ПРЕДИСТОРИЯ ПРОЕКТА</vt:lpstr>
      <vt:lpstr>3. СУЩЕСТВУЮЩИЕ ПРОБЛЕМЫ И ИХ РЕШЕНИЯ</vt:lpstr>
      <vt:lpstr>4.  ПРЕДИСТОРИЯ ПРОЕКТА</vt:lpstr>
      <vt:lpstr>5. Конкуренция</vt:lpstr>
      <vt:lpstr>6.  ОПИСАНИЕ  РЫНКА</vt:lpstr>
      <vt:lpstr>7.  АССОРТИМЕНТ И СТРУКТУРА ПРОДАЖ</vt:lpstr>
      <vt:lpstr>8.  УГРОЗЫ И ВОЗМОЖНОСТИ РЫНКА </vt:lpstr>
      <vt:lpstr>9.  ЦЕНОВОЕ ПОЗИЦИОНИРОВАНИИ КОМПАНИИ</vt:lpstr>
      <vt:lpstr>10.  АКЦИИ ДЛЯ ПОТРЕБИТЕЛЕЙ</vt:lpstr>
      <vt:lpstr>11.  ЦЕЛИ, КАДРЫ И ЗАДАЧИ</vt:lpstr>
      <vt:lpstr>12.  БЮДЖЕТ</vt:lpstr>
      <vt:lpstr>13.  Финансовый модель</vt:lpstr>
      <vt:lpstr>14. Критерий экономической эффективности</vt:lpstr>
      <vt:lpstr>15. УПРАВЛЕНИЕ</vt:lpstr>
      <vt:lpstr>16. Персонал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157</cp:revision>
  <dcterms:created xsi:type="dcterms:W3CDTF">2021-04-11T08:18:56Z</dcterms:created>
  <dcterms:modified xsi:type="dcterms:W3CDTF">2023-06-30T07:26:16Z</dcterms:modified>
</cp:coreProperties>
</file>