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67" r:id="rId13"/>
    <p:sldId id="272" r:id="rId14"/>
    <p:sldId id="274" r:id="rId15"/>
    <p:sldId id="288" r:id="rId16"/>
    <p:sldId id="276" r:id="rId17"/>
    <p:sldId id="277" r:id="rId18"/>
    <p:sldId id="278" r:id="rId19"/>
    <p:sldId id="289" r:id="rId20"/>
    <p:sldId id="292" r:id="rId21"/>
    <p:sldId id="291" r:id="rId22"/>
    <p:sldId id="279" r:id="rId23"/>
    <p:sldId id="280" r:id="rId24"/>
    <p:sldId id="282" r:id="rId25"/>
    <p:sldId id="283" r:id="rId26"/>
    <p:sldId id="284" r:id="rId27"/>
    <p:sldId id="290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605" autoAdjust="0"/>
  </p:normalViewPr>
  <p:slideViewPr>
    <p:cSldViewPr snapToGrid="0">
      <p:cViewPr varScale="1">
        <p:scale>
          <a:sx n="71" d="100"/>
          <a:sy n="71" d="100"/>
        </p:scale>
        <p:origin x="-44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B68E-AA79-45AA-B27F-DF8EFFF6057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998B-35C9-4E76-BAD6-3E3F8E009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998B-35C9-4E76-BAD6-3E3F8E0099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41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8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96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5936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12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95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5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8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82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8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8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373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74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2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BC2D67-E6A0-42E4-BCEC-C285D4021CC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5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45661"/>
            <a:ext cx="9162794" cy="35893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«Картофель с рентабельностью нефти»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Создание в Республике Коми производства по выращиванию, хранению и глубокой переработке картофеля в  катионный крахмал.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915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РЕЗЮМЕ ПРОЕКТА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Проектом предусматривается </a:t>
            </a:r>
            <a:r>
              <a:rPr lang="ru-RU" sz="1800" b="1" dirty="0" smtClean="0">
                <a:solidFill>
                  <a:schemeClr val="tx1"/>
                </a:solidFill>
              </a:rPr>
              <a:t>строительство специализированного высокотехнологичного предприятия по хранению картофеля , производству </a:t>
            </a:r>
            <a:r>
              <a:rPr lang="ru-RU" sz="1800" b="1" dirty="0">
                <a:solidFill>
                  <a:schemeClr val="tx1"/>
                </a:solidFill>
              </a:rPr>
              <a:t>крахмалов и </a:t>
            </a:r>
            <a:r>
              <a:rPr lang="ru-RU" sz="1800" b="1" dirty="0" err="1" smtClean="0">
                <a:solidFill>
                  <a:schemeClr val="tx1"/>
                </a:solidFill>
              </a:rPr>
              <a:t>крахмалопродуктов</a:t>
            </a:r>
            <a:r>
              <a:rPr lang="ru-RU" sz="1800" b="1" dirty="0">
                <a:solidFill>
                  <a:schemeClr val="tx1"/>
                </a:solidFill>
              </a:rPr>
              <a:t>, соответствующих мировым </a:t>
            </a:r>
            <a:r>
              <a:rPr lang="ru-RU" sz="1800" b="1" dirty="0" smtClean="0">
                <a:solidFill>
                  <a:schemeClr val="tx1"/>
                </a:solidFill>
              </a:rPr>
              <a:t>стандартам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качества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24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Картофельная клетчатка – уникальный натуральный ингредиент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1061884"/>
            <a:ext cx="11356258" cy="5584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последнее время картофельная клетчатка получила высокую оценку в разных областях промышленности. Это связано, прежде всего, с ее уникальной способностью связывать воду (12-13 частей) и 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 (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4-5 частей). Клетчатка имеет нейтральный вкус и запах. Это очень устойчивый ингредиент и выдерживает низкие показатели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Это подходящий компонент, например, для полуфабрикатов. Простота применения и улучшение структуры продукта - это другие положительные качества, которыми обладает картофельная клетчатка. </a:t>
            </a:r>
            <a:endParaRPr lang="en-US" sz="1600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Клетчатка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является одним из самых быстрорастущих сегментов на российском рынке пищевых добавок. По итогам 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2018-го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 объем рынка достиг 20 млн. </a:t>
            </a:r>
            <a:r>
              <a:rPr lang="en-US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Прогнозируется, что даже в условиях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стагнирующей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экономики спрос продолжит увеличиваться высокими темпами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Клетчатка – кризисный продукт: при снижении платежеспособности населения, спрос на клетчатку возрастает. В условиях экономического кризиса производители продуктов питания стремятся дать рынку дешевый товар за счет использования эффективных с этой точки зрения ингредиентов.  Нерастворимое пищевое волокно, являясь натуральным сырьем, хорошо подходит для частичной замены животного, творожно-растительного, яичного сырья, с одной стороны, удешевляя продукт, с другой – придавая ему дополнительные технологические и физиологические качества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Несмотря на запуск довольно мощного производства клетчатки, рынок остается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импортозависимым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При активном наращивании внутреннего предложения пищевого волокна доля импорта остается неизменно высокой в виду опережения роста спроса над ростом производства. Запуск новых производств пищевого волокна выглядит сегодня крайне актуальным.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180486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2723535"/>
            <a:ext cx="11356258" cy="1710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Таким образом решен вопрос с отходами производства крахмального завода, которые стали источником дополнительного дохода на дефицитном рынке мезги, протеина и клетчатки.</a:t>
            </a:r>
          </a:p>
          <a:p>
            <a:pPr marL="0" indent="0" algn="ctr">
              <a:buNone/>
            </a:pPr>
            <a:endParaRPr lang="ru-RU" sz="2400" b="1" cap="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239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75" y="2640647"/>
            <a:ext cx="10364451" cy="629264"/>
          </a:xfrm>
        </p:spPr>
        <p:txBody>
          <a:bodyPr>
            <a:noAutofit/>
          </a:bodyPr>
          <a:lstStyle/>
          <a:p>
            <a:r>
              <a:rPr lang="ru-RU" sz="4000" b="1" dirty="0"/>
              <a:t>Основной продукт </a:t>
            </a:r>
            <a:r>
              <a:rPr lang="ru-RU" sz="4000" b="1" dirty="0" smtClean="0"/>
              <a:t>завода</a:t>
            </a:r>
            <a:r>
              <a:rPr lang="en-US" sz="4000" b="1" dirty="0"/>
              <a:t> </a:t>
            </a:r>
            <a:r>
              <a:rPr lang="en-US" sz="4000" b="1" dirty="0" smtClean="0"/>
              <a:t>– </a:t>
            </a:r>
            <a:r>
              <a:rPr lang="ru-RU" sz="4000" b="1" dirty="0" smtClean="0"/>
              <a:t>крахмал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46544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02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2880"/>
            <a:ext cx="10363826" cy="5608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/>
              <a:t>			Крахмалы </a:t>
            </a:r>
            <a:r>
              <a:rPr lang="ru-RU" sz="1800" dirty="0" err="1"/>
              <a:t>нативные</a:t>
            </a:r>
            <a:r>
              <a:rPr lang="ru-RU" sz="1800" dirty="0"/>
              <a:t> и модифицированные — </a:t>
            </a:r>
            <a:r>
              <a:rPr lang="ru-RU" sz="1800" dirty="0" smtClean="0"/>
              <a:t>					продукты</a:t>
            </a:r>
            <a:r>
              <a:rPr lang="ru-RU" sz="1800" dirty="0"/>
              <a:t>, </a:t>
            </a:r>
            <a:r>
              <a:rPr lang="ru-RU" sz="1800" dirty="0" smtClean="0"/>
              <a:t>получаемые </a:t>
            </a:r>
            <a:r>
              <a:rPr lang="ru-RU" sz="1800" dirty="0"/>
              <a:t>при </a:t>
            </a:r>
            <a:r>
              <a:rPr lang="ru-RU" sz="1800" b="1" i="1" dirty="0"/>
              <a:t>глубокой переработке </a:t>
            </a:r>
            <a:r>
              <a:rPr lang="ru-RU" sz="1800" b="1" i="1" dirty="0" smtClean="0"/>
              <a:t>				крахмала</a:t>
            </a:r>
            <a:r>
              <a:rPr lang="ru-RU" sz="1800" b="1" i="1" dirty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i="1" dirty="0" smtClean="0"/>
              <a:t>			Объем </a:t>
            </a:r>
            <a:r>
              <a:rPr lang="ru-RU" sz="1800" b="1" i="1" dirty="0"/>
              <a:t>потребления </a:t>
            </a:r>
            <a:r>
              <a:rPr lang="ru-RU" sz="1800" dirty="0" err="1"/>
              <a:t>крахмалопродуктов</a:t>
            </a:r>
            <a:r>
              <a:rPr lang="ru-RU" sz="1800" dirty="0"/>
              <a:t> в России </a:t>
            </a:r>
            <a:r>
              <a:rPr lang="ru-RU" sz="1800" b="1" i="1" dirty="0"/>
              <a:t>в </a:t>
            </a:r>
            <a:r>
              <a:rPr lang="ru-RU" sz="1800" b="1" i="1" dirty="0" smtClean="0"/>
              <a:t>несколько </a:t>
            </a:r>
            <a:r>
              <a:rPr lang="ru-RU" sz="1800" b="1" i="1" dirty="0"/>
              <a:t>раз ниже </a:t>
            </a:r>
            <a:r>
              <a:rPr lang="ru-RU" sz="1800" dirty="0"/>
              <a:t>по сравнению с развитыми странами. </a:t>
            </a:r>
            <a:r>
              <a:rPr lang="ru-RU" sz="1800" dirty="0" smtClean="0"/>
              <a:t>Потенциал </a:t>
            </a:r>
            <a:r>
              <a:rPr lang="ru-RU" sz="1800" dirty="0"/>
              <a:t>рынка </a:t>
            </a:r>
            <a:r>
              <a:rPr lang="ru-RU" sz="1800" dirty="0" err="1"/>
              <a:t>крахмалопродуктов</a:t>
            </a:r>
            <a:r>
              <a:rPr lang="ru-RU" sz="1800" dirty="0"/>
              <a:t> при росте </a:t>
            </a:r>
            <a:r>
              <a:rPr lang="ru-RU" sz="1800" dirty="0" smtClean="0"/>
              <a:t>потребления</a:t>
            </a:r>
            <a:r>
              <a:rPr lang="en-US" sz="1800" dirty="0" smtClean="0"/>
              <a:t> </a:t>
            </a:r>
            <a:r>
              <a:rPr lang="ru-RU" sz="1800" dirty="0" smtClean="0"/>
              <a:t>до </a:t>
            </a:r>
            <a:r>
              <a:rPr lang="ru-RU" sz="1800" dirty="0"/>
              <a:t>среднемирового уровня составляет </a:t>
            </a:r>
            <a:r>
              <a:rPr lang="ru-RU" sz="1800" b="1" i="1" dirty="0"/>
              <a:t>850 тыс. </a:t>
            </a:r>
            <a:r>
              <a:rPr lang="ru-RU" sz="1800" b="1" i="1" dirty="0" smtClean="0"/>
              <a:t>т/год,</a:t>
            </a:r>
            <a:r>
              <a:rPr lang="en-US" sz="1800" b="1" i="1" dirty="0" smtClean="0"/>
              <a:t> </a:t>
            </a:r>
            <a:r>
              <a:rPr lang="ru-RU" sz="1800" dirty="0" smtClean="0"/>
              <a:t>а при</a:t>
            </a:r>
            <a:r>
              <a:rPr lang="en-US" sz="1800" dirty="0" smtClean="0"/>
              <a:t> </a:t>
            </a:r>
            <a:r>
              <a:rPr lang="ru-RU" sz="1800" dirty="0" smtClean="0"/>
              <a:t>росте </a:t>
            </a:r>
            <a:r>
              <a:rPr lang="ru-RU" sz="1800" dirty="0"/>
              <a:t>потребления до уровня Европы — </a:t>
            </a:r>
            <a:r>
              <a:rPr lang="ru-RU" sz="1800" b="1" i="1" dirty="0"/>
              <a:t>3,5 млн. </a:t>
            </a:r>
            <a:r>
              <a:rPr lang="ru-RU" sz="1800" b="1" i="1" dirty="0" smtClean="0"/>
              <a:t>т/год.</a:t>
            </a:r>
            <a:r>
              <a:rPr lang="en-US" sz="1800" dirty="0"/>
              <a:t> </a:t>
            </a:r>
            <a:r>
              <a:rPr lang="ru-RU" sz="1800" dirty="0" smtClean="0"/>
              <a:t>Крахмал </a:t>
            </a:r>
            <a:r>
              <a:rPr lang="ru-RU" sz="1800" dirty="0"/>
              <a:t>и его модификации широко используются в </a:t>
            </a:r>
            <a:r>
              <a:rPr lang="ru-RU" sz="1800" dirty="0" smtClean="0"/>
              <a:t>ряде</a:t>
            </a:r>
            <a:r>
              <a:rPr lang="en-US" sz="1800" dirty="0" smtClean="0"/>
              <a:t> </a:t>
            </a:r>
            <a:r>
              <a:rPr lang="ru-RU" sz="1800" dirty="0" smtClean="0"/>
              <a:t>отраслей </a:t>
            </a:r>
            <a:r>
              <a:rPr lang="ru-RU" sz="1800" dirty="0"/>
              <a:t>народного хозяйства, наиболее значимыми из </a:t>
            </a:r>
            <a:r>
              <a:rPr lang="ru-RU" sz="1800" dirty="0" smtClean="0"/>
              <a:t>которых </a:t>
            </a:r>
            <a:r>
              <a:rPr lang="ru-RU" sz="1800" dirty="0"/>
              <a:t>являются пищевая, целлюлозно-бумажная, </a:t>
            </a:r>
            <a:r>
              <a:rPr lang="ru-RU" sz="1800" dirty="0" smtClean="0"/>
              <a:t>фармацевтическая</a:t>
            </a:r>
            <a:r>
              <a:rPr lang="ru-RU" sz="1800" dirty="0"/>
              <a:t>, нефтегазовая и другие. Крахмал относится к </a:t>
            </a:r>
            <a:r>
              <a:rPr lang="ru-RU" sz="1800" dirty="0" smtClean="0"/>
              <a:t>товарам</a:t>
            </a:r>
            <a:r>
              <a:rPr lang="en-US" sz="1800" dirty="0" smtClean="0"/>
              <a:t> </a:t>
            </a:r>
            <a:r>
              <a:rPr lang="ru-RU" sz="1800" dirty="0" smtClean="0"/>
              <a:t>с </a:t>
            </a:r>
            <a:r>
              <a:rPr lang="ru-RU" sz="1800" dirty="0"/>
              <a:t>неэластичным спросом: объем его продаж мало зависит </a:t>
            </a:r>
            <a:r>
              <a:rPr lang="ru-RU" sz="1800" dirty="0" smtClean="0"/>
              <a:t>от</a:t>
            </a:r>
            <a:r>
              <a:rPr lang="en-US" sz="1800" dirty="0" smtClean="0"/>
              <a:t> </a:t>
            </a:r>
            <a:r>
              <a:rPr lang="ru-RU" sz="1800" dirty="0" smtClean="0"/>
              <a:t>уровня </a:t>
            </a:r>
            <a:r>
              <a:rPr lang="ru-RU" sz="1800" dirty="0"/>
              <a:t>цен. В ряде производств его трудно заменить, а если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smtClean="0"/>
              <a:t>есть </a:t>
            </a:r>
            <a:r>
              <a:rPr lang="ru-RU" sz="1800" dirty="0"/>
              <a:t>заменители, то все они стоят значительно дороже, </a:t>
            </a:r>
            <a:r>
              <a:rPr lang="ru-RU" sz="1800" dirty="0" smtClean="0"/>
              <a:t>поэтому </a:t>
            </a:r>
            <a:r>
              <a:rPr lang="ru-RU" sz="1800" dirty="0"/>
              <a:t>потребители не откажутся от крахмала даже при </a:t>
            </a:r>
            <a:r>
              <a:rPr lang="ru-RU" sz="1800" dirty="0" smtClean="0"/>
              <a:t>повышении </a:t>
            </a:r>
            <a:r>
              <a:rPr lang="ru-RU" sz="1800" dirty="0"/>
              <a:t>цен. В последние годы национальный ресурс </a:t>
            </a:r>
            <a:r>
              <a:rPr lang="ru-RU" sz="1800" dirty="0" smtClean="0"/>
              <a:t>крахмала</a:t>
            </a:r>
            <a:r>
              <a:rPr lang="en-US" sz="1800" dirty="0" smtClean="0"/>
              <a:t> </a:t>
            </a:r>
            <a:r>
              <a:rPr lang="ru-RU" sz="1800" dirty="0" smtClean="0"/>
              <a:t>формировался </a:t>
            </a:r>
            <a:r>
              <a:rPr lang="ru-RU" sz="1800" dirty="0"/>
              <a:t>за счет </a:t>
            </a:r>
            <a:r>
              <a:rPr lang="ru-RU" sz="1800" dirty="0" smtClean="0"/>
              <a:t>производства </a:t>
            </a:r>
            <a:r>
              <a:rPr lang="ru-RU" sz="1800" dirty="0"/>
              <a:t>отечественными </a:t>
            </a:r>
            <a:r>
              <a:rPr lang="ru-RU" sz="1800" dirty="0" smtClean="0"/>
              <a:t>крахмалопаточными предприятиями </a:t>
            </a:r>
            <a:r>
              <a:rPr lang="ru-RU" sz="1800" dirty="0"/>
              <a:t>и импорта.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крахмал\img02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1" y="-1"/>
            <a:ext cx="2636519" cy="162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270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94" y="186813"/>
            <a:ext cx="11592231" cy="589935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Российский </a:t>
            </a:r>
            <a:r>
              <a:rPr lang="ru-RU" dirty="0" smtClean="0"/>
              <a:t>рынок</a:t>
            </a:r>
            <a:r>
              <a:rPr lang="en-US" dirty="0" smtClean="0"/>
              <a:t> </a:t>
            </a:r>
            <a:r>
              <a:rPr lang="ru-RU" dirty="0" smtClean="0"/>
              <a:t>модифицированных</a:t>
            </a:r>
            <a:r>
              <a:rPr lang="en-US" dirty="0"/>
              <a:t> </a:t>
            </a:r>
            <a:r>
              <a:rPr lang="ru-RU" dirty="0" smtClean="0"/>
              <a:t>крахмалов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03249"/>
            <a:ext cx="10363826" cy="4270918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Таблица. Объемы поставок по категориям модифицированных крахмалов, импортируемым в Россию в 2018 году, в натуральном и стоимостном выражении 2018 год 	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Наименование 			Количество, тыс.т. 	Стоимость, млн.евро. 	</a:t>
            </a:r>
          </a:p>
          <a:p>
            <a:r>
              <a:rPr lang="ru-RU" sz="1400" b="1" dirty="0" smtClean="0"/>
              <a:t>Всего, в том числе: 		87,187 			88,020 	</a:t>
            </a:r>
          </a:p>
          <a:p>
            <a:r>
              <a:rPr lang="ru-RU" sz="1400" dirty="0" smtClean="0"/>
              <a:t>модифицированные крахмалы,</a:t>
            </a:r>
          </a:p>
          <a:p>
            <a:r>
              <a:rPr lang="ru-RU" sz="1400" dirty="0" smtClean="0"/>
              <a:t> превращенные в эфир</a:t>
            </a:r>
          </a:p>
          <a:p>
            <a:r>
              <a:rPr lang="ru-RU" sz="1400" dirty="0" smtClean="0"/>
              <a:t> (код ТН ВЭД 3505105) 		76,839 			75,715 	</a:t>
            </a:r>
          </a:p>
          <a:p>
            <a:r>
              <a:rPr lang="ru-RU" sz="1400" dirty="0" smtClean="0"/>
              <a:t>прочие модифицированные</a:t>
            </a:r>
          </a:p>
          <a:p>
            <a:r>
              <a:rPr lang="ru-RU" sz="1400" dirty="0" smtClean="0"/>
              <a:t> крахмалы (код ТН ВЭД 3505109) 	10,030 			11,742 	</a:t>
            </a:r>
          </a:p>
          <a:p>
            <a:r>
              <a:rPr lang="ru-RU" sz="1400" dirty="0" smtClean="0"/>
              <a:t>декстрины (код ТН ВЭД 3505101) 	0,317 			0,564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1307" y="5062653"/>
            <a:ext cx="10348331" cy="12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69240" algn="just">
              <a:lnSpc>
                <a:spcPct val="134200"/>
              </a:lnSpc>
            </a:pPr>
            <a:r>
              <a:rPr lang="ru-RU" spc="-5" dirty="0" smtClean="0">
                <a:latin typeface="Arial"/>
                <a:cs typeface="Arial"/>
              </a:rPr>
              <a:t>Ведущие </a:t>
            </a:r>
            <a:r>
              <a:rPr lang="ru-RU" dirty="0" smtClean="0">
                <a:latin typeface="Arial"/>
                <a:cs typeface="Arial"/>
              </a:rPr>
              <a:t>регионы </a:t>
            </a:r>
            <a:r>
              <a:rPr lang="ru-RU" spc="-5" dirty="0" smtClean="0">
                <a:latin typeface="Arial"/>
                <a:cs typeface="Arial"/>
              </a:rPr>
              <a:t>получения российского </a:t>
            </a:r>
            <a:r>
              <a:rPr lang="ru-RU" dirty="0" smtClean="0">
                <a:latin typeface="Arial"/>
                <a:cs typeface="Arial"/>
              </a:rPr>
              <a:t>импорта модифицированных </a:t>
            </a:r>
            <a:r>
              <a:rPr lang="ru-RU" spc="-5" dirty="0" smtClean="0">
                <a:latin typeface="Arial"/>
                <a:cs typeface="Arial"/>
              </a:rPr>
              <a:t>крахмалов </a:t>
            </a:r>
            <a:r>
              <a:rPr lang="ru-RU" dirty="0" smtClean="0">
                <a:latin typeface="Arial"/>
                <a:cs typeface="Arial"/>
              </a:rPr>
              <a:t>в  2018 </a:t>
            </a:r>
            <a:r>
              <a:rPr lang="ru-RU" spc="-5" dirty="0" smtClean="0">
                <a:latin typeface="Arial"/>
                <a:cs typeface="Arial"/>
              </a:rPr>
              <a:t>году: Москва </a:t>
            </a:r>
            <a:r>
              <a:rPr lang="ru-RU" dirty="0" smtClean="0">
                <a:latin typeface="Arial"/>
                <a:cs typeface="Arial"/>
              </a:rPr>
              <a:t>(26,6 </a:t>
            </a:r>
            <a:r>
              <a:rPr lang="ru-RU" spc="-5" dirty="0" smtClean="0">
                <a:latin typeface="Arial"/>
                <a:cs typeface="Arial"/>
              </a:rPr>
              <a:t>тыс.т.), Московская </a:t>
            </a:r>
            <a:r>
              <a:rPr lang="ru-RU" dirty="0" smtClean="0">
                <a:latin typeface="Arial"/>
                <a:cs typeface="Arial"/>
              </a:rPr>
              <a:t>область (19,8 </a:t>
            </a:r>
            <a:r>
              <a:rPr lang="ru-RU" spc="-5" dirty="0" smtClean="0">
                <a:latin typeface="Arial"/>
                <a:cs typeface="Arial"/>
              </a:rPr>
              <a:t>тыс.т.), </a:t>
            </a:r>
            <a:r>
              <a:rPr lang="ru-RU" dirty="0" smtClean="0">
                <a:latin typeface="Arial"/>
                <a:cs typeface="Arial"/>
              </a:rPr>
              <a:t>Санкт-Петербург </a:t>
            </a:r>
            <a:r>
              <a:rPr lang="ru-RU" spc="-5" dirty="0" smtClean="0">
                <a:latin typeface="Arial"/>
                <a:cs typeface="Arial"/>
              </a:rPr>
              <a:t>(16,6  тыс.т.), </a:t>
            </a:r>
            <a:r>
              <a:rPr lang="ru-RU" spc="-5" dirty="0" smtClean="0">
                <a:solidFill>
                  <a:srgbClr val="FF0000"/>
                </a:solidFill>
                <a:latin typeface="Arial"/>
                <a:cs typeface="Arial"/>
              </a:rPr>
              <a:t>Республика Коми </a:t>
            </a:r>
            <a:r>
              <a:rPr lang="ru-RU" spc="-5" dirty="0" smtClean="0">
                <a:latin typeface="Arial"/>
                <a:cs typeface="Arial"/>
              </a:rPr>
              <a:t>(7,5 тыс.т)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F:\крахмал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465" y="2194560"/>
            <a:ext cx="3333750" cy="288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8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23385"/>
            <a:ext cx="10364451" cy="1137425"/>
          </a:xfrm>
        </p:spPr>
        <p:txBody>
          <a:bodyPr>
            <a:normAutofit fontScale="90000"/>
          </a:bodyPr>
          <a:lstStyle/>
          <a:p>
            <a:pPr marL="12700" marR="5080" indent="269240">
              <a:lnSpc>
                <a:spcPct val="134200"/>
              </a:lnSpc>
            </a:pP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1600" spc="-5" dirty="0" smtClean="0">
                <a:latin typeface="Arial"/>
                <a:cs typeface="Arial"/>
              </a:rPr>
              <a:t>Крупнейшая фирма-получатель </a:t>
            </a:r>
            <a:r>
              <a:rPr lang="ru-RU" sz="1600" dirty="0" smtClean="0">
                <a:latin typeface="Arial"/>
                <a:cs typeface="Arial"/>
              </a:rPr>
              <a:t>в 2017 году - АО </a:t>
            </a:r>
            <a:r>
              <a:rPr lang="ru-RU" sz="1600" spc="-5" dirty="0" smtClean="0">
                <a:latin typeface="Arial"/>
                <a:cs typeface="Arial"/>
              </a:rPr>
              <a:t>`СОЮЗСНАБ`. </a:t>
            </a:r>
            <a:r>
              <a:rPr lang="ru-RU" sz="1600" dirty="0" smtClean="0">
                <a:latin typeface="Arial"/>
                <a:cs typeface="Arial"/>
              </a:rPr>
              <a:t>Она возглавила </a:t>
            </a:r>
            <a:r>
              <a:rPr lang="ru-RU" sz="1600" spc="-5" dirty="0" smtClean="0">
                <a:latin typeface="Arial"/>
                <a:cs typeface="Arial"/>
              </a:rPr>
              <a:t>рейтинг  </a:t>
            </a:r>
            <a:r>
              <a:rPr lang="ru-RU" sz="1600" dirty="0" smtClean="0">
                <a:latin typeface="Arial"/>
                <a:cs typeface="Arial"/>
              </a:rPr>
              <a:t>с показателем в </a:t>
            </a:r>
            <a:r>
              <a:rPr lang="ru-RU" sz="1600" spc="-5" dirty="0" smtClean="0">
                <a:latin typeface="Arial"/>
                <a:cs typeface="Arial"/>
              </a:rPr>
              <a:t>11%. Также отметились </a:t>
            </a:r>
            <a:r>
              <a:rPr lang="ru-RU" sz="1600" dirty="0" smtClean="0">
                <a:latin typeface="Arial"/>
                <a:cs typeface="Arial"/>
              </a:rPr>
              <a:t>компания ООО </a:t>
            </a:r>
            <a:r>
              <a:rPr lang="ru-RU" sz="1600" spc="-5" dirty="0" smtClean="0">
                <a:latin typeface="Arial"/>
                <a:cs typeface="Arial"/>
              </a:rPr>
              <a:t>`РОКЕТТ РУС` </a:t>
            </a:r>
            <a:r>
              <a:rPr lang="ru-RU" sz="1600" dirty="0" smtClean="0">
                <a:latin typeface="Arial"/>
                <a:cs typeface="Arial"/>
              </a:rPr>
              <a:t>- </a:t>
            </a:r>
            <a:r>
              <a:rPr lang="ru-RU" sz="1600" spc="-5" dirty="0" smtClean="0">
                <a:latin typeface="Arial"/>
                <a:cs typeface="Arial"/>
              </a:rPr>
              <a:t>9%, </a:t>
            </a:r>
            <a:r>
              <a:rPr lang="ru-RU" sz="1600" spc="-10" dirty="0" smtClean="0">
                <a:solidFill>
                  <a:srgbClr val="FF0000"/>
                </a:solidFill>
                <a:latin typeface="Arial"/>
                <a:cs typeface="Arial"/>
              </a:rPr>
              <a:t>АО `МОНДИ  </a:t>
            </a:r>
            <a:r>
              <a:rPr lang="ru-RU" sz="1600" spc="-5" dirty="0" smtClean="0">
                <a:solidFill>
                  <a:srgbClr val="FF0000"/>
                </a:solidFill>
                <a:latin typeface="Arial"/>
                <a:cs typeface="Arial"/>
              </a:rPr>
              <a:t>СЛПК` </a:t>
            </a:r>
            <a:r>
              <a:rPr lang="ru-RU" sz="1600" dirty="0" smtClean="0">
                <a:latin typeface="Arial"/>
                <a:cs typeface="Arial"/>
              </a:rPr>
              <a:t>-</a:t>
            </a:r>
            <a:r>
              <a:rPr lang="ru-RU" sz="1600" spc="-55" dirty="0" smtClean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8%.</a:t>
            </a:r>
            <a:r>
              <a:rPr lang="ru-RU" dirty="0" smtClean="0">
                <a:latin typeface="Arial"/>
                <a:cs typeface="Arial"/>
              </a:rPr>
              <a:t/>
            </a:r>
            <a:br>
              <a:rPr lang="ru-RU" dirty="0" smtClean="0">
                <a:latin typeface="Arial"/>
                <a:cs typeface="Arial"/>
              </a:rPr>
            </a:br>
            <a:r>
              <a:rPr lang="ru-RU" sz="1600" b="1" spc="-5" dirty="0" smtClean="0">
                <a:latin typeface="Arial"/>
                <a:cs typeface="Arial"/>
              </a:rPr>
              <a:t>Диаграмма. Структура </a:t>
            </a:r>
            <a:r>
              <a:rPr lang="ru-RU" sz="1600" b="1" dirty="0" smtClean="0">
                <a:latin typeface="Arial"/>
                <a:cs typeface="Arial"/>
              </a:rPr>
              <a:t>российского </a:t>
            </a:r>
            <a:r>
              <a:rPr lang="ru-RU" sz="1600" b="1" spc="-5" dirty="0" smtClean="0">
                <a:latin typeface="Arial"/>
                <a:cs typeface="Arial"/>
              </a:rPr>
              <a:t>импорта модифицированных крахмалов </a:t>
            </a:r>
            <a:r>
              <a:rPr lang="ru-RU" sz="1600" b="1" dirty="0" smtClean="0">
                <a:latin typeface="Arial"/>
                <a:cs typeface="Arial"/>
              </a:rPr>
              <a:t>по </a:t>
            </a:r>
            <a:r>
              <a:rPr lang="ru-RU" sz="1600" b="1" spc="-5" dirty="0" smtClean="0">
                <a:latin typeface="Arial"/>
                <a:cs typeface="Arial"/>
              </a:rPr>
              <a:t>ведущим </a:t>
            </a:r>
            <a:r>
              <a:rPr lang="ru-RU" sz="1600" b="1" dirty="0" smtClean="0">
                <a:latin typeface="Arial"/>
                <a:cs typeface="Arial"/>
              </a:rPr>
              <a:t>российским  </a:t>
            </a:r>
            <a:r>
              <a:rPr lang="ru-RU" sz="1600" b="1" spc="-5" dirty="0" smtClean="0">
                <a:latin typeface="Arial"/>
                <a:cs typeface="Arial"/>
              </a:rPr>
              <a:t>импортерам </a:t>
            </a:r>
            <a:r>
              <a:rPr lang="ru-RU" sz="1600" b="1" dirty="0" smtClean="0">
                <a:latin typeface="Arial"/>
                <a:cs typeface="Arial"/>
              </a:rPr>
              <a:t>в </a:t>
            </a:r>
            <a:r>
              <a:rPr lang="ru-RU" sz="1600" b="1" spc="-5" dirty="0" smtClean="0">
                <a:latin typeface="Arial"/>
                <a:cs typeface="Arial"/>
              </a:rPr>
              <a:t>натуральном </a:t>
            </a:r>
            <a:r>
              <a:rPr lang="ru-RU" sz="1600" b="1" dirty="0" smtClean="0">
                <a:latin typeface="Arial"/>
                <a:cs typeface="Arial"/>
              </a:rPr>
              <a:t>выражении в </a:t>
            </a:r>
            <a:r>
              <a:rPr lang="ru-RU" sz="1600" b="1" spc="-5" dirty="0" smtClean="0">
                <a:latin typeface="Arial"/>
                <a:cs typeface="Arial"/>
              </a:rPr>
              <a:t>2018 </a:t>
            </a:r>
            <a:r>
              <a:rPr lang="ru-RU" sz="1600" b="1" spc="-10" dirty="0" smtClean="0">
                <a:latin typeface="Arial"/>
                <a:cs typeface="Arial"/>
              </a:rPr>
              <a:t>году,</a:t>
            </a:r>
            <a:r>
              <a:rPr lang="ru-RU" sz="1600" b="1" spc="5" dirty="0" smtClean="0">
                <a:latin typeface="Arial"/>
                <a:cs typeface="Arial"/>
              </a:rPr>
              <a:t> </a:t>
            </a:r>
            <a:r>
              <a:rPr lang="ru-RU" sz="1600" b="1" spc="-5" dirty="0" smtClean="0">
                <a:latin typeface="Arial"/>
                <a:cs typeface="Arial"/>
              </a:rPr>
              <a:t>%</a:t>
            </a:r>
            <a:r>
              <a:rPr lang="ru-RU" sz="2400" dirty="0" smtClean="0">
                <a:latin typeface="Arial"/>
                <a:cs typeface="Arial"/>
              </a:rPr>
              <a:t/>
            </a:r>
            <a:br>
              <a:rPr lang="ru-RU" sz="2400" dirty="0" smtClean="0">
                <a:latin typeface="Arial"/>
                <a:cs typeface="Arial"/>
              </a:rPr>
            </a:b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sz="quarter" idx="13"/>
          </p:nvPr>
        </p:nvGrpSpPr>
        <p:grpSpPr>
          <a:xfrm>
            <a:off x="1851102" y="2029522"/>
            <a:ext cx="8040029" cy="4828478"/>
            <a:chOff x="988377" y="2202560"/>
            <a:chExt cx="5940425" cy="4724400"/>
          </a:xfrm>
        </p:grpSpPr>
        <p:sp>
          <p:nvSpPr>
            <p:cNvPr id="5" name="object 3"/>
            <p:cNvSpPr/>
            <p:nvPr/>
          </p:nvSpPr>
          <p:spPr>
            <a:xfrm>
              <a:off x="2734817" y="3011423"/>
              <a:ext cx="1384935" cy="1644014"/>
            </a:xfrm>
            <a:custGeom>
              <a:avLst/>
              <a:gdLst/>
              <a:ahLst/>
              <a:cxnLst/>
              <a:rect l="l" t="t" r="r" b="b"/>
              <a:pathLst>
                <a:path w="1384935" h="1644014">
                  <a:moveTo>
                    <a:pt x="0" y="0"/>
                  </a:moveTo>
                  <a:lnTo>
                    <a:pt x="0" y="1384553"/>
                  </a:lnTo>
                  <a:lnTo>
                    <a:pt x="1360043" y="1644014"/>
                  </a:lnTo>
                  <a:lnTo>
                    <a:pt x="1368326" y="1596106"/>
                  </a:lnTo>
                  <a:lnTo>
                    <a:pt x="1374905" y="1548301"/>
                  </a:lnTo>
                  <a:lnTo>
                    <a:pt x="1379799" y="1500631"/>
                  </a:lnTo>
                  <a:lnTo>
                    <a:pt x="1383031" y="1453128"/>
                  </a:lnTo>
                  <a:lnTo>
                    <a:pt x="1384623" y="1405825"/>
                  </a:lnTo>
                  <a:lnTo>
                    <a:pt x="1384597" y="1358754"/>
                  </a:lnTo>
                  <a:lnTo>
                    <a:pt x="1382974" y="1311946"/>
                  </a:lnTo>
                  <a:lnTo>
                    <a:pt x="1379776" y="1265434"/>
                  </a:lnTo>
                  <a:lnTo>
                    <a:pt x="1375026" y="1219250"/>
                  </a:lnTo>
                  <a:lnTo>
                    <a:pt x="1368744" y="1173427"/>
                  </a:lnTo>
                  <a:lnTo>
                    <a:pt x="1360953" y="1127995"/>
                  </a:lnTo>
                  <a:lnTo>
                    <a:pt x="1351675" y="1082987"/>
                  </a:lnTo>
                  <a:lnTo>
                    <a:pt x="1340931" y="1038436"/>
                  </a:lnTo>
                  <a:lnTo>
                    <a:pt x="1328744" y="994374"/>
                  </a:lnTo>
                  <a:lnTo>
                    <a:pt x="1315134" y="950832"/>
                  </a:lnTo>
                  <a:lnTo>
                    <a:pt x="1300125" y="907843"/>
                  </a:lnTo>
                  <a:lnTo>
                    <a:pt x="1283737" y="865438"/>
                  </a:lnTo>
                  <a:lnTo>
                    <a:pt x="1265992" y="823651"/>
                  </a:lnTo>
                  <a:lnTo>
                    <a:pt x="1246913" y="782512"/>
                  </a:lnTo>
                  <a:lnTo>
                    <a:pt x="1226521" y="742055"/>
                  </a:lnTo>
                  <a:lnTo>
                    <a:pt x="1204839" y="702311"/>
                  </a:lnTo>
                  <a:lnTo>
                    <a:pt x="1181887" y="663312"/>
                  </a:lnTo>
                  <a:lnTo>
                    <a:pt x="1157687" y="625091"/>
                  </a:lnTo>
                  <a:lnTo>
                    <a:pt x="1132263" y="587679"/>
                  </a:lnTo>
                  <a:lnTo>
                    <a:pt x="1105634" y="551109"/>
                  </a:lnTo>
                  <a:lnTo>
                    <a:pt x="1077824" y="515413"/>
                  </a:lnTo>
                  <a:lnTo>
                    <a:pt x="1048854" y="480623"/>
                  </a:lnTo>
                  <a:lnTo>
                    <a:pt x="1018745" y="446771"/>
                  </a:lnTo>
                  <a:lnTo>
                    <a:pt x="987520" y="413888"/>
                  </a:lnTo>
                  <a:lnTo>
                    <a:pt x="955201" y="382009"/>
                  </a:lnTo>
                  <a:lnTo>
                    <a:pt x="921809" y="351163"/>
                  </a:lnTo>
                  <a:lnTo>
                    <a:pt x="887366" y="321384"/>
                  </a:lnTo>
                  <a:lnTo>
                    <a:pt x="851894" y="292704"/>
                  </a:lnTo>
                  <a:lnTo>
                    <a:pt x="815415" y="265154"/>
                  </a:lnTo>
                  <a:lnTo>
                    <a:pt x="777950" y="238767"/>
                  </a:lnTo>
                  <a:lnTo>
                    <a:pt x="739522" y="213575"/>
                  </a:lnTo>
                  <a:lnTo>
                    <a:pt x="700152" y="189610"/>
                  </a:lnTo>
                  <a:lnTo>
                    <a:pt x="659863" y="166904"/>
                  </a:lnTo>
                  <a:lnTo>
                    <a:pt x="618675" y="145490"/>
                  </a:lnTo>
                  <a:lnTo>
                    <a:pt x="576611" y="125398"/>
                  </a:lnTo>
                  <a:lnTo>
                    <a:pt x="533692" y="106663"/>
                  </a:lnTo>
                  <a:lnTo>
                    <a:pt x="489941" y="89314"/>
                  </a:lnTo>
                  <a:lnTo>
                    <a:pt x="445379" y="73386"/>
                  </a:lnTo>
                  <a:lnTo>
                    <a:pt x="400028" y="58909"/>
                  </a:lnTo>
                  <a:lnTo>
                    <a:pt x="353910" y="45916"/>
                  </a:lnTo>
                  <a:lnTo>
                    <a:pt x="307047" y="34439"/>
                  </a:lnTo>
                  <a:lnTo>
                    <a:pt x="259461" y="24510"/>
                  </a:lnTo>
                  <a:lnTo>
                    <a:pt x="207958" y="15719"/>
                  </a:lnTo>
                  <a:lnTo>
                    <a:pt x="156206" y="8860"/>
                  </a:lnTo>
                  <a:lnTo>
                    <a:pt x="104259" y="3946"/>
                  </a:lnTo>
                  <a:lnTo>
                    <a:pt x="52172" y="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2734817" y="4395977"/>
              <a:ext cx="1360170" cy="1066800"/>
            </a:xfrm>
            <a:custGeom>
              <a:avLst/>
              <a:gdLst/>
              <a:ahLst/>
              <a:cxnLst/>
              <a:rect l="l" t="t" r="r" b="b"/>
              <a:pathLst>
                <a:path w="1360170" h="1066800">
                  <a:moveTo>
                    <a:pt x="0" y="0"/>
                  </a:moveTo>
                  <a:lnTo>
                    <a:pt x="882522" y="1066800"/>
                  </a:lnTo>
                  <a:lnTo>
                    <a:pt x="921062" y="1033716"/>
                  </a:lnTo>
                  <a:lnTo>
                    <a:pt x="958256" y="999343"/>
                  </a:lnTo>
                  <a:lnTo>
                    <a:pt x="994080" y="963724"/>
                  </a:lnTo>
                  <a:lnTo>
                    <a:pt x="1028508" y="926902"/>
                  </a:lnTo>
                  <a:lnTo>
                    <a:pt x="1061514" y="888921"/>
                  </a:lnTo>
                  <a:lnTo>
                    <a:pt x="1093073" y="849822"/>
                  </a:lnTo>
                  <a:lnTo>
                    <a:pt x="1123160" y="809650"/>
                  </a:lnTo>
                  <a:lnTo>
                    <a:pt x="1151749" y="768446"/>
                  </a:lnTo>
                  <a:lnTo>
                    <a:pt x="1178814" y="726255"/>
                  </a:lnTo>
                  <a:lnTo>
                    <a:pt x="1204330" y="683118"/>
                  </a:lnTo>
                  <a:lnTo>
                    <a:pt x="1228271" y="639080"/>
                  </a:lnTo>
                  <a:lnTo>
                    <a:pt x="1250612" y="594182"/>
                  </a:lnTo>
                  <a:lnTo>
                    <a:pt x="1271327" y="548469"/>
                  </a:lnTo>
                  <a:lnTo>
                    <a:pt x="1290391" y="501983"/>
                  </a:lnTo>
                  <a:lnTo>
                    <a:pt x="1307777" y="454766"/>
                  </a:lnTo>
                  <a:lnTo>
                    <a:pt x="1323461" y="406863"/>
                  </a:lnTo>
                  <a:lnTo>
                    <a:pt x="1337417" y="358315"/>
                  </a:lnTo>
                  <a:lnTo>
                    <a:pt x="1349619" y="309167"/>
                  </a:lnTo>
                  <a:lnTo>
                    <a:pt x="1360043" y="259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734817" y="4395977"/>
              <a:ext cx="882650" cy="1374140"/>
            </a:xfrm>
            <a:custGeom>
              <a:avLst/>
              <a:gdLst/>
              <a:ahLst/>
              <a:cxnLst/>
              <a:rect l="l" t="t" r="r" b="b"/>
              <a:pathLst>
                <a:path w="882650" h="1374139">
                  <a:moveTo>
                    <a:pt x="0" y="0"/>
                  </a:moveTo>
                  <a:lnTo>
                    <a:pt x="173481" y="1373631"/>
                  </a:lnTo>
                  <a:lnTo>
                    <a:pt x="222187" y="1366605"/>
                  </a:lnTo>
                  <a:lnTo>
                    <a:pt x="270503" y="1357874"/>
                  </a:lnTo>
                  <a:lnTo>
                    <a:pt x="318387" y="1347456"/>
                  </a:lnTo>
                  <a:lnTo>
                    <a:pt x="365797" y="1335369"/>
                  </a:lnTo>
                  <a:lnTo>
                    <a:pt x="412692" y="1321631"/>
                  </a:lnTo>
                  <a:lnTo>
                    <a:pt x="459028" y="1306261"/>
                  </a:lnTo>
                  <a:lnTo>
                    <a:pt x="504766" y="1289278"/>
                  </a:lnTo>
                  <a:lnTo>
                    <a:pt x="549862" y="1270698"/>
                  </a:lnTo>
                  <a:lnTo>
                    <a:pt x="594275" y="1250541"/>
                  </a:lnTo>
                  <a:lnTo>
                    <a:pt x="637963" y="1228824"/>
                  </a:lnTo>
                  <a:lnTo>
                    <a:pt x="680884" y="1205567"/>
                  </a:lnTo>
                  <a:lnTo>
                    <a:pt x="722997" y="1180786"/>
                  </a:lnTo>
                  <a:lnTo>
                    <a:pt x="764259" y="1154501"/>
                  </a:lnTo>
                  <a:lnTo>
                    <a:pt x="804628" y="1126729"/>
                  </a:lnTo>
                  <a:lnTo>
                    <a:pt x="844063" y="1097489"/>
                  </a:lnTo>
                  <a:lnTo>
                    <a:pt x="882522" y="1066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2225167" y="4395977"/>
              <a:ext cx="683260" cy="1384935"/>
            </a:xfrm>
            <a:custGeom>
              <a:avLst/>
              <a:gdLst/>
              <a:ahLst/>
              <a:cxnLst/>
              <a:rect l="l" t="t" r="r" b="b"/>
              <a:pathLst>
                <a:path w="683260" h="1384935">
                  <a:moveTo>
                    <a:pt x="509650" y="0"/>
                  </a:moveTo>
                  <a:lnTo>
                    <a:pt x="0" y="1287271"/>
                  </a:lnTo>
                  <a:lnTo>
                    <a:pt x="46726" y="1304808"/>
                  </a:lnTo>
                  <a:lnTo>
                    <a:pt x="93964" y="1320620"/>
                  </a:lnTo>
                  <a:lnTo>
                    <a:pt x="141666" y="1334702"/>
                  </a:lnTo>
                  <a:lnTo>
                    <a:pt x="189782" y="1347047"/>
                  </a:lnTo>
                  <a:lnTo>
                    <a:pt x="238265" y="1357649"/>
                  </a:lnTo>
                  <a:lnTo>
                    <a:pt x="287066" y="1366502"/>
                  </a:lnTo>
                  <a:lnTo>
                    <a:pt x="336137" y="1373600"/>
                  </a:lnTo>
                  <a:lnTo>
                    <a:pt x="385429" y="1378937"/>
                  </a:lnTo>
                  <a:lnTo>
                    <a:pt x="434895" y="1382506"/>
                  </a:lnTo>
                  <a:lnTo>
                    <a:pt x="484486" y="1384302"/>
                  </a:lnTo>
                  <a:lnTo>
                    <a:pt x="534153" y="1384319"/>
                  </a:lnTo>
                  <a:lnTo>
                    <a:pt x="583849" y="1382550"/>
                  </a:lnTo>
                  <a:lnTo>
                    <a:pt x="633525" y="1378990"/>
                  </a:lnTo>
                  <a:lnTo>
                    <a:pt x="683132" y="1373631"/>
                  </a:lnTo>
                  <a:lnTo>
                    <a:pt x="509650" y="0"/>
                  </a:lnTo>
                  <a:close/>
                </a:path>
              </a:pathLst>
            </a:custGeom>
            <a:solidFill>
              <a:srgbClr val="695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787017" y="4395977"/>
              <a:ext cx="948055" cy="1287780"/>
            </a:xfrm>
            <a:custGeom>
              <a:avLst/>
              <a:gdLst/>
              <a:ahLst/>
              <a:cxnLst/>
              <a:rect l="l" t="t" r="r" b="b"/>
              <a:pathLst>
                <a:path w="948055" h="1287779">
                  <a:moveTo>
                    <a:pt x="947801" y="0"/>
                  </a:moveTo>
                  <a:lnTo>
                    <a:pt x="0" y="1009268"/>
                  </a:lnTo>
                  <a:lnTo>
                    <a:pt x="38808" y="1044361"/>
                  </a:lnTo>
                  <a:lnTo>
                    <a:pt x="78851" y="1077915"/>
                  </a:lnTo>
                  <a:lnTo>
                    <a:pt x="120083" y="1109898"/>
                  </a:lnTo>
                  <a:lnTo>
                    <a:pt x="162458" y="1140282"/>
                  </a:lnTo>
                  <a:lnTo>
                    <a:pt x="205930" y="1169034"/>
                  </a:lnTo>
                  <a:lnTo>
                    <a:pt x="250454" y="1196126"/>
                  </a:lnTo>
                  <a:lnTo>
                    <a:pt x="295983" y="1221526"/>
                  </a:lnTo>
                  <a:lnTo>
                    <a:pt x="342473" y="1245204"/>
                  </a:lnTo>
                  <a:lnTo>
                    <a:pt x="389877" y="1267129"/>
                  </a:lnTo>
                  <a:lnTo>
                    <a:pt x="438150" y="1287271"/>
                  </a:lnTo>
                  <a:lnTo>
                    <a:pt x="947801" y="0"/>
                  </a:lnTo>
                  <a:close/>
                </a:path>
              </a:pathLst>
            </a:custGeom>
            <a:solidFill>
              <a:srgbClr val="3B8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521586" y="4395977"/>
              <a:ext cx="1213485" cy="1009650"/>
            </a:xfrm>
            <a:custGeom>
              <a:avLst/>
              <a:gdLst/>
              <a:ahLst/>
              <a:cxnLst/>
              <a:rect l="l" t="t" r="r" b="b"/>
              <a:pathLst>
                <a:path w="1213485" h="1009650">
                  <a:moveTo>
                    <a:pt x="1213231" y="0"/>
                  </a:moveTo>
                  <a:lnTo>
                    <a:pt x="0" y="667003"/>
                  </a:lnTo>
                  <a:lnTo>
                    <a:pt x="24045" y="709016"/>
                  </a:lnTo>
                  <a:lnTo>
                    <a:pt x="49513" y="750111"/>
                  </a:lnTo>
                  <a:lnTo>
                    <a:pt x="76378" y="790255"/>
                  </a:lnTo>
                  <a:lnTo>
                    <a:pt x="104613" y="829414"/>
                  </a:lnTo>
                  <a:lnTo>
                    <a:pt x="134193" y="867555"/>
                  </a:lnTo>
                  <a:lnTo>
                    <a:pt x="165090" y="904644"/>
                  </a:lnTo>
                  <a:lnTo>
                    <a:pt x="197279" y="940648"/>
                  </a:lnTo>
                  <a:lnTo>
                    <a:pt x="230735" y="975534"/>
                  </a:lnTo>
                  <a:lnTo>
                    <a:pt x="265430" y="1009268"/>
                  </a:lnTo>
                  <a:lnTo>
                    <a:pt x="1213231" y="0"/>
                  </a:lnTo>
                  <a:close/>
                </a:path>
              </a:pathLst>
            </a:custGeom>
            <a:solidFill>
              <a:srgbClr val="CC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374775" y="4395977"/>
              <a:ext cx="1360170" cy="667385"/>
            </a:xfrm>
            <a:custGeom>
              <a:avLst/>
              <a:gdLst/>
              <a:ahLst/>
              <a:cxnLst/>
              <a:rect l="l" t="t" r="r" b="b"/>
              <a:pathLst>
                <a:path w="1360170" h="667385">
                  <a:moveTo>
                    <a:pt x="1360043" y="0"/>
                  </a:moveTo>
                  <a:lnTo>
                    <a:pt x="0" y="259460"/>
                  </a:lnTo>
                  <a:lnTo>
                    <a:pt x="9884" y="306843"/>
                  </a:lnTo>
                  <a:lnTo>
                    <a:pt x="21410" y="353799"/>
                  </a:lnTo>
                  <a:lnTo>
                    <a:pt x="34562" y="400285"/>
                  </a:lnTo>
                  <a:lnTo>
                    <a:pt x="49326" y="446260"/>
                  </a:lnTo>
                  <a:lnTo>
                    <a:pt x="65688" y="491681"/>
                  </a:lnTo>
                  <a:lnTo>
                    <a:pt x="83631" y="536509"/>
                  </a:lnTo>
                  <a:lnTo>
                    <a:pt x="103143" y="580699"/>
                  </a:lnTo>
                  <a:lnTo>
                    <a:pt x="124208" y="624211"/>
                  </a:lnTo>
                  <a:lnTo>
                    <a:pt x="146812" y="667003"/>
                  </a:lnTo>
                  <a:lnTo>
                    <a:pt x="1360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1353058" y="3968114"/>
              <a:ext cx="1381760" cy="427990"/>
            </a:xfrm>
            <a:custGeom>
              <a:avLst/>
              <a:gdLst/>
              <a:ahLst/>
              <a:cxnLst/>
              <a:rect l="l" t="t" r="r" b="b"/>
              <a:pathLst>
                <a:path w="1381760" h="427989">
                  <a:moveTo>
                    <a:pt x="65023" y="0"/>
                  </a:moveTo>
                  <a:lnTo>
                    <a:pt x="50485" y="47593"/>
                  </a:lnTo>
                  <a:lnTo>
                    <a:pt x="37681" y="95635"/>
                  </a:lnTo>
                  <a:lnTo>
                    <a:pt x="26621" y="144077"/>
                  </a:lnTo>
                  <a:lnTo>
                    <a:pt x="17314" y="192871"/>
                  </a:lnTo>
                  <a:lnTo>
                    <a:pt x="9769" y="241966"/>
                  </a:lnTo>
                  <a:lnTo>
                    <a:pt x="3995" y="291315"/>
                  </a:lnTo>
                  <a:lnTo>
                    <a:pt x="0" y="340868"/>
                  </a:lnTo>
                  <a:lnTo>
                    <a:pt x="1381760" y="427863"/>
                  </a:lnTo>
                  <a:lnTo>
                    <a:pt x="650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418082" y="3728973"/>
              <a:ext cx="1316990" cy="667385"/>
            </a:xfrm>
            <a:custGeom>
              <a:avLst/>
              <a:gdLst/>
              <a:ahLst/>
              <a:cxnLst/>
              <a:rect l="l" t="t" r="r" b="b"/>
              <a:pathLst>
                <a:path w="1316989" h="667385">
                  <a:moveTo>
                    <a:pt x="103505" y="0"/>
                  </a:moveTo>
                  <a:lnTo>
                    <a:pt x="79170" y="46231"/>
                  </a:lnTo>
                  <a:lnTo>
                    <a:pt x="56628" y="93303"/>
                  </a:lnTo>
                  <a:lnTo>
                    <a:pt x="35903" y="141174"/>
                  </a:lnTo>
                  <a:lnTo>
                    <a:pt x="17019" y="189800"/>
                  </a:lnTo>
                  <a:lnTo>
                    <a:pt x="0" y="239140"/>
                  </a:lnTo>
                  <a:lnTo>
                    <a:pt x="1316736" y="667003"/>
                  </a:lnTo>
                  <a:lnTo>
                    <a:pt x="10350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521460" y="3513454"/>
              <a:ext cx="1213485" cy="882650"/>
            </a:xfrm>
            <a:custGeom>
              <a:avLst/>
              <a:gdLst/>
              <a:ahLst/>
              <a:cxnLst/>
              <a:rect l="l" t="t" r="r" b="b"/>
              <a:pathLst>
                <a:path w="1213485" h="882650">
                  <a:moveTo>
                    <a:pt x="146558" y="0"/>
                  </a:moveTo>
                  <a:lnTo>
                    <a:pt x="114039" y="40836"/>
                  </a:lnTo>
                  <a:lnTo>
                    <a:pt x="83100" y="82848"/>
                  </a:lnTo>
                  <a:lnTo>
                    <a:pt x="53764" y="125995"/>
                  </a:lnTo>
                  <a:lnTo>
                    <a:pt x="26056" y="170232"/>
                  </a:lnTo>
                  <a:lnTo>
                    <a:pt x="0" y="215519"/>
                  </a:lnTo>
                  <a:lnTo>
                    <a:pt x="1213358" y="882523"/>
                  </a:lnTo>
                  <a:lnTo>
                    <a:pt x="14655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668017" y="3329177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184276" y="0"/>
                  </a:moveTo>
                  <a:lnTo>
                    <a:pt x="144690" y="34039"/>
                  </a:lnTo>
                  <a:lnTo>
                    <a:pt x="106427" y="69528"/>
                  </a:lnTo>
                  <a:lnTo>
                    <a:pt x="69528" y="106427"/>
                  </a:lnTo>
                  <a:lnTo>
                    <a:pt x="34039" y="144690"/>
                  </a:lnTo>
                  <a:lnTo>
                    <a:pt x="0" y="184276"/>
                  </a:lnTo>
                  <a:lnTo>
                    <a:pt x="1066800" y="1066800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852295" y="3182746"/>
              <a:ext cx="882650" cy="1213485"/>
            </a:xfrm>
            <a:custGeom>
              <a:avLst/>
              <a:gdLst/>
              <a:ahLst/>
              <a:cxnLst/>
              <a:rect l="l" t="t" r="r" b="b"/>
              <a:pathLst>
                <a:path w="882650" h="1213485">
                  <a:moveTo>
                    <a:pt x="215519" y="0"/>
                  </a:moveTo>
                  <a:lnTo>
                    <a:pt x="170232" y="25994"/>
                  </a:lnTo>
                  <a:lnTo>
                    <a:pt x="125995" y="53665"/>
                  </a:lnTo>
                  <a:lnTo>
                    <a:pt x="82848" y="82981"/>
                  </a:lnTo>
                  <a:lnTo>
                    <a:pt x="40836" y="113913"/>
                  </a:lnTo>
                  <a:lnTo>
                    <a:pt x="0" y="146430"/>
                  </a:lnTo>
                  <a:lnTo>
                    <a:pt x="882523" y="1213230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2067814" y="3079241"/>
              <a:ext cx="667385" cy="1316990"/>
            </a:xfrm>
            <a:custGeom>
              <a:avLst/>
              <a:gdLst/>
              <a:ahLst/>
              <a:cxnLst/>
              <a:rect l="l" t="t" r="r" b="b"/>
              <a:pathLst>
                <a:path w="667385" h="1316989">
                  <a:moveTo>
                    <a:pt x="239141" y="0"/>
                  </a:moveTo>
                  <a:lnTo>
                    <a:pt x="189800" y="17019"/>
                  </a:lnTo>
                  <a:lnTo>
                    <a:pt x="141174" y="35903"/>
                  </a:lnTo>
                  <a:lnTo>
                    <a:pt x="93303" y="56628"/>
                  </a:lnTo>
                  <a:lnTo>
                    <a:pt x="46231" y="79170"/>
                  </a:lnTo>
                  <a:lnTo>
                    <a:pt x="0" y="103505"/>
                  </a:lnTo>
                  <a:lnTo>
                    <a:pt x="667004" y="1316736"/>
                  </a:lnTo>
                  <a:lnTo>
                    <a:pt x="239141" y="0"/>
                  </a:lnTo>
                  <a:close/>
                </a:path>
              </a:pathLst>
            </a:custGeom>
            <a:solidFill>
              <a:srgbClr val="D9A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2306954" y="3022345"/>
              <a:ext cx="427990" cy="1374140"/>
            </a:xfrm>
            <a:custGeom>
              <a:avLst/>
              <a:gdLst/>
              <a:ahLst/>
              <a:cxnLst/>
              <a:rect l="l" t="t" r="r" b="b"/>
              <a:pathLst>
                <a:path w="427989" h="1374139">
                  <a:moveTo>
                    <a:pt x="254381" y="0"/>
                  </a:moveTo>
                  <a:lnTo>
                    <a:pt x="202712" y="7526"/>
                  </a:lnTo>
                  <a:lnTo>
                    <a:pt x="151378" y="16991"/>
                  </a:lnTo>
                  <a:lnTo>
                    <a:pt x="100441" y="28382"/>
                  </a:lnTo>
                  <a:lnTo>
                    <a:pt x="49961" y="41688"/>
                  </a:lnTo>
                  <a:lnTo>
                    <a:pt x="0" y="56896"/>
                  </a:lnTo>
                  <a:lnTo>
                    <a:pt x="427863" y="1373632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C5D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2561335" y="3011423"/>
              <a:ext cx="173990" cy="1384935"/>
            </a:xfrm>
            <a:custGeom>
              <a:avLst/>
              <a:gdLst/>
              <a:ahLst/>
              <a:cxnLst/>
              <a:rect l="l" t="t" r="r" b="b"/>
              <a:pathLst>
                <a:path w="173989" h="1384935">
                  <a:moveTo>
                    <a:pt x="173481" y="0"/>
                  </a:moveTo>
                  <a:lnTo>
                    <a:pt x="129980" y="688"/>
                  </a:lnTo>
                  <a:lnTo>
                    <a:pt x="86550" y="2746"/>
                  </a:lnTo>
                  <a:lnTo>
                    <a:pt x="43215" y="6161"/>
                  </a:lnTo>
                  <a:lnTo>
                    <a:pt x="0" y="10921"/>
                  </a:lnTo>
                  <a:lnTo>
                    <a:pt x="173481" y="1384553"/>
                  </a:lnTo>
                  <a:lnTo>
                    <a:pt x="173481" y="0"/>
                  </a:lnTo>
                  <a:close/>
                </a:path>
              </a:pathLst>
            </a:custGeom>
            <a:solidFill>
              <a:srgbClr val="B9A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3550920" y="3584193"/>
              <a:ext cx="226695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0" dirty="0">
                  <a:latin typeface="Arial"/>
                  <a:cs typeface="Arial"/>
                </a:rPr>
                <a:t>28%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3665220" y="4927345"/>
              <a:ext cx="226695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0" dirty="0">
                  <a:latin typeface="Arial"/>
                  <a:cs typeface="Arial"/>
                </a:rPr>
                <a:t>11%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2" name="object 21"/>
            <p:cNvSpPr txBox="1"/>
            <p:nvPr/>
          </p:nvSpPr>
          <p:spPr>
            <a:xfrm>
              <a:off x="3131820" y="54702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9%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3" name="object 22"/>
            <p:cNvSpPr txBox="1"/>
            <p:nvPr/>
          </p:nvSpPr>
          <p:spPr>
            <a:xfrm>
              <a:off x="1988566" y="5375147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6%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4" name="object 23"/>
            <p:cNvSpPr txBox="1"/>
            <p:nvPr/>
          </p:nvSpPr>
          <p:spPr>
            <a:xfrm>
              <a:off x="1673986" y="5079745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5%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5" name="object 24"/>
            <p:cNvSpPr txBox="1"/>
            <p:nvPr/>
          </p:nvSpPr>
          <p:spPr>
            <a:xfrm>
              <a:off x="1483486" y="47463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5%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6" name="object 25"/>
            <p:cNvSpPr txBox="1"/>
            <p:nvPr/>
          </p:nvSpPr>
          <p:spPr>
            <a:xfrm>
              <a:off x="1397761" y="44034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4%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7" name="object 26"/>
            <p:cNvSpPr txBox="1"/>
            <p:nvPr/>
          </p:nvSpPr>
          <p:spPr>
            <a:xfrm>
              <a:off x="1512061" y="3460368"/>
              <a:ext cx="429259" cy="516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6700">
                <a:lnSpc>
                  <a:spcPct val="10000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  <a:p>
              <a:pPr marL="114300">
                <a:lnSpc>
                  <a:spcPct val="100000"/>
                </a:lnSpc>
                <a:spcBef>
                  <a:spcPts val="345"/>
                </a:spcBef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  <a:p>
              <a:pPr>
                <a:lnSpc>
                  <a:spcPts val="1060"/>
                </a:lnSpc>
                <a:spcBef>
                  <a:spcPts val="490"/>
                </a:spcBef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8" name="object 27"/>
            <p:cNvSpPr txBox="1"/>
            <p:nvPr/>
          </p:nvSpPr>
          <p:spPr>
            <a:xfrm>
              <a:off x="1959864" y="3307968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9" name="object 28"/>
            <p:cNvSpPr txBox="1"/>
            <p:nvPr/>
          </p:nvSpPr>
          <p:spPr>
            <a:xfrm>
              <a:off x="2160142" y="3193668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2378964" y="3066541"/>
              <a:ext cx="370205" cy="1765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350" b="1" spc="-22" baseline="-18518" dirty="0">
                  <a:latin typeface="Arial"/>
                  <a:cs typeface="Arial"/>
                </a:rPr>
                <a:t>3%</a:t>
              </a:r>
              <a:r>
                <a:rPr sz="1350" b="1" spc="22" baseline="-18518" dirty="0">
                  <a:latin typeface="Arial"/>
                  <a:cs typeface="Arial"/>
                </a:rPr>
                <a:t> </a:t>
              </a:r>
              <a:r>
                <a:rPr sz="900" b="1" spc="-15" dirty="0">
                  <a:latin typeface="Arial"/>
                  <a:cs typeface="Arial"/>
                </a:rPr>
                <a:t>2%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31" name="object 30"/>
            <p:cNvSpPr/>
            <p:nvPr/>
          </p:nvSpPr>
          <p:spPr>
            <a:xfrm>
              <a:off x="4767071" y="244982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215F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4767071" y="270357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F05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4767071" y="295732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5FAC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/>
            <p:cNvSpPr txBox="1"/>
            <p:nvPr/>
          </p:nvSpPr>
          <p:spPr>
            <a:xfrm>
              <a:off x="4830190" y="2393060"/>
              <a:ext cx="841375" cy="614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ПРОЧИЕ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ts val="2000"/>
                </a:lnSpc>
                <a:spcBef>
                  <a:spcPts val="254"/>
                </a:spcBef>
              </a:pPr>
              <a:r>
                <a:rPr sz="700" spc="-5" dirty="0">
                  <a:latin typeface="Arial"/>
                  <a:cs typeface="Arial"/>
                </a:rPr>
                <a:t>АО `СОЮЗСНАБ`  ООО `РОКЕТТ</a:t>
              </a:r>
              <a:r>
                <a:rPr sz="700" spc="-6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РУС`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5" name="object 34"/>
            <p:cNvSpPr/>
            <p:nvPr/>
          </p:nvSpPr>
          <p:spPr>
            <a:xfrm>
              <a:off x="4767071" y="321106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695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/>
            <p:cNvSpPr txBox="1"/>
            <p:nvPr/>
          </p:nvSpPr>
          <p:spPr>
            <a:xfrm>
              <a:off x="4830190" y="3154426"/>
              <a:ext cx="80454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АО </a:t>
              </a:r>
              <a:r>
                <a:rPr sz="700" spc="-10" dirty="0">
                  <a:latin typeface="Arial"/>
                  <a:cs typeface="Arial"/>
                </a:rPr>
                <a:t>`МОНДИ</a:t>
              </a:r>
              <a:r>
                <a:rPr sz="700" spc="-4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СЛПК`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7" name="object 36"/>
            <p:cNvSpPr/>
            <p:nvPr/>
          </p:nvSpPr>
          <p:spPr>
            <a:xfrm>
              <a:off x="4767071" y="34648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3B8D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/>
            <p:cNvSpPr txBox="1"/>
            <p:nvPr/>
          </p:nvSpPr>
          <p:spPr>
            <a:xfrm>
              <a:off x="4830190" y="3408426"/>
              <a:ext cx="114617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 `БАНГ И</a:t>
              </a:r>
              <a:r>
                <a:rPr sz="700" spc="-30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БОНСОМЕР`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9" name="object 38"/>
            <p:cNvSpPr/>
            <p:nvPr/>
          </p:nvSpPr>
          <p:spPr>
            <a:xfrm>
              <a:off x="4767071" y="371932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C7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/>
            <p:cNvSpPr txBox="1"/>
            <p:nvPr/>
          </p:nvSpPr>
          <p:spPr>
            <a:xfrm>
              <a:off x="4830190" y="3662298"/>
              <a:ext cx="78676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8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`ТРАНСПОС`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1" name="object 40"/>
            <p:cNvSpPr/>
            <p:nvPr/>
          </p:nvSpPr>
          <p:spPr>
            <a:xfrm>
              <a:off x="4767071" y="397230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/>
            <p:cNvSpPr txBox="1"/>
            <p:nvPr/>
          </p:nvSpPr>
          <p:spPr>
            <a:xfrm>
              <a:off x="1426463" y="3916171"/>
              <a:ext cx="4690745" cy="3270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ЗАО `ИНТЕРНЕШНЛ</a:t>
              </a:r>
              <a:r>
                <a:rPr sz="700" spc="-5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ПЕЙПЕР`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4%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43" name="object 42"/>
            <p:cNvSpPr/>
            <p:nvPr/>
          </p:nvSpPr>
          <p:spPr>
            <a:xfrm>
              <a:off x="4767071" y="42268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/>
            <p:cNvSpPr txBox="1"/>
            <p:nvPr/>
          </p:nvSpPr>
          <p:spPr>
            <a:xfrm>
              <a:off x="4830190" y="4170044"/>
              <a:ext cx="47498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`ТФС`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5" name="object 44"/>
            <p:cNvSpPr/>
            <p:nvPr/>
          </p:nvSpPr>
          <p:spPr>
            <a:xfrm>
              <a:off x="4767071" y="44805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4767071" y="473430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6"/>
            <p:cNvSpPr txBox="1"/>
            <p:nvPr/>
          </p:nvSpPr>
          <p:spPr>
            <a:xfrm>
              <a:off x="4830190" y="4423917"/>
              <a:ext cx="917575" cy="360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10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`ТРИУМФ`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>
                <a:latin typeface="Times New Roman"/>
                <a:cs typeface="Times New Roman"/>
              </a:endParaRPr>
            </a:p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10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`ФУДИМПОРТС`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8" name="object 47"/>
            <p:cNvSpPr/>
            <p:nvPr/>
          </p:nvSpPr>
          <p:spPr>
            <a:xfrm>
              <a:off x="4767071" y="498805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8"/>
            <p:cNvSpPr txBox="1"/>
            <p:nvPr/>
          </p:nvSpPr>
          <p:spPr>
            <a:xfrm>
              <a:off x="4830190" y="4931790"/>
              <a:ext cx="121602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АО</a:t>
              </a:r>
              <a:r>
                <a:rPr sz="700" spc="-11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`СОЛИКАМСКБУМПРОМ`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0" name="object 49"/>
            <p:cNvSpPr/>
            <p:nvPr/>
          </p:nvSpPr>
          <p:spPr>
            <a:xfrm>
              <a:off x="4767071" y="524179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0"/>
            <p:cNvSpPr txBox="1"/>
            <p:nvPr/>
          </p:nvSpPr>
          <p:spPr>
            <a:xfrm>
              <a:off x="4830190" y="5185663"/>
              <a:ext cx="68643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`КАРГИЛЛ`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2" name="object 51"/>
            <p:cNvSpPr/>
            <p:nvPr/>
          </p:nvSpPr>
          <p:spPr>
            <a:xfrm>
              <a:off x="4767071" y="54955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AAB9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2"/>
            <p:cNvSpPr txBox="1"/>
            <p:nvPr/>
          </p:nvSpPr>
          <p:spPr>
            <a:xfrm>
              <a:off x="4830190" y="5439536"/>
              <a:ext cx="94170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ОАО `ГРУППА</a:t>
              </a:r>
              <a:r>
                <a:rPr sz="700" spc="-60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`ИЛИМ`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4" name="object 53"/>
            <p:cNvSpPr/>
            <p:nvPr/>
          </p:nvSpPr>
          <p:spPr>
            <a:xfrm>
              <a:off x="4767071" y="574928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D9A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4"/>
            <p:cNvSpPr/>
            <p:nvPr/>
          </p:nvSpPr>
          <p:spPr>
            <a:xfrm>
              <a:off x="4767071" y="600379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5D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5"/>
            <p:cNvSpPr/>
            <p:nvPr/>
          </p:nvSpPr>
          <p:spPr>
            <a:xfrm>
              <a:off x="4767071" y="62575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B9AF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6"/>
            <p:cNvSpPr txBox="1"/>
            <p:nvPr/>
          </p:nvSpPr>
          <p:spPr>
            <a:xfrm>
              <a:off x="1763688" y="5373217"/>
              <a:ext cx="4359910" cy="11945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13740">
                <a:lnSpc>
                  <a:spcPts val="1005"/>
                </a:lnSpc>
              </a:pPr>
              <a:r>
                <a:rPr sz="900" b="1" spc="-15" dirty="0">
                  <a:latin typeface="Arial"/>
                  <a:cs typeface="Arial"/>
                </a:rPr>
                <a:t>8%</a:t>
              </a:r>
              <a:endParaRPr sz="900" dirty="0">
                <a:latin typeface="Arial"/>
                <a:cs typeface="Arial"/>
              </a:endParaRPr>
            </a:p>
            <a:p>
              <a:pPr marL="3050540">
                <a:lnSpc>
                  <a:spcPts val="765"/>
                </a:lnSpc>
              </a:pPr>
              <a:r>
                <a:rPr sz="700" spc="-5" dirty="0">
                  <a:latin typeface="Arial"/>
                  <a:cs typeface="Arial"/>
                </a:rPr>
                <a:t>ЗАО</a:t>
              </a:r>
              <a:r>
                <a:rPr sz="700" spc="-6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`ВОСТОКТРАНС`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R="854075" algn="r"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`КТК`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R="274955" algn="r">
                <a:lnSpc>
                  <a:spcPct val="100000"/>
                </a:lnSpc>
                <a:spcBef>
                  <a:spcPts val="5"/>
                </a:spcBef>
              </a:pPr>
              <a:r>
                <a:rPr sz="700" spc="-5" dirty="0">
                  <a:latin typeface="Arial"/>
                  <a:cs typeface="Arial"/>
                </a:rPr>
                <a:t>ООО `КПФ</a:t>
              </a:r>
              <a:r>
                <a:rPr sz="700" spc="-45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`МИЛОРАДА`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00" dirty="0">
                <a:latin typeface="Times New Roman"/>
                <a:cs typeface="Times New Roman"/>
              </a:endParaRPr>
            </a:p>
            <a:p>
              <a:pPr indent="-3810" algn="ctr">
                <a:lnSpc>
                  <a:spcPts val="1150"/>
                </a:lnSpc>
                <a:spcBef>
                  <a:spcPts val="445"/>
                </a:spcBef>
              </a:pPr>
              <a:r>
                <a:rPr sz="1000" b="1" spc="-10" dirty="0">
                  <a:latin typeface="Arial"/>
                  <a:cs typeface="Arial"/>
                </a:rPr>
                <a:t>Структура </a:t>
              </a:r>
              <a:r>
                <a:rPr sz="1000" b="1" spc="-5" dirty="0">
                  <a:latin typeface="Arial"/>
                  <a:cs typeface="Arial"/>
                </a:rPr>
                <a:t>российского </a:t>
              </a:r>
              <a:r>
                <a:rPr sz="1000" b="1" spc="-10" dirty="0">
                  <a:latin typeface="Arial"/>
                  <a:cs typeface="Arial"/>
                </a:rPr>
                <a:t>импорта </a:t>
              </a:r>
              <a:r>
                <a:rPr sz="1000" b="1" spc="-5" dirty="0">
                  <a:latin typeface="Arial"/>
                  <a:cs typeface="Arial"/>
                </a:rPr>
                <a:t>модифицированных крахмалов по  </a:t>
              </a:r>
              <a:r>
                <a:rPr sz="1000" b="1" spc="-10" dirty="0">
                  <a:latin typeface="Arial"/>
                  <a:cs typeface="Arial"/>
                </a:rPr>
                <a:t>ведущим </a:t>
              </a:r>
              <a:r>
                <a:rPr sz="1000" b="1" spc="-5" dirty="0">
                  <a:latin typeface="Arial"/>
                  <a:cs typeface="Arial"/>
                </a:rPr>
                <a:t>российским импортерам в натуральном выражении в </a:t>
              </a:r>
              <a:r>
                <a:rPr sz="1000" b="1" spc="-5" dirty="0" smtClean="0">
                  <a:latin typeface="Arial"/>
                  <a:cs typeface="Arial"/>
                </a:rPr>
                <a:t>201</a:t>
              </a:r>
              <a:r>
                <a:rPr lang="ru-RU" sz="1000" b="1" spc="-5" dirty="0" smtClean="0">
                  <a:latin typeface="Arial"/>
                  <a:cs typeface="Arial"/>
                </a:rPr>
                <a:t>8</a:t>
              </a:r>
              <a:r>
                <a:rPr sz="1000" b="1" spc="-5" dirty="0" smtClean="0">
                  <a:latin typeface="Arial"/>
                  <a:cs typeface="Arial"/>
                </a:rPr>
                <a:t> </a:t>
              </a:r>
              <a:r>
                <a:rPr sz="1000" b="1" spc="-5" dirty="0">
                  <a:latin typeface="Arial"/>
                  <a:cs typeface="Arial"/>
                </a:rPr>
                <a:t>году,</a:t>
              </a:r>
              <a:r>
                <a:rPr sz="1000" b="1" spc="-105" dirty="0">
                  <a:latin typeface="Arial"/>
                  <a:cs typeface="Arial"/>
                </a:rPr>
                <a:t> </a:t>
              </a:r>
              <a:r>
                <a:rPr sz="1000" b="1" spc="-5" dirty="0" smtClean="0">
                  <a:latin typeface="Arial"/>
                  <a:cs typeface="Arial"/>
                </a:rPr>
                <a:t>%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58" name="object 57"/>
            <p:cNvSpPr/>
            <p:nvPr/>
          </p:nvSpPr>
          <p:spPr>
            <a:xfrm>
              <a:off x="988377" y="2202560"/>
              <a:ext cx="5940425" cy="4724400"/>
            </a:xfrm>
            <a:custGeom>
              <a:avLst/>
              <a:gdLst/>
              <a:ahLst/>
              <a:cxnLst/>
              <a:rect l="l" t="t" r="r" b="b"/>
              <a:pathLst>
                <a:path w="5940425" h="4724400">
                  <a:moveTo>
                    <a:pt x="0" y="4724400"/>
                  </a:moveTo>
                  <a:lnTo>
                    <a:pt x="5940425" y="4724400"/>
                  </a:lnTo>
                  <a:lnTo>
                    <a:pt x="594042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1270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5750"/>
            <a:ext cx="10364451" cy="73680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перспектив развития</a:t>
            </a:r>
            <a:br>
              <a:rPr lang="ru-RU" dirty="0"/>
            </a:br>
            <a:r>
              <a:rPr lang="ru-RU" dirty="0"/>
              <a:t>различных сегментов рынка</a:t>
            </a:r>
            <a:br>
              <a:rPr lang="ru-RU" dirty="0"/>
            </a:br>
            <a:r>
              <a:rPr lang="ru-RU" dirty="0" err="1"/>
              <a:t>крахмалопродуктов</a:t>
            </a:r>
            <a:r>
              <a:rPr lang="ru-RU" dirty="0"/>
              <a:t>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7290"/>
            <a:ext cx="10363826" cy="56807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/>
              <a:t>Характеристика сегментов </a:t>
            </a:r>
            <a:r>
              <a:rPr lang="ru-RU" sz="1400" i="1" dirty="0" smtClean="0"/>
              <a:t>рынка</a:t>
            </a:r>
            <a:endParaRPr lang="ru-RU" sz="1400" dirty="0"/>
          </a:p>
          <a:p>
            <a:pPr lvl="0" algn="just">
              <a:spcBef>
                <a:spcPts val="0"/>
              </a:spcBef>
            </a:pPr>
            <a:r>
              <a:rPr lang="ru-RU" sz="1400" dirty="0"/>
              <a:t>В структуре производства </a:t>
            </a:r>
            <a:r>
              <a:rPr lang="ru-RU" sz="1400" dirty="0" err="1"/>
              <a:t>нативных</a:t>
            </a:r>
            <a:r>
              <a:rPr lang="ru-RU" sz="1400" dirty="0"/>
              <a:t> крахмалов картофельный крахмал занимает долю в 7%;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Лучшие производственные показатели в </a:t>
            </a:r>
            <a:r>
              <a:rPr lang="ru-RU" sz="1400" dirty="0" smtClean="0"/>
              <a:t>2018 </a:t>
            </a:r>
            <a:r>
              <a:rPr lang="ru-RU" sz="1400" dirty="0"/>
              <a:t>году показывает Чувашская республика - почти 5 тыс. тонн крахмала из картофеля;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Лидером по поставкам в </a:t>
            </a:r>
            <a:r>
              <a:rPr lang="ru-RU" sz="1400" dirty="0" smtClean="0"/>
              <a:t>2018 </a:t>
            </a:r>
            <a:r>
              <a:rPr lang="ru-RU" sz="1400" dirty="0"/>
              <a:t>году стала Дания (более 29%), ведущий поставщик - KMC KARTOFFELMELCENTRALEN AMBA (28,9%);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Большая часть продукции российских экспортеров покупается ОАЭ (более 85%), крупнейший покупатель - HAYTAK FZE (84,3%);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Среди основных сфер применения картофельного крахмала следует отметить: приготовление соусов, подливок и киселей (в теплой воде этот порошок набухает и увеличивается в объеме); кондитерская промышленность; иногда при выпечки кондитерских изделий муку частично или полностью заменяют картофельным крахмалом. Это делается с целью улучшения структуры готовых изделий, поскольку в тесте картофельный крахмал обладает способностью делать изделие более рассыпчатым, народная медицина; картофельный крахмал используется в пищу в качестве </a:t>
            </a:r>
            <a:r>
              <a:rPr lang="ru-RU" sz="1400" dirty="0" err="1"/>
              <a:t>противоязвенного</a:t>
            </a:r>
            <a:r>
              <a:rPr lang="ru-RU" sz="1400" dirty="0"/>
              <a:t> средства. Это связано с противовоспалительным и обволакивающим эффектом этого лекарственного средства. Помимо этого, было доказано, что картофельный крахмал способен активизировать синтез витамина B2 или рибофлавина, который необходим человеку для правильного пищеварения, а также нормализации обмена веществ. Также следует отметить, что картофельный крахмал снижает содержание холестерина в печени и сыворотке крови, то есть обладает антисклеротическими свойствами.</a:t>
            </a:r>
          </a:p>
          <a:p>
            <a:pPr algn="just"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556048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813" y="1"/>
            <a:ext cx="113267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Модифицированные </a:t>
            </a:r>
            <a:r>
              <a:rPr lang="ru-RU" b="1" dirty="0"/>
              <a:t>крахмалы</a:t>
            </a:r>
          </a:p>
          <a:p>
            <a:r>
              <a:rPr lang="ru-RU" b="1" dirty="0"/>
              <a:t>Объем потребления </a:t>
            </a:r>
            <a:r>
              <a:rPr lang="ru-RU" dirty="0"/>
              <a:t>модифицированных крахмалов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России </a:t>
            </a:r>
            <a:r>
              <a:rPr lang="ru-RU" dirty="0"/>
              <a:t>значительно ниже, чем в других развитых </a:t>
            </a:r>
            <a:r>
              <a:rPr lang="ru-RU" dirty="0" smtClean="0"/>
              <a:t>странах,</a:t>
            </a:r>
            <a:r>
              <a:rPr lang="en-US" dirty="0" smtClean="0"/>
              <a:t> </a:t>
            </a:r>
            <a:r>
              <a:rPr lang="ru-RU" dirty="0" smtClean="0"/>
              <a:t>наибольший </a:t>
            </a:r>
            <a:r>
              <a:rPr lang="ru-RU" dirty="0"/>
              <a:t>удельный объем (около 60%) </a:t>
            </a:r>
            <a:r>
              <a:rPr lang="ru-RU" dirty="0" smtClean="0"/>
              <a:t>модифицированных </a:t>
            </a:r>
            <a:r>
              <a:rPr lang="ru-RU" dirty="0"/>
              <a:t>крахмалов потребляет целлюлозно-бумажная, в т. </a:t>
            </a:r>
            <a:r>
              <a:rPr lang="ru-RU" dirty="0" smtClean="0"/>
              <a:t>ч.</a:t>
            </a:r>
            <a:r>
              <a:rPr lang="en-US" dirty="0" smtClean="0"/>
              <a:t> </a:t>
            </a:r>
            <a:r>
              <a:rPr lang="ru-RU" dirty="0" smtClean="0"/>
              <a:t>картонажная </a:t>
            </a:r>
            <a:r>
              <a:rPr lang="ru-RU" dirty="0"/>
              <a:t>промышленность. Однако в натуральном </a:t>
            </a:r>
            <a:r>
              <a:rPr lang="ru-RU" dirty="0" smtClean="0"/>
              <a:t>выражении </a:t>
            </a:r>
            <a:r>
              <a:rPr lang="ru-RU" dirty="0"/>
              <a:t>этот уровень значительно отстает от других </a:t>
            </a:r>
            <a:r>
              <a:rPr lang="ru-RU" dirty="0" smtClean="0"/>
              <a:t>стран</a:t>
            </a:r>
            <a:r>
              <a:rPr lang="en-US" dirty="0" smtClean="0"/>
              <a:t> </a:t>
            </a:r>
            <a:r>
              <a:rPr lang="ru-RU" dirty="0" smtClean="0"/>
              <a:t>(США</a:t>
            </a:r>
            <a:r>
              <a:rPr lang="ru-RU" dirty="0"/>
              <a:t>, Китай, европейские страны) в связи с </a:t>
            </a:r>
            <a:r>
              <a:rPr lang="ru-RU" dirty="0" smtClean="0"/>
              <a:t>недостаточным</a:t>
            </a:r>
            <a:r>
              <a:rPr lang="en-US" dirty="0" smtClean="0"/>
              <a:t> </a:t>
            </a:r>
            <a:r>
              <a:rPr lang="ru-RU" dirty="0" smtClean="0"/>
              <a:t>производством</a:t>
            </a:r>
            <a:r>
              <a:rPr lang="en-US" dirty="0" smtClean="0"/>
              <a:t> </a:t>
            </a:r>
            <a:r>
              <a:rPr lang="ru-RU" dirty="0" smtClean="0"/>
              <a:t>высококачественной </a:t>
            </a:r>
            <a:r>
              <a:rPr lang="ru-RU" dirty="0"/>
              <a:t>полиграфической </a:t>
            </a:r>
            <a:r>
              <a:rPr lang="ru-RU" dirty="0" smtClean="0"/>
              <a:t>бумаги</a:t>
            </a:r>
            <a:r>
              <a:rPr lang="ru-RU" dirty="0"/>
              <a:t>. В настоящее время в России строится ряд </a:t>
            </a:r>
            <a:r>
              <a:rPr lang="ru-RU" dirty="0" smtClean="0"/>
              <a:t>крупных</a:t>
            </a:r>
            <a:r>
              <a:rPr lang="en-US" dirty="0" smtClean="0"/>
              <a:t> </a:t>
            </a:r>
            <a:r>
              <a:rPr lang="ru-RU" dirty="0" smtClean="0"/>
              <a:t>целлюлозно-бумажных </a:t>
            </a:r>
            <a:r>
              <a:rPr lang="ru-RU" dirty="0"/>
              <a:t>комбинатов по </a:t>
            </a:r>
            <a:r>
              <a:rPr lang="ru-RU" dirty="0" smtClean="0"/>
              <a:t>производству бумаги</a:t>
            </a:r>
            <a:r>
              <a:rPr lang="ru-RU" dirty="0"/>
              <a:t>, соответствующей мировым стандартам качества, выпуск</a:t>
            </a:r>
          </a:p>
          <a:p>
            <a:r>
              <a:rPr lang="ru-RU" dirty="0"/>
              <a:t>которой потребует применения повышенных объемов </a:t>
            </a:r>
            <a:r>
              <a:rPr lang="ru-RU" dirty="0" smtClean="0"/>
              <a:t>модифицированных </a:t>
            </a:r>
            <a:r>
              <a:rPr lang="ru-RU" dirty="0"/>
              <a:t>(особенно катионных) крахмалов. В </a:t>
            </a:r>
            <a:r>
              <a:rPr lang="ru-RU" dirty="0" smtClean="0"/>
              <a:t>настоящий </a:t>
            </a:r>
            <a:r>
              <a:rPr lang="ru-RU" dirty="0"/>
              <a:t>момент доля данного вида крахмалов в </a:t>
            </a:r>
            <a:r>
              <a:rPr lang="ru-RU" dirty="0" smtClean="0"/>
              <a:t>структуре</a:t>
            </a:r>
            <a:r>
              <a:rPr lang="en-US" dirty="0" smtClean="0"/>
              <a:t> </a:t>
            </a:r>
            <a:r>
              <a:rPr lang="ru-RU" dirty="0" smtClean="0"/>
              <a:t>импорта </a:t>
            </a:r>
            <a:r>
              <a:rPr lang="ru-RU" dirty="0"/>
              <a:t>составляет более </a:t>
            </a:r>
            <a:r>
              <a:rPr lang="ru-RU" dirty="0" smtClean="0"/>
              <a:t>90</a:t>
            </a:r>
            <a:r>
              <a:rPr lang="ru-RU" dirty="0"/>
              <a:t>%.</a:t>
            </a:r>
          </a:p>
          <a:p>
            <a:endParaRPr lang="en-US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пищевой промышленности низкий уровень </a:t>
            </a:r>
            <a:r>
              <a:rPr lang="ru-RU" dirty="0" smtClean="0"/>
              <a:t>использования </a:t>
            </a:r>
            <a:r>
              <a:rPr lang="ru-RU" dirty="0"/>
              <a:t>модифицированных крахмалов связан с </a:t>
            </a:r>
            <a:r>
              <a:rPr lang="ru-RU" dirty="0" smtClean="0"/>
              <a:t>ограниченностью </a:t>
            </a:r>
            <a:r>
              <a:rPr lang="ru-RU" dirty="0"/>
              <a:t>ассортимента продукции, производимой с </a:t>
            </a:r>
            <a:r>
              <a:rPr lang="ru-RU" dirty="0" smtClean="0"/>
              <a:t>применением </a:t>
            </a:r>
            <a:r>
              <a:rPr lang="ru-RU" dirty="0"/>
              <a:t>модифицированных крахмалов. В ближайшие </a:t>
            </a:r>
            <a:r>
              <a:rPr lang="ru-RU" dirty="0" smtClean="0"/>
              <a:t>годы</a:t>
            </a:r>
            <a:r>
              <a:rPr lang="en-US" dirty="0" smtClean="0"/>
              <a:t> </a:t>
            </a:r>
            <a:r>
              <a:rPr lang="ru-RU" dirty="0" smtClean="0"/>
              <a:t>ожидается </a:t>
            </a:r>
            <a:r>
              <a:rPr lang="ru-RU" dirty="0"/>
              <a:t>некоторый рост потребления </a:t>
            </a:r>
            <a:r>
              <a:rPr lang="ru-RU" dirty="0" smtClean="0"/>
              <a:t>модифицированных </a:t>
            </a:r>
            <a:r>
              <a:rPr lang="ru-RU" dirty="0"/>
              <a:t>крахмалов в связи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необходимостью </a:t>
            </a:r>
            <a:r>
              <a:rPr lang="ru-RU" dirty="0"/>
              <a:t>повышения </a:t>
            </a:r>
            <a:r>
              <a:rPr lang="ru-RU" dirty="0" smtClean="0"/>
              <a:t>конкурентоспособности </a:t>
            </a:r>
            <a:r>
              <a:rPr lang="ru-RU" dirty="0"/>
              <a:t>выпускаемой продукции.</a:t>
            </a:r>
          </a:p>
          <a:p>
            <a:endParaRPr lang="en-US" b="1" dirty="0" smtClean="0"/>
          </a:p>
          <a:p>
            <a:r>
              <a:rPr lang="ru-RU" b="1" dirty="0" smtClean="0"/>
              <a:t>Низкий </a:t>
            </a:r>
            <a:r>
              <a:rPr lang="ru-RU" b="1" dirty="0"/>
              <a:t>уровень </a:t>
            </a:r>
            <a:r>
              <a:rPr lang="ru-RU" dirty="0"/>
              <a:t>потребления модифицированных </a:t>
            </a:r>
            <a:r>
              <a:rPr lang="ru-RU" dirty="0" smtClean="0"/>
              <a:t>крахмалов </a:t>
            </a:r>
            <a:r>
              <a:rPr lang="ru-RU" dirty="0"/>
              <a:t>текстильной промышленностью связан с </a:t>
            </a:r>
            <a:r>
              <a:rPr lang="ru-RU" dirty="0" smtClean="0"/>
              <a:t>продолжающимся </a:t>
            </a:r>
            <a:r>
              <a:rPr lang="ru-RU" dirty="0"/>
              <a:t>кризисом в данной отрасли.</a:t>
            </a:r>
          </a:p>
          <a:p>
            <a:r>
              <a:rPr lang="ru-RU" b="1" dirty="0"/>
              <a:t>Потребление модифицированных </a:t>
            </a:r>
            <a:r>
              <a:rPr lang="ru-RU" dirty="0"/>
              <a:t>крахмалов для </a:t>
            </a:r>
            <a:r>
              <a:rPr lang="ru-RU" dirty="0" smtClean="0"/>
              <a:t>приготовления </a:t>
            </a:r>
            <a:r>
              <a:rPr lang="ru-RU" dirty="0"/>
              <a:t>буровых растворов также отстает от </a:t>
            </a:r>
            <a:r>
              <a:rPr lang="ru-RU" dirty="0" smtClean="0"/>
              <a:t>уровня развитых </a:t>
            </a:r>
            <a:r>
              <a:rPr lang="ru-RU" dirty="0"/>
              <a:t>стран из-за недостаточной разведки новых </a:t>
            </a:r>
            <a:r>
              <a:rPr lang="ru-RU" dirty="0" smtClean="0"/>
              <a:t>месторождений </a:t>
            </a:r>
            <a:r>
              <a:rPr lang="ru-RU" dirty="0"/>
              <a:t>нефти и газа, однако в связи с намерениями </a:t>
            </a:r>
            <a:r>
              <a:rPr lang="ru-RU" dirty="0" smtClean="0"/>
              <a:t>крупнейших </a:t>
            </a:r>
            <a:r>
              <a:rPr lang="ru-RU" dirty="0" err="1"/>
              <a:t>ВИНКов</a:t>
            </a:r>
            <a:r>
              <a:rPr lang="ru-RU" dirty="0"/>
              <a:t> приступить к полномасштабной разведке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разработке </a:t>
            </a:r>
            <a:r>
              <a:rPr lang="ru-RU" dirty="0"/>
              <a:t>новых месторождений нефти и газа </a:t>
            </a:r>
            <a:r>
              <a:rPr lang="ru-RU" dirty="0" smtClean="0"/>
              <a:t>прогнозируется </a:t>
            </a:r>
            <a:r>
              <a:rPr lang="ru-RU" dirty="0"/>
              <a:t>рост спроса на модифицированные крахмалы для </a:t>
            </a:r>
            <a:r>
              <a:rPr lang="ru-RU" dirty="0" smtClean="0"/>
              <a:t>приготовления </a:t>
            </a:r>
            <a:r>
              <a:rPr lang="ru-RU" dirty="0"/>
              <a:t>буровых растворов.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107696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084" y="540774"/>
            <a:ext cx="104910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ПОТЕНЦИАЛЬНЫЕ ПОКУПАТЕЛИ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Республике Коми основным  потребителем картофельного крахмала будет является целлюлозно-бумажная промышленность- </a:t>
            </a:r>
            <a:r>
              <a:rPr lang="ru-RU" dirty="0" err="1"/>
              <a:t>Монди</a:t>
            </a:r>
            <a:r>
              <a:rPr lang="ru-RU" dirty="0"/>
              <a:t> </a:t>
            </a:r>
            <a:r>
              <a:rPr lang="ru-RU" dirty="0" smtClean="0"/>
              <a:t>СЛПК, В Архангельской области- </a:t>
            </a:r>
            <a:r>
              <a:rPr lang="ru-RU" dirty="0" err="1" smtClean="0"/>
              <a:t>Коряжемский</a:t>
            </a:r>
            <a:r>
              <a:rPr lang="ru-RU" dirty="0" smtClean="0"/>
              <a:t> ЦБК и Архангельский ЦБК, ЦБП Соликамска и Краснокамска (карта ниже).</a:t>
            </a:r>
            <a:endParaRPr lang="ru-RU" dirty="0"/>
          </a:p>
          <a:p>
            <a:r>
              <a:rPr lang="ru-RU" dirty="0"/>
              <a:t>В настоящее время </a:t>
            </a:r>
            <a:r>
              <a:rPr lang="ru-RU" dirty="0" err="1"/>
              <a:t>Монди</a:t>
            </a:r>
            <a:r>
              <a:rPr lang="ru-RU" dirty="0"/>
              <a:t> СЛПК закупает в Германии, Финляндии, Эстонии. </a:t>
            </a:r>
          </a:p>
          <a:p>
            <a:r>
              <a:rPr lang="ru-RU" dirty="0"/>
              <a:t> При запуске  крахмального производства в Республике </a:t>
            </a:r>
            <a:r>
              <a:rPr lang="ru-RU" dirty="0" smtClean="0"/>
              <a:t>Коми стоимость эфирного крахмала из картофеля будет конкурентной.</a:t>
            </a:r>
            <a:endParaRPr lang="ru-RU" dirty="0"/>
          </a:p>
          <a:p>
            <a:r>
              <a:rPr lang="ru-RU" b="1" i="1" dirty="0"/>
              <a:t>Предприятие может стать уникальным в своей отрасли — близость сырьевой базы  дает серьезное конкурентное преимущество. </a:t>
            </a:r>
            <a:endParaRPr lang="ru-RU" dirty="0"/>
          </a:p>
          <a:p>
            <a:r>
              <a:rPr lang="ru-RU" b="1" i="1" dirty="0"/>
              <a:t>Для производства крахмала в промышленных объемах используется картофель, который в РК, Кировской области выращивают практически повсеместно. Это позволит Крахмальному заводу обеспечивать сырьевую безопасность предприятия и минимизировать временные и финансовые затраты на предварительную обработку сырья в период сбора урожая.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4615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ef\Desktop\минсельхоз\bg_22042008_raz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196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80103"/>
            <a:ext cx="10364451" cy="8357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Планируемые производственные мощности </a:t>
            </a:r>
            <a:r>
              <a:rPr lang="ru-RU" b="1" dirty="0" smtClean="0"/>
              <a:t>предприятия: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8529"/>
            <a:ext cx="10363826" cy="4214223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Годовой объем выращивания картофеля – 150 ТЫС. </a:t>
            </a:r>
            <a:r>
              <a:rPr lang="ru-RU" sz="2400" dirty="0" err="1" smtClean="0"/>
              <a:t>тн</a:t>
            </a:r>
            <a:endParaRPr lang="ru-RU" sz="2400" dirty="0" smtClean="0"/>
          </a:p>
          <a:p>
            <a:r>
              <a:rPr lang="ru-RU" sz="2400" dirty="0" smtClean="0"/>
              <a:t>Годовой объем переработки картофеля на крахмал  </a:t>
            </a:r>
            <a:r>
              <a:rPr lang="ru-RU" sz="2400" dirty="0"/>
              <a:t>— </a:t>
            </a:r>
            <a:r>
              <a:rPr lang="ru-RU" sz="2400" dirty="0" smtClean="0"/>
              <a:t>75 </a:t>
            </a:r>
            <a:r>
              <a:rPr lang="ru-RU" sz="2400" dirty="0"/>
              <a:t>тыс. </a:t>
            </a:r>
            <a:r>
              <a:rPr lang="ru-RU" sz="2400" dirty="0" err="1" smtClean="0"/>
              <a:t>тн</a:t>
            </a:r>
            <a:r>
              <a:rPr lang="ru-RU" sz="2400" dirty="0" smtClean="0"/>
              <a:t>  (мощность завода- 30 тонн/час)</a:t>
            </a:r>
            <a:endParaRPr lang="ru-RU" sz="2400" dirty="0"/>
          </a:p>
          <a:p>
            <a:r>
              <a:rPr lang="ru-RU" sz="2400" dirty="0" smtClean="0"/>
              <a:t>Годовой </a:t>
            </a:r>
            <a:r>
              <a:rPr lang="ru-RU" sz="2400" dirty="0"/>
              <a:t>объем производства:</a:t>
            </a:r>
          </a:p>
          <a:p>
            <a:pPr marL="628650"/>
            <a:r>
              <a:rPr lang="ru-RU" sz="2400" dirty="0" smtClean="0"/>
              <a:t>катионный крахмал </a:t>
            </a:r>
            <a:r>
              <a:rPr lang="ru-RU" sz="2400" dirty="0"/>
              <a:t>— 15 тыс. т </a:t>
            </a:r>
          </a:p>
          <a:p>
            <a:pPr marL="628650"/>
            <a:r>
              <a:rPr lang="ru-RU" sz="2400" dirty="0" smtClean="0"/>
              <a:t>сухой </a:t>
            </a:r>
            <a:r>
              <a:rPr lang="ru-RU" sz="2400" dirty="0"/>
              <a:t>протеин — 1.8  тыс. т </a:t>
            </a:r>
          </a:p>
          <a:p>
            <a:pPr marL="628650"/>
            <a:r>
              <a:rPr lang="ru-RU" sz="2400" dirty="0" smtClean="0"/>
              <a:t>сухая </a:t>
            </a:r>
            <a:r>
              <a:rPr lang="ru-RU" sz="2400" dirty="0"/>
              <a:t>клетчатка — 1.8 тыс. т </a:t>
            </a:r>
          </a:p>
          <a:p>
            <a:pPr marL="628650"/>
            <a:r>
              <a:rPr lang="ru-RU" sz="2400" dirty="0" smtClean="0"/>
              <a:t>сухая </a:t>
            </a:r>
            <a:r>
              <a:rPr lang="ru-RU" sz="2400" dirty="0"/>
              <a:t>мезга — </a:t>
            </a:r>
            <a:r>
              <a:rPr lang="ru-RU" sz="2400" dirty="0" smtClean="0"/>
              <a:t>4.5 </a:t>
            </a:r>
            <a:r>
              <a:rPr lang="ru-RU" sz="2400" dirty="0"/>
              <a:t>тыс. т </a:t>
            </a:r>
          </a:p>
          <a:p>
            <a:endParaRPr lang="ru-RU" dirty="0"/>
          </a:p>
        </p:txBody>
      </p:sp>
      <p:pic>
        <p:nvPicPr>
          <p:cNvPr id="4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7dach.ru/image/1200/00/00/71/2014/01/07/ad17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0204" y="2557645"/>
            <a:ext cx="4248548" cy="28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34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8086" y="0"/>
          <a:ext cx="9144000" cy="255409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554098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Самый </a:t>
                      </a:r>
                      <a:r>
                        <a:rPr lang="ru-RU" sz="4000" b="1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высокомаржинальный</a:t>
                      </a:r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4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продукт - отборный картофель .</a:t>
                      </a:r>
                      <a:endParaRPr lang="ru-RU" sz="4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8719" y="3389888"/>
          <a:ext cx="8681013" cy="1828800"/>
        </p:xfrm>
        <a:graphic>
          <a:graphicData uri="http://schemas.openxmlformats.org/drawingml/2006/table">
            <a:tbl>
              <a:tblPr/>
              <a:tblGrid>
                <a:gridCol w="8681013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Рентабельность инвестиций </a:t>
                      </a:r>
                      <a:r>
                        <a:rPr lang="ru-RU" sz="4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в проект</a:t>
                      </a:r>
                      <a:r>
                        <a:rPr lang="ru-RU" sz="40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с учетом реализации отборного картофеля </a:t>
                      </a:r>
                      <a:r>
                        <a:rPr lang="en-US" sz="40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  <a:r>
                        <a:rPr lang="ru-RU" sz="4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OI=10500/2800*100%=375%</a:t>
                      </a:r>
                      <a:endParaRPr lang="ru-RU" sz="4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492793"/>
            <a:ext cx="4011794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latin typeface="+mj-lt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проекта «Производство, первичная обработка и хранение картофеля» будет иметь высокую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Экономическую эффективность за счет применения современных технологий производства картофеля,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адаптированных в условиях Республики Коми. Консультационная поддержка проекту будет оказана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Специалистами ФГБУ «Учебно-методический центр сельскохозяйственного консультирования»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которым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Достигнуты соответствующие договоренности.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Селекционно-семеноводческий центр для разведения и выращивания элитных сортов картофеля,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адаптированных под климатические особенности разных регионов России, уже создается в Коми.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Проект оценивается в 665 </a:t>
            </a:r>
            <a:r>
              <a:rPr lang="ru-RU" dirty="0" err="1" smtClean="0"/>
              <a:t>млн</a:t>
            </a:r>
            <a:r>
              <a:rPr lang="ru-RU" dirty="0" smtClean="0"/>
              <a:t> рублей, первая партия продукции ожидается в 2020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/>
              <a:t>       На XII Международном </a:t>
            </a:r>
            <a:r>
              <a:rPr lang="ru-RU" dirty="0" err="1" smtClean="0"/>
              <a:t>биотехнологическом</a:t>
            </a:r>
            <a:r>
              <a:rPr lang="ru-RU" dirty="0" smtClean="0"/>
              <a:t> Форуме-Выставке «РосБиоТех-2018 ученые Федерального </a:t>
            </a:r>
          </a:p>
          <a:p>
            <a:r>
              <a:rPr lang="ru-RU" dirty="0" smtClean="0"/>
              <a:t>       исследовательского центра Коми научного центра Уральского отделения Российской академии наук </a:t>
            </a:r>
          </a:p>
          <a:p>
            <a:r>
              <a:rPr lang="ru-RU" dirty="0" smtClean="0"/>
              <a:t>       презентовали новые сорта и </a:t>
            </a:r>
            <a:r>
              <a:rPr lang="ru-RU" dirty="0" err="1" smtClean="0"/>
              <a:t>сортообразцы</a:t>
            </a:r>
            <a:r>
              <a:rPr lang="ru-RU" dirty="0" smtClean="0"/>
              <a:t> картофеля, адаптированные к условиям Севера.</a:t>
            </a:r>
          </a:p>
          <a:p>
            <a:r>
              <a:rPr lang="ru-RU" dirty="0" smtClean="0"/>
              <a:t>       На выставку ученые привезли сорта «</a:t>
            </a:r>
            <a:r>
              <a:rPr lang="ru-RU" dirty="0" err="1" smtClean="0"/>
              <a:t>Зырянец</a:t>
            </a:r>
            <a:r>
              <a:rPr lang="ru-RU" dirty="0" smtClean="0"/>
              <a:t>», «Памяти Полевой»,. «</a:t>
            </a:r>
            <a:r>
              <a:rPr lang="ru-RU" dirty="0" err="1" smtClean="0"/>
              <a:t>Зырянец</a:t>
            </a:r>
            <a:r>
              <a:rPr lang="ru-RU" dirty="0" smtClean="0"/>
              <a:t>» относится к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среднераннеспелым</a:t>
            </a:r>
            <a:r>
              <a:rPr lang="ru-RU" dirty="0" smtClean="0"/>
              <a:t> высокоурожайным сортам, с хорошими вкусовыми качествами и долгой сохранностью </a:t>
            </a:r>
          </a:p>
          <a:p>
            <a:r>
              <a:rPr lang="ru-RU" dirty="0" smtClean="0"/>
              <a:t>      зимой. Сорт устойчив к золотистой картофельной нематоде. Картофель «Памяти Полевой» отличается </a:t>
            </a:r>
          </a:p>
          <a:p>
            <a:r>
              <a:rPr lang="ru-RU" dirty="0" smtClean="0"/>
              <a:t>      высокой крахмалистостью и отличным вкусом, устойчив к болезням, можно хранить девять месяцев.</a:t>
            </a:r>
          </a:p>
          <a:p>
            <a:r>
              <a:rPr lang="ru-RU" dirty="0" smtClean="0"/>
              <a:t>      Главным условием высокой экономической эффективности выращивания картофеля наряду с применением </a:t>
            </a:r>
          </a:p>
          <a:p>
            <a:r>
              <a:rPr lang="ru-RU" dirty="0" smtClean="0"/>
              <a:t>      научно-обоснованных технологий производства является налаживание системы его реализации. </a:t>
            </a:r>
          </a:p>
          <a:p>
            <a:r>
              <a:rPr lang="ru-RU" dirty="0" smtClean="0"/>
              <a:t>       С этой целью бизнес-планом проекта предусмотрено создание мощностей по хранению, первичной </a:t>
            </a:r>
          </a:p>
          <a:p>
            <a:r>
              <a:rPr lang="ru-RU" dirty="0" smtClean="0"/>
              <a:t>      обработке и отгрузке картофеля покупателям. Для круглогодичной реализации выращенной продукции по </a:t>
            </a:r>
          </a:p>
          <a:p>
            <a:r>
              <a:rPr lang="ru-RU" dirty="0" smtClean="0"/>
              <a:t>      рыночным ценам предполагается создание овощехранилища емкостью до 140000 тонн единовременного  </a:t>
            </a:r>
          </a:p>
          <a:p>
            <a:r>
              <a:rPr lang="ru-RU" dirty="0" smtClean="0"/>
              <a:t>      хранения с возможностью его сортировки, мойки и фасовки, согласно потребностей оптовых покупателей.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      В результате реализации проекта предполагается наладить круглогодичный сбыт продовольственного 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      картофеля розничным торговым сетям Республики Коми и других регионов. </a:t>
            </a:r>
            <a:endParaRPr lang="ru-RU" dirty="0" smtClean="0"/>
          </a:p>
          <a:p>
            <a:r>
              <a:rPr lang="ru-RU" dirty="0" smtClean="0"/>
              <a:t>       Картофель ниже сорта «отборный» будет направляться для глубокой переработки в картофельный крахмал</a:t>
            </a:r>
          </a:p>
          <a:p>
            <a:r>
              <a:rPr lang="ru-RU" dirty="0" smtClean="0"/>
              <a:t>      с производством побочных продуктов- мезги, протеина, клетчатки.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084" y="255635"/>
            <a:ext cx="104910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Ключевые </a:t>
            </a:r>
            <a:r>
              <a:rPr lang="ru-RU" sz="2400" b="1" dirty="0" smtClean="0"/>
              <a:t>факторы</a:t>
            </a:r>
            <a:r>
              <a:rPr lang="en-US" sz="2400" b="1" dirty="0" smtClean="0"/>
              <a:t> </a:t>
            </a:r>
            <a:r>
              <a:rPr lang="ru-RU" sz="2400" b="1" dirty="0" smtClean="0"/>
              <a:t>успеха проекта</a:t>
            </a:r>
          </a:p>
          <a:p>
            <a:pPr algn="just"/>
            <a:endParaRPr lang="ru-RU" b="1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Близость к источнику сырья (годовой объем </a:t>
            </a:r>
            <a:r>
              <a:rPr lang="ru-RU" i="1" dirty="0" smtClean="0"/>
              <a:t>перерабаты</a:t>
            </a:r>
            <a:r>
              <a:rPr lang="ru-RU" i="1" dirty="0"/>
              <a:t>в</a:t>
            </a:r>
            <a:r>
              <a:rPr lang="ru-RU" i="1" dirty="0" smtClean="0"/>
              <a:t>аемого </a:t>
            </a:r>
            <a:r>
              <a:rPr lang="ru-RU" i="1" dirty="0"/>
              <a:t>картофеля </a:t>
            </a:r>
            <a:r>
              <a:rPr lang="ru-RU" i="1" dirty="0" smtClean="0"/>
              <a:t>(150 </a:t>
            </a:r>
            <a:r>
              <a:rPr lang="ru-RU" i="1" dirty="0"/>
              <a:t>тыс. т) будет выращиваться в Республике </a:t>
            </a:r>
            <a:r>
              <a:rPr lang="ru-RU" i="1" dirty="0" smtClean="0"/>
              <a:t>Коми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Мировая тенденция увеличения потребления клетчатки и </a:t>
            </a:r>
            <a:r>
              <a:rPr lang="ru-RU" i="1" dirty="0" smtClean="0"/>
              <a:t>протеина</a:t>
            </a:r>
            <a:r>
              <a:rPr lang="ru-RU" b="1" i="1" dirty="0" smtClean="0"/>
              <a:t> </a:t>
            </a:r>
            <a:r>
              <a:rPr lang="ru-RU" i="1" dirty="0"/>
              <a:t>в промышленном </a:t>
            </a:r>
            <a:r>
              <a:rPr lang="ru-RU" i="1" dirty="0" smtClean="0"/>
              <a:t>масштабе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Наличие высокопрофессиональной </a:t>
            </a:r>
            <a:r>
              <a:rPr lang="ru-RU" b="1" i="1" dirty="0"/>
              <a:t>команды</a:t>
            </a:r>
            <a:r>
              <a:rPr lang="ru-RU" i="1" dirty="0"/>
              <a:t>, </a:t>
            </a:r>
            <a:r>
              <a:rPr lang="ru-RU" b="1" i="1" dirty="0" smtClean="0"/>
              <a:t>обладающей </a:t>
            </a:r>
            <a:r>
              <a:rPr lang="ru-RU" b="1" i="1" dirty="0"/>
              <a:t>опытом </a:t>
            </a:r>
            <a:r>
              <a:rPr lang="ru-RU" i="1" dirty="0"/>
              <a:t>работы в пищевой и </a:t>
            </a:r>
            <a:r>
              <a:rPr lang="ru-RU" i="1" dirty="0" smtClean="0"/>
              <a:t>сельскохозяйственной</a:t>
            </a:r>
            <a:r>
              <a:rPr lang="ru-RU" dirty="0"/>
              <a:t> </a:t>
            </a:r>
            <a:r>
              <a:rPr lang="ru-RU" i="1" dirty="0" smtClean="0"/>
              <a:t>отрасли.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Высокотехнологичное оборудование </a:t>
            </a:r>
            <a:r>
              <a:rPr lang="ru-RU" i="1" dirty="0" err="1"/>
              <a:t>фиры</a:t>
            </a:r>
            <a:r>
              <a:rPr lang="ru-RU" i="1" dirty="0"/>
              <a:t> </a:t>
            </a:r>
            <a:r>
              <a:rPr lang="en-US" i="1" dirty="0"/>
              <a:t>Larsson </a:t>
            </a:r>
            <a:r>
              <a:rPr lang="ru-RU" i="1" dirty="0" smtClean="0"/>
              <a:t>обеспечит </a:t>
            </a:r>
            <a:r>
              <a:rPr lang="ru-RU" i="1" dirty="0"/>
              <a:t>высокое качество продукции </a:t>
            </a:r>
            <a:r>
              <a:rPr lang="ru-RU" i="1" dirty="0" smtClean="0"/>
              <a:t>и</a:t>
            </a:r>
            <a:r>
              <a:rPr lang="ru-RU" dirty="0"/>
              <a:t> </a:t>
            </a:r>
            <a:r>
              <a:rPr lang="ru-RU" i="1" dirty="0" smtClean="0"/>
              <a:t>гибкость </a:t>
            </a:r>
            <a:r>
              <a:rPr lang="ru-RU" i="1" dirty="0"/>
              <a:t>производственного процесса (изменение </a:t>
            </a:r>
            <a:r>
              <a:rPr lang="ru-RU" i="1" dirty="0" smtClean="0"/>
              <a:t>ассортимента </a:t>
            </a:r>
            <a:r>
              <a:rPr lang="ru-RU" i="1" dirty="0"/>
              <a:t>выпускаемой продукции </a:t>
            </a:r>
            <a:r>
              <a:rPr lang="ru-RU" i="1" dirty="0" smtClean="0"/>
              <a:t>в </a:t>
            </a:r>
            <a:r>
              <a:rPr lang="ru-RU" i="1" dirty="0"/>
              <a:t>зависимости от конъюнктуры </a:t>
            </a:r>
            <a:r>
              <a:rPr lang="ru-RU" i="1" dirty="0" smtClean="0"/>
              <a:t>рынка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Растущее потребление </a:t>
            </a:r>
            <a:r>
              <a:rPr lang="ru-RU" i="1" dirty="0"/>
              <a:t>крахмалов и </a:t>
            </a:r>
            <a:r>
              <a:rPr lang="ru-RU" i="1" dirty="0" err="1" smtClean="0"/>
              <a:t>крахмалопродуктов</a:t>
            </a:r>
            <a:r>
              <a:rPr lang="ru-RU" i="1" dirty="0" smtClean="0"/>
              <a:t> </a:t>
            </a:r>
            <a:r>
              <a:rPr lang="ru-RU" i="1" dirty="0"/>
              <a:t>на российском рынке обеспечит гарантированный </a:t>
            </a:r>
            <a:r>
              <a:rPr lang="ru-RU" i="1" dirty="0" smtClean="0"/>
              <a:t>спрос</a:t>
            </a:r>
            <a:r>
              <a:rPr lang="ru-RU" dirty="0"/>
              <a:t> </a:t>
            </a:r>
            <a:r>
              <a:rPr lang="ru-RU" i="1" dirty="0" smtClean="0"/>
              <a:t>на </a:t>
            </a:r>
            <a:r>
              <a:rPr lang="ru-RU" i="1" dirty="0"/>
              <a:t>выпускаемую продукцию </a:t>
            </a:r>
            <a:r>
              <a:rPr lang="ru-RU" i="1" dirty="0" smtClean="0"/>
              <a:t>предприятия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Растущее потребление </a:t>
            </a:r>
            <a:r>
              <a:rPr lang="ru-RU" i="1" dirty="0"/>
              <a:t>крахмалов модифицированных со стороны </a:t>
            </a:r>
            <a:r>
              <a:rPr lang="ru-RU" i="1" dirty="0" smtClean="0"/>
              <a:t>Крупнейших </a:t>
            </a:r>
            <a:r>
              <a:rPr lang="ru-RU" i="1" dirty="0"/>
              <a:t>Российских производителей бумажной </a:t>
            </a:r>
            <a:r>
              <a:rPr lang="ru-RU" i="1" dirty="0" smtClean="0"/>
              <a:t>промышленности </a:t>
            </a:r>
            <a:r>
              <a:rPr lang="ru-RU" i="1" dirty="0" err="1"/>
              <a:t>Монди</a:t>
            </a:r>
            <a:r>
              <a:rPr lang="ru-RU" i="1" dirty="0"/>
              <a:t> СЛПК и </a:t>
            </a:r>
            <a:r>
              <a:rPr lang="ru-RU" i="1" dirty="0" err="1" smtClean="0"/>
              <a:t>Коряжемский</a:t>
            </a:r>
            <a:r>
              <a:rPr lang="ru-RU" i="1" dirty="0" smtClean="0"/>
              <a:t> </a:t>
            </a:r>
            <a:r>
              <a:rPr lang="ru-RU" i="1" dirty="0"/>
              <a:t>ЦБК, находящихся в непосредственной </a:t>
            </a:r>
            <a:r>
              <a:rPr lang="ru-RU" i="1" dirty="0" smtClean="0"/>
              <a:t>близости</a:t>
            </a:r>
            <a:r>
              <a:rPr lang="ru-RU" dirty="0"/>
              <a:t> </a:t>
            </a:r>
            <a:r>
              <a:rPr lang="ru-RU" i="1" dirty="0" smtClean="0"/>
              <a:t>и </a:t>
            </a:r>
            <a:r>
              <a:rPr lang="ru-RU" i="1" dirty="0"/>
              <a:t>использующие импортный крахмал.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217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509287"/>
          </a:xfrm>
        </p:spPr>
        <p:txBody>
          <a:bodyPr>
            <a:normAutofit/>
          </a:bodyPr>
          <a:lstStyle/>
          <a:p>
            <a:r>
              <a:rPr lang="ru-RU" sz="2800" b="1" dirty="0"/>
              <a:t>SWOT-анализ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514349"/>
            <a:ext cx="12191999" cy="663880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Сильные стороны </a:t>
            </a:r>
            <a:r>
              <a:rPr lang="ru-RU" sz="4800" b="1" i="1" dirty="0" smtClean="0"/>
              <a:t>				</a:t>
            </a:r>
            <a:r>
              <a:rPr lang="ru-RU" sz="4800" b="1" i="1" dirty="0" smtClean="0">
                <a:solidFill>
                  <a:srgbClr val="FF0000"/>
                </a:solidFill>
              </a:rPr>
              <a:t>Слабые стороны </a:t>
            </a:r>
            <a:r>
              <a:rPr lang="ru-RU" sz="4800" b="1" i="1" dirty="0" smtClean="0"/>
              <a:t>	</a:t>
            </a:r>
          </a:p>
          <a:p>
            <a:r>
              <a:rPr lang="ru-RU" sz="4800" b="1" dirty="0" smtClean="0"/>
              <a:t>Отсутствие производителей катионного картофель	первый проект в </a:t>
            </a:r>
            <a:r>
              <a:rPr lang="ru-RU" sz="4800" b="1" dirty="0" err="1" smtClean="0"/>
              <a:t>россии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  </a:t>
            </a:r>
            <a:r>
              <a:rPr lang="ru-RU" sz="4800" b="1" dirty="0" err="1" smtClean="0"/>
              <a:t>ного</a:t>
            </a:r>
            <a:r>
              <a:rPr lang="ru-RU" sz="4800" b="1" dirty="0" smtClean="0"/>
              <a:t> крахмала в России				новые технологии в выращивании крахмального картофеля</a:t>
            </a:r>
          </a:p>
          <a:p>
            <a:r>
              <a:rPr lang="ru-RU" sz="4800" b="1" dirty="0" smtClean="0"/>
              <a:t> географическое присутствие 			высокие затраты на обучение сотрудников</a:t>
            </a:r>
          </a:p>
          <a:p>
            <a:r>
              <a:rPr lang="ru-RU" sz="4800" b="1" dirty="0" smtClean="0"/>
              <a:t>Низкие Затраты на логистику 			значительные суммы инвестиций</a:t>
            </a:r>
          </a:p>
          <a:p>
            <a:r>
              <a:rPr lang="ru-RU" sz="4800" b="1" dirty="0" smtClean="0"/>
              <a:t>Близость источников сырья 			 Низкое содержание крахмала в местном картофеле</a:t>
            </a:r>
          </a:p>
          <a:p>
            <a:r>
              <a:rPr lang="ru-RU" sz="4800" b="1" dirty="0" smtClean="0"/>
              <a:t>Отсутствие таможенных платежей 			отсутствие российских производителей оборудования</a:t>
            </a:r>
          </a:p>
          <a:p>
            <a:r>
              <a:rPr lang="ru-RU" sz="4800" b="1" dirty="0" smtClean="0"/>
              <a:t>Гибкая ценовая политика 		                      	сезонность производства картофеля</a:t>
            </a:r>
          </a:p>
          <a:p>
            <a:r>
              <a:rPr lang="ru-RU" sz="4800" b="1" dirty="0" smtClean="0"/>
              <a:t>Удобное расположение компании для клиентов 	                     возможность Ужесточения условий со стороны  клиентов</a:t>
            </a:r>
          </a:p>
          <a:p>
            <a:r>
              <a:rPr lang="ru-RU" sz="4800" b="1" dirty="0" smtClean="0"/>
              <a:t>Разработка индивидуальных решений для клиентов  	 Неблагоприятные изменения валютных курсов </a:t>
            </a:r>
            <a:r>
              <a:rPr lang="ru-RU" sz="800" b="1" dirty="0" smtClean="0"/>
              <a:t>	</a:t>
            </a:r>
            <a:endParaRPr lang="ru-RU" sz="4800" b="1" dirty="0" smtClean="0"/>
          </a:p>
          <a:p>
            <a:r>
              <a:rPr lang="ru-RU" sz="4800" b="1" dirty="0" smtClean="0"/>
              <a:t>Низкие затраты на электроэнергию и газ		</a:t>
            </a:r>
          </a:p>
          <a:p>
            <a:r>
              <a:rPr lang="ru-RU" sz="4800" b="1" dirty="0" smtClean="0"/>
              <a:t>Затраты на оплату труда ниже чем в ЕС		</a:t>
            </a:r>
          </a:p>
          <a:p>
            <a:r>
              <a:rPr lang="ru-RU" sz="4800" b="1" dirty="0" smtClean="0"/>
              <a:t>Высокая производительность 	</a:t>
            </a:r>
          </a:p>
          <a:p>
            <a:r>
              <a:rPr lang="ru-RU" sz="4800" b="1" dirty="0" smtClean="0"/>
              <a:t>Автоматизация большинства производств 	</a:t>
            </a:r>
          </a:p>
          <a:p>
            <a:r>
              <a:rPr lang="ru-RU" sz="4800" b="1" dirty="0" smtClean="0"/>
              <a:t>Надежный поставщик оборудования	</a:t>
            </a:r>
          </a:p>
          <a:p>
            <a:r>
              <a:rPr lang="ru-RU" sz="4800" b="1" dirty="0" smtClean="0"/>
              <a:t>Послепродажное обслуживание </a:t>
            </a:r>
          </a:p>
          <a:p>
            <a:r>
              <a:rPr lang="ru-RU" sz="4800" b="1" dirty="0" smtClean="0"/>
              <a:t>Новые технологии 	</a:t>
            </a:r>
          </a:p>
          <a:p>
            <a:r>
              <a:rPr lang="ru-RU" sz="4800" b="1" dirty="0" smtClean="0"/>
              <a:t>Государственная поддержка 	</a:t>
            </a:r>
          </a:p>
          <a:p>
            <a:r>
              <a:rPr lang="ru-RU" sz="4800" b="1" dirty="0" smtClean="0"/>
              <a:t>Внедрение проектов по утилизации отходов 	</a:t>
            </a:r>
          </a:p>
          <a:p>
            <a:r>
              <a:rPr lang="ru-RU" sz="4800" b="1" dirty="0" smtClean="0"/>
              <a:t>Внедрение проекта по производству протеина</a:t>
            </a:r>
            <a:r>
              <a:rPr lang="ru-RU" b="1" dirty="0" smtClean="0"/>
              <a:t>	</a:t>
            </a:r>
          </a:p>
          <a:p>
            <a:r>
              <a:rPr lang="ru-RU" sz="4800" b="1" dirty="0" smtClean="0"/>
              <a:t>Наем опытных сотрудников , социальная значимость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</a:t>
            </a:r>
          </a:p>
          <a:p>
            <a:endParaRPr lang="ru-RU" dirty="0"/>
          </a:p>
        </p:txBody>
      </p:sp>
      <p:pic>
        <p:nvPicPr>
          <p:cNvPr id="6148" name="Picture 4" descr="F:\крахмал\Нов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793" y="3760470"/>
            <a:ext cx="5727633" cy="309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10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31470"/>
            <a:ext cx="10364451" cy="205740"/>
          </a:xfrm>
        </p:spPr>
        <p:txBody>
          <a:bodyPr>
            <a:noAutofit/>
          </a:bodyPr>
          <a:lstStyle/>
          <a:p>
            <a:r>
              <a:rPr lang="ru-RU" sz="2800" dirty="0"/>
              <a:t>Статус и план-график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758472707"/>
              </p:ext>
            </p:extLst>
          </p:nvPr>
        </p:nvGraphicFramePr>
        <p:xfrm>
          <a:off x="763930" y="833354"/>
          <a:ext cx="10514296" cy="571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740"/>
                <a:gridCol w="9198556"/>
              </a:tblGrid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июнь2020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аванса 30% за оборудование крахмального </a:t>
                      </a:r>
                      <a:r>
                        <a:rPr lang="ru-RU" sz="1400" b="1" dirty="0" smtClean="0">
                          <a:effectLst/>
                        </a:rPr>
                        <a:t>завода 1 очереди </a:t>
                      </a:r>
                      <a:r>
                        <a:rPr lang="ru-RU" sz="1400" b="1" dirty="0">
                          <a:effectLst/>
                        </a:rPr>
                        <a:t>и цеха модификации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1 очереди крахмального завода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1 очереди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июнь2020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</a:t>
                      </a:r>
                      <a:r>
                        <a:rPr lang="ru-RU" sz="1400" b="1" dirty="0" smtClean="0">
                          <a:effectLst/>
                        </a:rPr>
                        <a:t>проектно-изыскательских </a:t>
                      </a:r>
                      <a:r>
                        <a:rPr lang="ru-RU" sz="1400" b="1" dirty="0">
                          <a:effectLst/>
                        </a:rPr>
                        <a:t>работ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июль2020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Начло строительства коммуникаций</a:t>
                      </a:r>
                      <a:r>
                        <a:rPr lang="ru-RU" sz="1400" b="1" dirty="0" smtClean="0">
                          <a:effectLst/>
                        </a:rPr>
                        <a:t>, автодороги, </a:t>
                      </a:r>
                      <a:r>
                        <a:rPr lang="ru-RU" sz="1400" b="1" dirty="0" err="1" smtClean="0">
                          <a:effectLst/>
                        </a:rPr>
                        <a:t>жд</a:t>
                      </a:r>
                      <a:r>
                        <a:rPr lang="ru-RU" sz="1400" b="1" dirty="0" smtClean="0">
                          <a:effectLst/>
                        </a:rPr>
                        <a:t> тупика, </a:t>
                      </a:r>
                      <a:r>
                        <a:rPr lang="ru-RU" sz="1400" b="1" dirty="0">
                          <a:effectLst/>
                        </a:rPr>
                        <a:t>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Заявка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на подключение </a:t>
                      </a:r>
                      <a:r>
                        <a:rPr lang="ru-RU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эл.энергии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газа, Аванс за подключение.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декабрь2020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Окончание строительства 1 очереди картофелехранилища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январь2021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Начало </a:t>
                      </a:r>
                      <a:r>
                        <a:rPr lang="ru-RU" sz="1400" b="1" dirty="0" smtClean="0">
                          <a:effectLst/>
                        </a:rPr>
                        <a:t>строительства 1 очереди склада ОРЦ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321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аванса за оборудование склада 1 очередь и </a:t>
                      </a:r>
                      <a:r>
                        <a:rPr lang="ru-RU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сх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техники, подключение газа, </a:t>
                      </a:r>
                      <a:r>
                        <a:rPr lang="ru-RU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эл.энергии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Окончание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строительства </a:t>
                      </a:r>
                      <a:r>
                        <a:rPr lang="ru-RU" sz="1400" b="1" dirty="0" smtClean="0">
                          <a:effectLst/>
                        </a:rPr>
                        <a:t>автодороги,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ru-RU" sz="1400" b="1" baseline="0" dirty="0" err="1" smtClean="0">
                          <a:effectLst/>
                        </a:rPr>
                        <a:t>жд</a:t>
                      </a:r>
                      <a:r>
                        <a:rPr lang="ru-RU" sz="1400" b="1" baseline="0" dirty="0" smtClean="0">
                          <a:effectLst/>
                        </a:rPr>
                        <a:t> тупика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март2021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Окончание строительства завода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май2021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Монтаж оборудования крахмального завода  1 очередь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аванса за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оборудование картофелехранилищ  1 очередь</a:t>
                      </a: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июнь2021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</a:t>
                      </a:r>
                      <a:r>
                        <a:rPr lang="ru-RU" sz="14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техники 1 очередь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август2021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</a:t>
                      </a:r>
                      <a:r>
                        <a:rPr lang="ru-RU" sz="1400" b="1" dirty="0" smtClean="0">
                          <a:effectLst/>
                        </a:rPr>
                        <a:t>1 очереди склада ОРЦ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</a:t>
                      </a:r>
                      <a:r>
                        <a:rPr lang="ru-RU" sz="1400" b="1" dirty="0" smtClean="0">
                          <a:effectLst/>
                        </a:rPr>
                        <a:t>1 очереди картофелехранилищ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сентябь2021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2 очереди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2 очереди крахмального завода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Оплата аванса 30% за оборудование крахмального завода 2 очереди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3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9049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5898"/>
            <a:ext cx="10364451" cy="541690"/>
          </a:xfrm>
        </p:spPr>
        <p:txBody>
          <a:bodyPr>
            <a:normAutofit/>
          </a:bodyPr>
          <a:lstStyle/>
          <a:p>
            <a:r>
              <a:rPr lang="ru-RU" sz="2800" dirty="0"/>
              <a:t>Статус и план-график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529441230"/>
              </p:ext>
            </p:extLst>
          </p:nvPr>
        </p:nvGraphicFramePr>
        <p:xfrm>
          <a:off x="913776" y="914418"/>
          <a:ext cx="10364450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735"/>
                <a:gridCol w="8951715"/>
              </a:tblGrid>
              <a:tr h="18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Этапы работ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февраль2022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аванса за </a:t>
                      </a:r>
                      <a:r>
                        <a:rPr lang="ru-RU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сх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технику 2 очередь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март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Начало строительства 2 очереди склада ОРЦ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аванса за оборудование склада ОРЦ 2 очередь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аванса за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оборудование картофелехранилищ 2 очередь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Окончание строительства 2 очереди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июль2022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крахмального завода  2 очередь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техники 2 очередь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август2022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2</a:t>
                      </a:r>
                      <a:r>
                        <a:rPr lang="ru-RU" sz="1400" b="1" dirty="0" smtClean="0">
                          <a:effectLst/>
                        </a:rPr>
                        <a:t> очереди картофелехранилищ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2</a:t>
                      </a:r>
                      <a:r>
                        <a:rPr lang="ru-RU" sz="1400" b="1" dirty="0" smtClean="0">
                          <a:effectLst/>
                        </a:rPr>
                        <a:t> очереди склада ОРЦ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декабрь2022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Оплата оборудования цеха  клетчатки и протеина 3 очередь завода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Начало работ по строительству цеха клетчатки и протеина,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октябрь2023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Окончание работ по строительству цеха клетчатки и протеина,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оборудования крахмального завода  3 очередь.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743"/>
            <a:ext cx="10364451" cy="728502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УПРАВЛЕНИЯ </a:t>
            </a:r>
            <a:r>
              <a:rPr lang="ru-RU" dirty="0"/>
              <a:t>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pSp>
        <p:nvGrpSpPr>
          <p:cNvPr id="4" name="Полотно 2"/>
          <p:cNvGrpSpPr/>
          <p:nvPr/>
        </p:nvGrpSpPr>
        <p:grpSpPr>
          <a:xfrm>
            <a:off x="1720645" y="806245"/>
            <a:ext cx="8613058" cy="5801032"/>
            <a:chOff x="0" y="0"/>
            <a:chExt cx="5486400" cy="43014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486400" cy="4301490"/>
            </a:xfrm>
            <a:prstGeom prst="rect">
              <a:avLst/>
            </a:prstGeom>
          </p:spPr>
        </p:sp>
        <p:sp>
          <p:nvSpPr>
            <p:cNvPr id="6" name="Прямоугольник 5"/>
            <p:cNvSpPr/>
            <p:nvPr/>
          </p:nvSpPr>
          <p:spPr>
            <a:xfrm>
              <a:off x="143124" y="1"/>
              <a:ext cx="5208104" cy="1305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u="sng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Управляющая</a:t>
              </a:r>
              <a:r>
                <a:rPr lang="en-US" sz="22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u="sng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компания</a:t>
              </a:r>
              <a:endPara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Руководитель проекта, заместитель руководителя проекта, финансовый директор, главный бухгалтер, юрист, </a:t>
              </a:r>
              <a:r>
                <a:rPr lang="en-US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 </a:t>
              </a: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менеджер, менеджер по закупкам, менеджер по </a:t>
              </a:r>
              <a:r>
                <a:rPr lang="ru-RU" sz="22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сбыту</a:t>
              </a:r>
              <a:endPara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1075" y="1717343"/>
              <a:ext cx="1526651" cy="2460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Крахмальный завод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инженер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энергетик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технолог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7712" y="1717273"/>
              <a:ext cx="1640849" cy="2460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Фермерское хозяйство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агроном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инженер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21696" y="1706514"/>
              <a:ext cx="1526540" cy="2471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МТС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зам. по з/ч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зам. по ремонту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 з/ч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</p:txBody>
        </p:sp>
        <p:cxnSp>
          <p:nvCxnSpPr>
            <p:cNvPr id="10" name="Прямая соединительная линия 9"/>
            <p:cNvCxnSpPr>
              <a:endCxn id="7" idx="0"/>
            </p:cNvCxnSpPr>
            <p:nvPr/>
          </p:nvCxnSpPr>
          <p:spPr>
            <a:xfrm>
              <a:off x="914401" y="1305029"/>
              <a:ext cx="0" cy="412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747962" y="123348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6" idx="2"/>
              <a:endCxn id="8" idx="0"/>
            </p:cNvCxnSpPr>
            <p:nvPr/>
          </p:nvCxnSpPr>
          <p:spPr>
            <a:xfrm>
              <a:off x="2747176" y="1305029"/>
              <a:ext cx="961" cy="4122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9" idx="0"/>
            </p:cNvCxnSpPr>
            <p:nvPr/>
          </p:nvCxnSpPr>
          <p:spPr>
            <a:xfrm>
              <a:off x="4584966" y="1305029"/>
              <a:ext cx="0" cy="4014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2214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643"/>
            <a:ext cx="10364451" cy="8681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chief\Desktop\минсельхоз\Презентация\Кластер фото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b="876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85135"/>
            <a:ext cx="750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КЛЮЧЕВЫЕ РИСКИ ПРОЕКТА</a:t>
            </a:r>
          </a:p>
          <a:p>
            <a:pPr algn="ctr"/>
            <a:r>
              <a:rPr lang="ru-RU" sz="2800" i="1" dirty="0"/>
              <a:t>(без учета общеполитических</a:t>
            </a:r>
            <a:endParaRPr lang="ru-RU" sz="2800" dirty="0"/>
          </a:p>
          <a:p>
            <a:pPr algn="ctr"/>
            <a:r>
              <a:rPr lang="ru-RU" sz="2800" i="1" dirty="0"/>
              <a:t>и общеэкономических рисков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8426" y="1956619"/>
            <a:ext cx="10756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Риски				Решение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Рост цен на картофель	</a:t>
            </a:r>
            <a:r>
              <a:rPr lang="ru-RU" sz="2000" b="1" i="1" dirty="0" smtClean="0"/>
              <a:t>Собственное </a:t>
            </a:r>
            <a:r>
              <a:rPr lang="ru-RU" sz="2000" b="1" i="1" dirty="0"/>
              <a:t>производство картофеля</a:t>
            </a:r>
            <a:endParaRPr lang="ru-RU" sz="2000" dirty="0"/>
          </a:p>
          <a:p>
            <a:r>
              <a:rPr lang="ru-RU" sz="2000" b="1" i="1" dirty="0"/>
              <a:t>Перебои в поставках		Заключение долгосрочных договоров поставки</a:t>
            </a:r>
            <a:endParaRPr lang="ru-RU" sz="2000" dirty="0"/>
          </a:p>
          <a:p>
            <a:r>
              <a:rPr lang="ru-RU" sz="2000" b="1" i="1" dirty="0"/>
              <a:t>				Авансирование закупки семян, ГСМ, удобрений.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Падение цен на крахмал	</a:t>
            </a:r>
            <a:r>
              <a:rPr lang="ru-RU" sz="2000" b="1" i="1" dirty="0" smtClean="0"/>
              <a:t>Заключение </a:t>
            </a:r>
            <a:r>
              <a:rPr lang="ru-RU" sz="2000" b="1" i="1" dirty="0"/>
              <a:t>долгосрочных договоров поставки</a:t>
            </a:r>
            <a:endParaRPr lang="ru-RU" sz="2000" dirty="0"/>
          </a:p>
          <a:p>
            <a:r>
              <a:rPr lang="ru-RU" sz="2000" b="1" i="1" dirty="0"/>
              <a:t>				С  </a:t>
            </a:r>
            <a:r>
              <a:rPr lang="ru-RU" sz="2000" b="1" i="1" dirty="0" err="1"/>
              <a:t>Монди</a:t>
            </a:r>
            <a:r>
              <a:rPr lang="ru-RU" sz="2000" b="1" i="1" dirty="0"/>
              <a:t>, группой ИЛИМ, др. потребителями</a:t>
            </a:r>
            <a:endParaRPr lang="ru-RU" sz="2000" dirty="0"/>
          </a:p>
          <a:p>
            <a:r>
              <a:rPr lang="ru-RU" sz="2000" b="1" i="1" dirty="0"/>
              <a:t>				</a:t>
            </a:r>
            <a:r>
              <a:rPr lang="ru-RU" sz="2000" b="1" i="1" dirty="0" err="1"/>
              <a:t>нативных</a:t>
            </a:r>
            <a:r>
              <a:rPr lang="ru-RU" sz="2000" b="1" i="1" dirty="0"/>
              <a:t> крахмалов </a:t>
            </a:r>
            <a:r>
              <a:rPr lang="ru-RU" sz="2000" b="1" i="1" dirty="0" smtClean="0"/>
              <a:t>в пищевой </a:t>
            </a:r>
            <a:r>
              <a:rPr lang="ru-RU" sz="2000" b="1" i="1" dirty="0"/>
              <a:t>промышленности.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Появление новых 		</a:t>
            </a:r>
            <a:r>
              <a:rPr lang="ru-RU" sz="2000" b="1" i="1" dirty="0" smtClean="0"/>
              <a:t>Совершенствование </a:t>
            </a:r>
            <a:r>
              <a:rPr lang="ru-RU" sz="2000" b="1" i="1" dirty="0"/>
              <a:t>логистики, работа над </a:t>
            </a:r>
            <a:endParaRPr lang="ru-RU" sz="2000" dirty="0"/>
          </a:p>
          <a:p>
            <a:r>
              <a:rPr lang="ru-RU" sz="2000" b="1" i="1" dirty="0"/>
              <a:t>конкурентов			качеством продукции, расширение производства</a:t>
            </a:r>
            <a:endParaRPr lang="ru-RU" sz="2000" dirty="0"/>
          </a:p>
          <a:p>
            <a:r>
              <a:rPr lang="ru-RU" sz="2000" b="1" i="1" dirty="0"/>
              <a:t>				собственного картофеля.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1989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820"/>
            <a:ext cx="10364451" cy="816078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581" y="1258529"/>
            <a:ext cx="10756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Проект строительства </a:t>
            </a:r>
            <a:r>
              <a:rPr lang="ru-RU" sz="2000" dirty="0" smtClean="0"/>
              <a:t>картофелехранилищ и завода </a:t>
            </a:r>
            <a:r>
              <a:rPr lang="ru-RU" sz="2000" dirty="0"/>
              <a:t>по производству крахмалов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err="1" smtClean="0"/>
              <a:t>крахмалопродуктов</a:t>
            </a:r>
            <a:r>
              <a:rPr lang="ru-RU" sz="2000" dirty="0" smtClean="0"/>
              <a:t> </a:t>
            </a:r>
            <a:r>
              <a:rPr lang="ru-RU" sz="2000" dirty="0"/>
              <a:t>в г. </a:t>
            </a:r>
            <a:r>
              <a:rPr lang="ru-RU" sz="2000" dirty="0" smtClean="0"/>
              <a:t>Сыктывкаре</a:t>
            </a:r>
            <a:r>
              <a:rPr lang="en-US" sz="2000" dirty="0" smtClean="0"/>
              <a:t> </a:t>
            </a:r>
            <a:r>
              <a:rPr lang="ru-RU" sz="2000" dirty="0" smtClean="0"/>
              <a:t>представляется </a:t>
            </a:r>
            <a:r>
              <a:rPr lang="ru-RU" sz="2000" dirty="0"/>
              <a:t>технически </a:t>
            </a:r>
            <a:r>
              <a:rPr lang="ru-RU" sz="2000" dirty="0" smtClean="0"/>
              <a:t>осуществимым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экономически целесообразным.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Согласно </a:t>
            </a:r>
            <a:r>
              <a:rPr lang="ru-RU" sz="2000" dirty="0"/>
              <a:t>выполненной оценке </a:t>
            </a:r>
            <a:r>
              <a:rPr lang="ru-RU" sz="2000" dirty="0" smtClean="0"/>
              <a:t>экономической </a:t>
            </a:r>
            <a:r>
              <a:rPr lang="ru-RU" sz="2000" dirty="0"/>
              <a:t>эффективности, NVP проекта </a:t>
            </a:r>
            <a:r>
              <a:rPr lang="en-US" sz="2000" dirty="0" smtClean="0"/>
              <a:t> </a:t>
            </a:r>
            <a:r>
              <a:rPr lang="ru-RU" sz="2000" dirty="0" smtClean="0"/>
              <a:t>составит 7700   </a:t>
            </a:r>
            <a:r>
              <a:rPr lang="ru-RU" sz="2000" dirty="0"/>
              <a:t>млн. руб., IRR — </a:t>
            </a:r>
            <a:r>
              <a:rPr lang="ru-RU" sz="2000" dirty="0" smtClean="0"/>
              <a:t>36%, </a:t>
            </a:r>
            <a:r>
              <a:rPr lang="ru-RU" sz="2000" dirty="0"/>
              <a:t>а </a:t>
            </a:r>
            <a:r>
              <a:rPr lang="ru-RU" sz="2000" dirty="0" smtClean="0"/>
              <a:t>дисконтированный </a:t>
            </a:r>
            <a:r>
              <a:rPr lang="ru-RU" sz="2000" dirty="0"/>
              <a:t>срок окупаемости — </a:t>
            </a:r>
            <a:r>
              <a:rPr lang="ru-RU" sz="2000" dirty="0" smtClean="0"/>
              <a:t>6,0 лет. Рентабельность инвестиций </a:t>
            </a:r>
            <a:r>
              <a:rPr lang="en-US" sz="2000" dirty="0" smtClean="0">
                <a:latin typeface="Calibri"/>
              </a:rPr>
              <a:t>R</a:t>
            </a:r>
            <a:r>
              <a:rPr lang="ru-RU" sz="2000" dirty="0" smtClean="0">
                <a:latin typeface="Calibri"/>
              </a:rPr>
              <a:t>OI=10500/2800*100%=375%.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</a:t>
            </a:r>
            <a:r>
              <a:rPr lang="ru-RU" sz="2000" dirty="0"/>
              <a:t>чувствительности проекта </a:t>
            </a:r>
            <a:r>
              <a:rPr lang="ru-RU" sz="2000" dirty="0" smtClean="0"/>
              <a:t>показывает</a:t>
            </a:r>
            <a:r>
              <a:rPr lang="en-US" sz="2000" dirty="0" smtClean="0"/>
              <a:t>, </a:t>
            </a:r>
            <a:r>
              <a:rPr lang="ru-RU" sz="2000" dirty="0" smtClean="0"/>
              <a:t>что </a:t>
            </a:r>
            <a:r>
              <a:rPr lang="ru-RU" sz="2000" dirty="0"/>
              <a:t>проект наиболее чувствителен к изменению </a:t>
            </a:r>
            <a:r>
              <a:rPr lang="ru-RU" sz="2000" dirty="0" smtClean="0"/>
              <a:t>цен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выпускаемые </a:t>
            </a:r>
            <a:r>
              <a:rPr lang="ru-RU" sz="2000" dirty="0" err="1"/>
              <a:t>крахмалопродукты</a:t>
            </a:r>
            <a:r>
              <a:rPr lang="ru-RU" sz="2000" dirty="0"/>
              <a:t> и к </a:t>
            </a:r>
            <a:r>
              <a:rPr lang="ru-RU" sz="2000" dirty="0" smtClean="0"/>
              <a:t>изменению</a:t>
            </a:r>
            <a:r>
              <a:rPr lang="en-US" sz="2000" dirty="0" smtClean="0"/>
              <a:t> </a:t>
            </a:r>
            <a:r>
              <a:rPr lang="ru-RU" sz="2000" dirty="0" smtClean="0"/>
              <a:t>объемов </a:t>
            </a:r>
            <a:r>
              <a:rPr lang="ru-RU" sz="2000" dirty="0"/>
              <a:t>продаж. NVP проекта принимает </a:t>
            </a:r>
            <a:r>
              <a:rPr lang="ru-RU" sz="2000" dirty="0" smtClean="0"/>
              <a:t>нулевое</a:t>
            </a:r>
            <a:r>
              <a:rPr lang="en-US" sz="2000" dirty="0" smtClean="0"/>
              <a:t> </a:t>
            </a:r>
            <a:r>
              <a:rPr lang="ru-RU" sz="2000" dirty="0" smtClean="0"/>
              <a:t>значение при условии наступления следующих событий: </a:t>
            </a:r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снижении </a:t>
            </a:r>
            <a:r>
              <a:rPr lang="ru-RU" sz="2000" dirty="0"/>
              <a:t>цены реализации </a:t>
            </a:r>
            <a:r>
              <a:rPr lang="ru-RU" sz="2000" dirty="0" err="1"/>
              <a:t>крахмалопродуктов</a:t>
            </a:r>
            <a:r>
              <a:rPr lang="ru-RU" sz="2000" dirty="0"/>
              <a:t> на </a:t>
            </a:r>
            <a:r>
              <a:rPr lang="ru-RU" sz="2000" dirty="0" smtClean="0"/>
              <a:t>36%; </a:t>
            </a:r>
            <a:endParaRPr lang="ru-RU" sz="2000" dirty="0"/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росте </a:t>
            </a:r>
            <a:r>
              <a:rPr lang="ru-RU" sz="2000" dirty="0"/>
              <a:t>переменных издержек на </a:t>
            </a:r>
            <a:r>
              <a:rPr lang="ru-RU" sz="2000" dirty="0" smtClean="0"/>
              <a:t>56%;</a:t>
            </a:r>
            <a:endParaRPr lang="ru-RU" sz="2000" dirty="0"/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падении </a:t>
            </a:r>
            <a:r>
              <a:rPr lang="ru-RU" sz="2000" dirty="0"/>
              <a:t>объемов продаж </a:t>
            </a:r>
            <a:r>
              <a:rPr lang="ru-RU" sz="2000" dirty="0" err="1"/>
              <a:t>крахмалопродуктов</a:t>
            </a:r>
            <a:r>
              <a:rPr lang="ru-RU" sz="2000" dirty="0"/>
              <a:t> на </a:t>
            </a:r>
            <a:r>
              <a:rPr lang="ru-RU" sz="2000" dirty="0" smtClean="0"/>
              <a:t>60</a:t>
            </a:r>
            <a:r>
              <a:rPr lang="ru-RU" sz="2000" dirty="0"/>
              <a:t>%; </a:t>
            </a:r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одновременном </a:t>
            </a:r>
            <a:r>
              <a:rPr lang="ru-RU" sz="2000" dirty="0"/>
              <a:t>снижении цены реализации </a:t>
            </a:r>
            <a:r>
              <a:rPr lang="ru-RU" sz="2000" dirty="0" err="1" smtClean="0"/>
              <a:t>крахмалопродуктов</a:t>
            </a:r>
            <a:r>
              <a:rPr lang="ru-RU" sz="2000" dirty="0" smtClean="0"/>
              <a:t> </a:t>
            </a:r>
            <a:r>
              <a:rPr lang="ru-RU" sz="2000" dirty="0"/>
              <a:t>и росте переменных издержек на </a:t>
            </a:r>
            <a:r>
              <a:rPr lang="ru-RU" sz="2000" dirty="0" smtClean="0"/>
              <a:t>23%.</a:t>
            </a:r>
            <a:endParaRPr lang="ru-RU" sz="2000" dirty="0"/>
          </a:p>
        </p:txBody>
      </p:sp>
      <p:pic>
        <p:nvPicPr>
          <p:cNvPr id="5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6712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7655"/>
            <a:ext cx="104221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Строительство </a:t>
            </a:r>
            <a:r>
              <a:rPr lang="ru-RU" sz="2400" b="1" i="1" dirty="0" smtClean="0"/>
              <a:t>картофелехранилищ, складов готовой продукции и цехов крахмального завода планируется осуществить </a:t>
            </a:r>
            <a:r>
              <a:rPr lang="ru-RU" sz="2400" b="1" i="1" dirty="0"/>
              <a:t>на производственной площадке </a:t>
            </a:r>
            <a:r>
              <a:rPr lang="ru-RU" sz="2400" b="1" i="1" dirty="0" smtClean="0"/>
              <a:t>(10 </a:t>
            </a:r>
            <a:r>
              <a:rPr lang="ru-RU" sz="2400" b="1" i="1" dirty="0"/>
              <a:t>га), </a:t>
            </a:r>
            <a:r>
              <a:rPr lang="ru-RU" sz="2400" b="1" i="1" dirty="0" smtClean="0"/>
              <a:t>находящейся </a:t>
            </a:r>
            <a:r>
              <a:rPr lang="ru-RU" sz="2400" b="1" i="1" dirty="0"/>
              <a:t>в городе Сыктывкар Республики Коми.</a:t>
            </a:r>
            <a:endParaRPr lang="ru-RU" sz="2400" dirty="0"/>
          </a:p>
          <a:p>
            <a:pPr algn="just"/>
            <a:r>
              <a:rPr lang="ru-RU" sz="2400" b="1" i="1" dirty="0" smtClean="0"/>
              <a:t>Высокотехнологическое </a:t>
            </a:r>
            <a:r>
              <a:rPr lang="ru-RU" sz="2400" b="1" i="1" dirty="0"/>
              <a:t>оборудование для </a:t>
            </a:r>
            <a:r>
              <a:rPr lang="ru-RU" sz="2400" b="1" i="1" dirty="0" smtClean="0"/>
              <a:t>переработки картофеля </a:t>
            </a:r>
            <a:r>
              <a:rPr lang="ru-RU" sz="2400" b="1" i="1" dirty="0"/>
              <a:t>в крахмал и производства </a:t>
            </a:r>
            <a:r>
              <a:rPr lang="ru-RU" sz="2400" b="1" i="1" dirty="0" err="1" smtClean="0"/>
              <a:t>крахмалопродуктов</a:t>
            </a:r>
            <a:r>
              <a:rPr lang="ru-RU" sz="2400" b="1" i="1" dirty="0" smtClean="0"/>
              <a:t> </a:t>
            </a:r>
            <a:r>
              <a:rPr lang="ru-RU" sz="2400" b="1" i="1" dirty="0"/>
              <a:t>будет </a:t>
            </a:r>
            <a:r>
              <a:rPr lang="ru-RU" sz="2400" b="1" i="1" dirty="0" smtClean="0"/>
              <a:t>поставлено </a:t>
            </a:r>
            <a:r>
              <a:rPr lang="ru-RU" sz="2400" b="1" i="1" dirty="0"/>
              <a:t>крупнейшими мировыми </a:t>
            </a:r>
            <a:r>
              <a:rPr lang="ru-RU" sz="2400" b="1" i="1" dirty="0" smtClean="0"/>
              <a:t>производителями </a:t>
            </a:r>
            <a:r>
              <a:rPr lang="ru-RU" sz="2400" b="1" i="1" dirty="0"/>
              <a:t>— </a:t>
            </a:r>
            <a:r>
              <a:rPr lang="ru-RU" sz="2400" b="1" i="1" dirty="0" smtClean="0"/>
              <a:t>компаниями </a:t>
            </a:r>
            <a:r>
              <a:rPr lang="en-US" sz="2400" b="1" i="1" dirty="0"/>
              <a:t>LARSSON</a:t>
            </a:r>
            <a:r>
              <a:rPr lang="ru-RU" sz="2400" b="1" i="1" dirty="0"/>
              <a:t> (Швеция), </a:t>
            </a:r>
            <a:r>
              <a:rPr lang="ru-RU" sz="2400" b="1" i="1" dirty="0" smtClean="0"/>
              <a:t>— </a:t>
            </a:r>
            <a:r>
              <a:rPr lang="ru-RU" sz="2400" b="1" i="1" dirty="0"/>
              <a:t>лидером рынка в </a:t>
            </a:r>
            <a:r>
              <a:rPr lang="ru-RU" sz="2400" b="1" i="1" dirty="0" smtClean="0"/>
              <a:t>производстве данного </a:t>
            </a:r>
            <a:r>
              <a:rPr lang="ru-RU" sz="2400" b="1" i="1" dirty="0"/>
              <a:t>вида оборудования</a:t>
            </a:r>
            <a:r>
              <a:rPr lang="ru-RU" sz="2400" b="1" i="1" dirty="0" smtClean="0"/>
              <a:t>.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sz="2400" dirty="0" smtClean="0"/>
              <a:t>LARSSON </a:t>
            </a:r>
            <a:r>
              <a:rPr lang="ru-RU" sz="2400" dirty="0"/>
              <a:t>— надежный партнер не только в поставке установок, но и в техническом обслуживании и поставке запчастей. Компания осуществляет шеф-монтаж установок, пусконаладочные работы, техническую поддержку по телефону, а при необходимости — с выездом специалиста на предприятие. Также осуществляется обучение персонала предприятий для работы на оборудовании LARSSON.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5188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7316"/>
            <a:ext cx="10364451" cy="747252"/>
          </a:xfrm>
        </p:spPr>
        <p:txBody>
          <a:bodyPr/>
          <a:lstStyle/>
          <a:p>
            <a:r>
              <a:rPr lang="ru-RU" dirty="0"/>
              <a:t>Ключевые </a:t>
            </a:r>
            <a:r>
              <a:rPr lang="ru-RU"/>
              <a:t>факторы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6916" y="1199535"/>
            <a:ext cx="108351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</a:t>
            </a:r>
            <a:r>
              <a:rPr lang="ru-RU" sz="2000" dirty="0" smtClean="0"/>
              <a:t>ри </a:t>
            </a:r>
            <a:r>
              <a:rPr lang="ru-RU" sz="2000" dirty="0"/>
              <a:t>важных составляющих: доступность сырья, </a:t>
            </a:r>
            <a:r>
              <a:rPr lang="ru-RU" sz="2000" dirty="0" smtClean="0"/>
              <a:t>сбытовой потенциал </a:t>
            </a:r>
            <a:r>
              <a:rPr lang="ru-RU" sz="2000" dirty="0"/>
              <a:t>и поддержка местных </a:t>
            </a:r>
            <a:r>
              <a:rPr lang="ru-RU" sz="2000" dirty="0" smtClean="0"/>
              <a:t>властей.</a:t>
            </a:r>
          </a:p>
          <a:p>
            <a:pPr algn="just"/>
            <a:r>
              <a:rPr lang="ru-RU" sz="2000" dirty="0" smtClean="0"/>
              <a:t>Наличие </a:t>
            </a:r>
            <a:r>
              <a:rPr lang="ru-RU" sz="2000" dirty="0"/>
              <a:t>крупных потребителей модифицированного </a:t>
            </a:r>
            <a:r>
              <a:rPr lang="ru-RU" sz="2000" dirty="0" smtClean="0"/>
              <a:t>крахмала </a:t>
            </a:r>
            <a:r>
              <a:rPr lang="ru-RU" sz="2000" dirty="0"/>
              <a:t>в регионе и стабильный рост </a:t>
            </a:r>
            <a:r>
              <a:rPr lang="ru-RU" sz="2000" dirty="0" smtClean="0"/>
              <a:t>российского рынка </a:t>
            </a:r>
            <a:r>
              <a:rPr lang="ru-RU" sz="2000" dirty="0" err="1" smtClean="0"/>
              <a:t>крахмалопродуктов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свыше </a:t>
            </a:r>
            <a:r>
              <a:rPr lang="ru-RU" sz="2000" b="1" dirty="0">
                <a:solidFill>
                  <a:srgbClr val="FF0000"/>
                </a:solidFill>
              </a:rPr>
              <a:t>10% в год.</a:t>
            </a:r>
          </a:p>
          <a:p>
            <a:pPr algn="just"/>
            <a:r>
              <a:rPr lang="ru-RU" sz="2000" dirty="0"/>
              <a:t>В связи с тем, что сегодняшний дефицит на </a:t>
            </a:r>
            <a:r>
              <a:rPr lang="ru-RU" sz="2000" dirty="0" smtClean="0"/>
              <a:t>рынке покрывается </a:t>
            </a:r>
            <a:r>
              <a:rPr lang="ru-RU" sz="2000" dirty="0"/>
              <a:t>за счет импортных поставок,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СУЩЕСТВУЕТ </a:t>
            </a:r>
            <a:r>
              <a:rPr lang="ru-RU" sz="2000" b="1" dirty="0" smtClean="0">
                <a:solidFill>
                  <a:srgbClr val="FF0000"/>
                </a:solidFill>
              </a:rPr>
              <a:t>ВОЗМОЖНОСТЬ ИМПОРТОЗАМЕЩЕНИЯ</a:t>
            </a:r>
            <a:r>
              <a:rPr lang="ru-RU" sz="2000" dirty="0"/>
              <a:t> </a:t>
            </a:r>
            <a:r>
              <a:rPr lang="ru-RU" sz="2000" dirty="0" smtClean="0"/>
              <a:t>во </a:t>
            </a:r>
            <a:r>
              <a:rPr lang="ru-RU" sz="2000" dirty="0"/>
              <a:t>всех ключевых сегментах </a:t>
            </a:r>
            <a:r>
              <a:rPr lang="ru-RU" sz="2000" dirty="0" smtClean="0"/>
              <a:t>рынка (модифицированные </a:t>
            </a:r>
            <a:r>
              <a:rPr lang="ru-RU" sz="2000" dirty="0"/>
              <a:t>крахмалы, протеин, клетчатка).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ru-RU" sz="2000" i="1" dirty="0" smtClean="0"/>
              <a:t>Ключевой </a:t>
            </a:r>
            <a:r>
              <a:rPr lang="ru-RU" sz="2000" i="1" dirty="0"/>
              <a:t>риск проекта связан с отсутствием </a:t>
            </a:r>
            <a:r>
              <a:rPr lang="ru-RU" sz="2000" i="1" dirty="0" smtClean="0"/>
              <a:t>стабильности </a:t>
            </a:r>
            <a:r>
              <a:rPr lang="ru-RU" sz="2000" i="1" dirty="0"/>
              <a:t>в ценах на картофель — ключевого сырья </a:t>
            </a:r>
            <a:r>
              <a:rPr lang="ru-RU" sz="2000" i="1" dirty="0" smtClean="0"/>
              <a:t>проекта.</a:t>
            </a:r>
            <a:r>
              <a:rPr lang="ru-RU" sz="2000" dirty="0"/>
              <a:t> </a:t>
            </a:r>
            <a:r>
              <a:rPr lang="ru-RU" sz="2000" i="1" dirty="0" smtClean="0"/>
              <a:t>Для </a:t>
            </a:r>
            <a:r>
              <a:rPr lang="ru-RU" sz="2000" i="1" dirty="0"/>
              <a:t>устранения данного риска необходимо </a:t>
            </a:r>
            <a:r>
              <a:rPr lang="ru-RU" sz="2000" i="1" dirty="0" smtClean="0"/>
              <a:t>выстраивание</a:t>
            </a:r>
            <a:r>
              <a:rPr lang="ru-RU" sz="2000" dirty="0"/>
              <a:t> </a:t>
            </a:r>
            <a:r>
              <a:rPr lang="ru-RU" sz="2000" i="1" dirty="0" smtClean="0"/>
              <a:t>правильной </a:t>
            </a:r>
            <a:r>
              <a:rPr lang="ru-RU" sz="2000" i="1" dirty="0"/>
              <a:t>организации работы с </a:t>
            </a:r>
            <a:r>
              <a:rPr lang="ru-RU" sz="2000" i="1" dirty="0" smtClean="0"/>
              <a:t>сельхозпроизводителями </a:t>
            </a:r>
            <a:r>
              <a:rPr lang="ru-RU" sz="2000" i="1" dirty="0"/>
              <a:t>(частичное финансирование будущего урожая в обмен на</a:t>
            </a:r>
            <a:endParaRPr lang="ru-RU" sz="2000" dirty="0"/>
          </a:p>
          <a:p>
            <a:pPr algn="just"/>
            <a:r>
              <a:rPr lang="ru-RU" sz="2000" i="1" dirty="0"/>
              <a:t>долгосрочные поставки картофеля, самостоятельное производство</a:t>
            </a:r>
            <a:r>
              <a:rPr lang="ru-RU" sz="2000" i="1" dirty="0" smtClean="0"/>
              <a:t>).</a:t>
            </a:r>
            <a:endParaRPr lang="ru-RU" sz="2000" dirty="0" smtClean="0"/>
          </a:p>
          <a:p>
            <a:pPr algn="just"/>
            <a:r>
              <a:rPr lang="ru-RU" sz="2000" dirty="0" smtClean="0"/>
              <a:t>Выход из проекта для инвестора может быть обеспечен за </a:t>
            </a:r>
            <a:r>
              <a:rPr lang="ru-RU" sz="2000" dirty="0"/>
              <a:t>счет продажи бизнеса (части бизнеса) крупным </a:t>
            </a:r>
            <a:r>
              <a:rPr lang="ru-RU" sz="2000" dirty="0" smtClean="0"/>
              <a:t>стратегическим </a:t>
            </a:r>
            <a:r>
              <a:rPr lang="ru-RU" sz="2000" dirty="0"/>
              <a:t>игрокам, которые рассматривают возможности </a:t>
            </a:r>
            <a:r>
              <a:rPr lang="ru-RU" sz="2000" dirty="0" smtClean="0"/>
              <a:t>выхода </a:t>
            </a:r>
            <a:r>
              <a:rPr lang="ru-RU" sz="2000" dirty="0"/>
              <a:t>на российский рынок: </a:t>
            </a:r>
            <a:r>
              <a:rPr lang="ru-RU" sz="2000" dirty="0" err="1"/>
              <a:t>Roquette</a:t>
            </a:r>
            <a:r>
              <a:rPr lang="ru-RU" sz="2000" dirty="0"/>
              <a:t>(Франция), КМС (Дания</a:t>
            </a:r>
            <a:r>
              <a:rPr lang="ru-RU" sz="2000" dirty="0" smtClean="0"/>
              <a:t>), </a:t>
            </a:r>
            <a:r>
              <a:rPr lang="en-US" sz="2000" dirty="0" err="1" smtClean="0"/>
              <a:t>Mecklenburger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ru-RU" sz="2000" dirty="0"/>
              <a:t>Германия</a:t>
            </a:r>
            <a:r>
              <a:rPr lang="en-US" sz="2000" dirty="0"/>
              <a:t>), Corn Products </a:t>
            </a:r>
            <a:r>
              <a:rPr lang="en-US" sz="2000" dirty="0" err="1"/>
              <a:t>Infl</a:t>
            </a:r>
            <a:r>
              <a:rPr lang="en-US" sz="2000" dirty="0"/>
              <a:t> , Inc. </a:t>
            </a:r>
            <a:r>
              <a:rPr lang="ru-RU" sz="2000" dirty="0"/>
              <a:t>(США) и др</a:t>
            </a:r>
            <a:r>
              <a:rPr lang="ru-RU" sz="2000" dirty="0" smtClean="0"/>
              <a:t>., или </a:t>
            </a:r>
            <a:r>
              <a:rPr lang="ru-RU" sz="2000" dirty="0"/>
              <a:t>за счет классического MBO/LBO</a:t>
            </a:r>
          </a:p>
        </p:txBody>
      </p:sp>
    </p:spTree>
    <p:extLst>
      <p:ext uri="{BB962C8B-B14F-4D97-AF65-F5344CB8AC3E}">
        <p14:creationId xmlns="" xmlns:p14="http://schemas.microsoft.com/office/powerpoint/2010/main" val="1689311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6981"/>
            <a:ext cx="10364451" cy="1101213"/>
          </a:xfrm>
        </p:spPr>
        <p:txBody>
          <a:bodyPr>
            <a:normAutofit/>
          </a:bodyPr>
          <a:lstStyle/>
          <a:p>
            <a:r>
              <a:rPr lang="ru-RU" b="1" dirty="0"/>
              <a:t>РЕЗУЛЬТАТЫ ОЦЕНКИ ЭКОНОМИЧЕСКОЙ ЭФФЕКТИВНОСТИ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632154"/>
            <a:ext cx="10363826" cy="440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Инвестиции</a:t>
            </a:r>
            <a:r>
              <a:rPr lang="ru-RU" dirty="0"/>
              <a:t> — </a:t>
            </a:r>
            <a:r>
              <a:rPr lang="ru-RU" dirty="0" smtClean="0"/>
              <a:t>всего:2800 </a:t>
            </a:r>
            <a:r>
              <a:rPr lang="ru-RU" dirty="0"/>
              <a:t>млн. руб.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Капитальные </a:t>
            </a:r>
            <a:r>
              <a:rPr lang="ru-RU" b="1" dirty="0" smtClean="0"/>
              <a:t>вложения</a:t>
            </a:r>
            <a:r>
              <a:rPr lang="ru-RU" dirty="0" smtClean="0"/>
              <a:t>, 5600 млн</a:t>
            </a:r>
            <a:r>
              <a:rPr lang="ru-RU" dirty="0"/>
              <a:t>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Потребность в чистом </a:t>
            </a:r>
            <a:r>
              <a:rPr lang="ru-RU" b="1" dirty="0" smtClean="0"/>
              <a:t>оборотном капитале</a:t>
            </a:r>
            <a:r>
              <a:rPr lang="ru-RU" dirty="0" smtClean="0"/>
              <a:t>, 393 </a:t>
            </a:r>
            <a:r>
              <a:rPr lang="ru-RU" dirty="0"/>
              <a:t>млн.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Расходы в предоперационный </a:t>
            </a:r>
            <a:r>
              <a:rPr lang="ru-RU" b="1" dirty="0" smtClean="0"/>
              <a:t>период</a:t>
            </a:r>
            <a:r>
              <a:rPr lang="ru-RU" dirty="0" smtClean="0"/>
              <a:t>, 10 </a:t>
            </a:r>
            <a:r>
              <a:rPr lang="ru-RU" dirty="0"/>
              <a:t>млн.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NРV за прогнозный период </a:t>
            </a:r>
            <a:r>
              <a:rPr lang="ru-RU" b="1" dirty="0" smtClean="0"/>
              <a:t> 10лет</a:t>
            </a:r>
            <a:r>
              <a:rPr lang="ru-RU" dirty="0" smtClean="0"/>
              <a:t>, 7700 </a:t>
            </a:r>
            <a:r>
              <a:rPr lang="ru-RU" dirty="0"/>
              <a:t>млн.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Срок </a:t>
            </a:r>
            <a:r>
              <a:rPr lang="ru-RU" b="1" dirty="0" smtClean="0"/>
              <a:t>окупаемости</a:t>
            </a:r>
            <a:r>
              <a:rPr lang="ru-RU" dirty="0" smtClean="0"/>
              <a:t>, 5.0 ЛЕТ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Дисконтированный срок </a:t>
            </a:r>
            <a:r>
              <a:rPr lang="ru-RU" b="1" dirty="0" smtClean="0"/>
              <a:t>окупаемости</a:t>
            </a:r>
            <a:r>
              <a:rPr lang="ru-RU" dirty="0" smtClean="0"/>
              <a:t>, 6.0лет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IRR с учетом </a:t>
            </a:r>
            <a:r>
              <a:rPr lang="ru-RU" b="1" dirty="0" smtClean="0"/>
              <a:t>стоимости в </a:t>
            </a:r>
            <a:r>
              <a:rPr lang="ru-RU" b="1" dirty="0" err="1"/>
              <a:t>постпрогнозный</a:t>
            </a:r>
            <a:r>
              <a:rPr lang="ru-RU" b="1" dirty="0"/>
              <a:t> </a:t>
            </a:r>
            <a:r>
              <a:rPr lang="ru-RU" b="1" dirty="0" smtClean="0"/>
              <a:t>период</a:t>
            </a:r>
            <a:r>
              <a:rPr lang="ru-RU" dirty="0" smtClean="0"/>
              <a:t>, 36%,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ROI </a:t>
            </a:r>
            <a:r>
              <a:rPr lang="en-US" b="1" dirty="0" smtClean="0"/>
              <a:t> </a:t>
            </a:r>
            <a:r>
              <a:rPr lang="ru-RU" b="1" dirty="0" smtClean="0"/>
              <a:t>Рентабельность инвестиций, 375%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5573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8155"/>
            <a:ext cx="10364451" cy="5899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Принципиальная бизнес-схема </a:t>
            </a:r>
            <a:r>
              <a:rPr lang="ru-RU" dirty="0"/>
              <a:t>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849368775"/>
              </p:ext>
            </p:extLst>
          </p:nvPr>
        </p:nvGraphicFramePr>
        <p:xfrm>
          <a:off x="345688" y="698500"/>
          <a:ext cx="11496906" cy="59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302"/>
                <a:gridCol w="1852420"/>
                <a:gridCol w="821803"/>
                <a:gridCol w="1158079"/>
                <a:gridCol w="3624022"/>
                <a:gridCol w="208280"/>
              </a:tblGrid>
              <a:tr h="2358751"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ИНИЦИАТОРЫ ПРОЕКТА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—51 %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—500  млн. руб.</a:t>
                      </a: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Способ:  3 сельхозпредприятия,</a:t>
                      </a:r>
                      <a:r>
                        <a:rPr lang="ru-RU" sz="17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собственность на земельный участок S —2 га, здания—4000кв.м, очистные сооружения, инженерные сети, контракты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поставку продукции и сырья.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ИНВЕСТОР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—49 %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—850  млн. руб.</a:t>
                      </a: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Способ: денежные</a:t>
                      </a:r>
                      <a:r>
                        <a:rPr lang="ru-RU" sz="17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средства.</a:t>
                      </a:r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финансирование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—1950  млн. руб.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— 4%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— 7 лет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оборудование, сооружения,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</a:t>
                      </a: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03">
                <a:tc gridSpan="6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ПОКУПАТЕЛИ      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 на поставку продукции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977"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</a:t>
                      </a:r>
                      <a:r>
                        <a:rPr lang="ru-RU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- </a:t>
                      </a: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LARSSON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Технологическая часть рабочего</a:t>
                      </a:r>
                      <a:r>
                        <a:rPr lang="ru-RU" sz="17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Поставка оборудования для переработки картофеля на крахмал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ПОСТАВЩИКИ КАРТОФЕЛЯ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 на поставку картофеля, собственное производство: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150 тыс. т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8">
                <a:tc gridSpan="2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ПРОЕКТНЫЙ ИНСТИТУТ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Договора подряда: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Проектно-исследовательские работы, проектно-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сметная документация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ГЕНПОДРЯДЧИК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подряда: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производственных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корпусов, , складов, объектов инфра-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структуры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7744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87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БЛОК-СХЕМА </a:t>
            </a:r>
            <a:r>
              <a:rPr lang="ru-RU" b="1" dirty="0" smtClean="0">
                <a:solidFill>
                  <a:schemeClr val="bg1"/>
                </a:solidFill>
              </a:rPr>
              <a:t>ПОЛУЧЕНИЯ ИЗ КАРТОФЕЛЯ КРАХМАЛА, ПРОТЕИНА, КЛЕТЧАТКИ, МЕЗГИ.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58848"/>
            <a:ext cx="12192000" cy="539915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671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/>
          <a:lstStyle/>
          <a:p>
            <a:r>
              <a:rPr lang="ru-RU" b="1" dirty="0"/>
              <a:t>Описание </a:t>
            </a:r>
            <a:r>
              <a:rPr lang="ru-RU" b="1" dirty="0" smtClean="0"/>
              <a:t>продукции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737420"/>
            <a:ext cx="11356258" cy="50537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/>
              <a:t>Мезга</a:t>
            </a:r>
            <a:endParaRPr lang="en-US" sz="2800" dirty="0" smtClean="0"/>
          </a:p>
          <a:p>
            <a:pPr marL="0" indent="0" algn="just">
              <a:buNone/>
            </a:pP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 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источником для получения крахмала в нашей стране служит картофель. Значительно в меньших размерах крахмал производят из зерен кукурузы, пшеницы и риса. Отходом при производстве крахмала является мезга. Картофельная мезга представляет собой оста­ток растертого картофеля после извлечения крахма­ла. Крахмал из картофеля извлекают с помощью воды, поэтому влажность свежей мезги около 90 %.Животным картофельную мезгу скармливают в свежем, силосованном или высушенном виде. Сухая картофельная мезга — углеводистый кон­центрат. В 1 кг сухой мезги содержится 0,95 корм, ед., 40 г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переваримого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протеина, 65 г клетчатки, 700 г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безазотистых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экстрактивных веществ, 0,7 г кальция и 1,4 г фосфора. Сухая мезга — хороший компонент комбикормов для крупного рогатого скота, овец , свиней, птицы.  Сбыт мезги будет обеспечен в полном объеме за счет потребления комбикормовым заводом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Зеленецкой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птицефабрики, находящейся в непосредственной близости от крахмального завода.</a:t>
            </a:r>
          </a:p>
        </p:txBody>
      </p:sp>
      <p:pic>
        <p:nvPicPr>
          <p:cNvPr id="4100" name="Picture 4" descr="F:\крахмал\v-komi-p_1526875338_5313_main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8210" y="5132070"/>
            <a:ext cx="3653790" cy="172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18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Протеин</a:t>
            </a:r>
            <a:r>
              <a:rPr lang="en-US" b="1" dirty="0"/>
              <a:t> – </a:t>
            </a:r>
            <a:r>
              <a:rPr lang="ru-RU" b="1" dirty="0" err="1"/>
              <a:t>высокодефицитный</a:t>
            </a:r>
            <a:r>
              <a:rPr lang="ru-RU" b="1" dirty="0"/>
              <a:t> продукт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1307690"/>
            <a:ext cx="11356258" cy="44835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отходов крахмального завода, которые являются бесплатным кормом для скота, можно еще извлекать протеин, который на рынке России в дефиците</a:t>
            </a:r>
          </a:p>
          <a:p>
            <a:pPr marL="0" indent="0" algn="just">
              <a:buNone/>
            </a:pP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Картофельный протеин является наиболее ценным из всех растительных белков, а также обладает высокой биологической активностью. Данный продукт содержит достаточно большое количество важных для метаболизма аминокислот в легкоусвояемой форме. Наиболее часто картофельный белок используется для производства кормов для животных, в частности, </a:t>
            </a:r>
            <a:r>
              <a:rPr lang="ru-RU" sz="2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предстартерних</a:t>
            </a: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птиц и для производства комбикормов для взрослых особей. Корма на основе картофельного белка могут использоваться в качестве замены основных кормов (растительного происхождения) для животных в тех или иных условиях.</a:t>
            </a:r>
          </a:p>
        </p:txBody>
      </p:sp>
      <p:pic>
        <p:nvPicPr>
          <p:cNvPr id="5122" name="Picture 2" descr="F:\крахмал\37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5109210"/>
            <a:ext cx="3048000" cy="174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4491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Протеин</a:t>
            </a:r>
            <a:r>
              <a:rPr lang="en-US" b="1" dirty="0"/>
              <a:t> – </a:t>
            </a:r>
            <a:r>
              <a:rPr lang="ru-RU" b="1" dirty="0" err="1"/>
              <a:t>высокодефицитный</a:t>
            </a:r>
            <a:r>
              <a:rPr lang="ru-RU" b="1" dirty="0"/>
              <a:t> продукт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816077"/>
            <a:ext cx="11356258" cy="5830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Спрос и предложение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Ежегодная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потребность в белковых концентратах в РФ оценивается в 10 млн. тонн.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Предложение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9 млн. тонн, удовлетворяется в основном за счет соевого шрота.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Мощность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 в Сыктывкаре составит 1.5-2 тыс. тонн, что не будет иметь значительного влияния на структуру предложения.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прогнозам союза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Комбикормщиков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РФ, в среднесрочной перспективе ожидается значительный рост потребления комбикормов</a:t>
            </a:r>
          </a:p>
          <a:p>
            <a:pPr marL="0" indent="0" algn="just">
              <a:buNone/>
            </a:pPr>
            <a:r>
              <a:rPr lang="ru-RU" sz="16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«Протеин России»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участвует в Государственной программе Российской Федерации «Развитие промышленности и повышение ее конкурентоспособности» и включен в перечень проектов на предоставление субсидии из федерального бюджета на компенсацию части затрат на проведение научно-исследовательских и опытно-конструкторских работ по приоритетным направлениям гражданской промышленности</a:t>
            </a:r>
          </a:p>
          <a:p>
            <a:pPr marL="0" indent="0" algn="just">
              <a:buNone/>
            </a:pP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«Протеин России»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включен в План мероприятий по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импортозамещению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отрасли химической промышленности Российской Федерации</a:t>
            </a: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Промышленные биотехнологии глубокой переработки отходов сельского хозяйства и возобновляемого растительного сырья, к которой относится проект «Протеин России», вошли в приоритетный перечень технологических направлений по соответствующим подпрограммам Государственной программы РФ «Развитие промышленности и повышение ее конкурентоспособности»</a:t>
            </a:r>
          </a:p>
          <a:p>
            <a:pPr marL="0" indent="0" algn="just">
              <a:buNone/>
            </a:pPr>
            <a:endParaRPr lang="ru-RU" sz="1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41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B14AD39E-0438-44E1-9C8B-099E7CAC93B0}" vid="{666ABA0E-B999-4FB8-9100-C20DABD6887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12824</TotalTime>
  <Words>2536</Words>
  <Application>Microsoft Office PowerPoint</Application>
  <PresentationFormat>Произвольный</PresentationFormat>
  <Paragraphs>341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«Картофель с рентабельностью нефти»   Создание в Республике Коми производства по выращиванию, хранению и глубокой переработке картофеля в  катионный крахмал. </vt:lpstr>
      <vt:lpstr>Планируемые производственные мощности предприятия: </vt:lpstr>
      <vt:lpstr>Слайд 3</vt:lpstr>
      <vt:lpstr>РЕЗУЛЬТАТЫ ОЦЕНКИ ЭКОНОМИЧЕСКОЙ ЭФФЕКТИВНОСТИ ПРОЕКТА:</vt:lpstr>
      <vt:lpstr>Принципиальная бизнес-схема проекта</vt:lpstr>
      <vt:lpstr>БЛОК-СХЕМА ПОЛУЧЕНИЯ ИЗ КАРТОФЕЛЯ КРАХМАЛА, ПРОТЕИНА, КЛЕТЧАТКИ, МЕЗГИ.</vt:lpstr>
      <vt:lpstr>Описание продукции</vt:lpstr>
      <vt:lpstr>Протеин – высокодефицитный продукт</vt:lpstr>
      <vt:lpstr>Протеин – высокодефицитный продукт</vt:lpstr>
      <vt:lpstr>Картофельная клетчатка – уникальный натуральный ингредиент</vt:lpstr>
      <vt:lpstr> </vt:lpstr>
      <vt:lpstr>Основной продукт завода – крахмал</vt:lpstr>
      <vt:lpstr> </vt:lpstr>
      <vt:lpstr>Российский рынок модифицированных крахмалов</vt:lpstr>
      <vt:lpstr>     Крупнейшая фирма-получатель в 2017 году - АО `СОЮЗСНАБ`. Она возглавила рейтинг  с показателем в 11%. Также отметились компания ООО `РОКЕТТ РУС` - 9%, АО `МОНДИ  СЛПК` - 8%. Диаграмма. Структура российского импорта модифицированных крахмалов по ведущим российским  импортерам в натуральном выражении в 2018 году, % </vt:lpstr>
      <vt:lpstr>Анализ перспектив развития различных сегментов рынка крахмалопродуктов России</vt:lpstr>
      <vt:lpstr>Слайд 17</vt:lpstr>
      <vt:lpstr>Слайд 18</vt:lpstr>
      <vt:lpstr>Слайд 19</vt:lpstr>
      <vt:lpstr>Слайд 20</vt:lpstr>
      <vt:lpstr>Слайд 21</vt:lpstr>
      <vt:lpstr>Слайд 22</vt:lpstr>
      <vt:lpstr>SWOT-анализ проекта</vt:lpstr>
      <vt:lpstr>Статус и план-график реализации проекта</vt:lpstr>
      <vt:lpstr>Статус и план-график реализации проекта</vt:lpstr>
      <vt:lpstr>СХЕМА УПРАВЛЕНИЯ ПРОЕКТОМ</vt:lpstr>
      <vt:lpstr>Слайд 27</vt:lpstr>
      <vt:lpstr>Слайд 28</vt:lpstr>
      <vt:lpstr>ВЫВОДЫ</vt:lpstr>
      <vt:lpstr>Ключевые факторы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производства по первичной подработке, хранению и глубокой переработке картофеля мощностью 30 т/сутки» в Республике Коми</dc:title>
  <dc:creator>admin</dc:creator>
  <cp:lastModifiedBy>chief</cp:lastModifiedBy>
  <cp:revision>76</cp:revision>
  <dcterms:created xsi:type="dcterms:W3CDTF">2016-09-26T06:50:24Z</dcterms:created>
  <dcterms:modified xsi:type="dcterms:W3CDTF">2020-03-19T08:48:16Z</dcterms:modified>
</cp:coreProperties>
</file>