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78" r:id="rId15"/>
    <p:sldId id="279" r:id="rId16"/>
    <p:sldId id="265" r:id="rId17"/>
    <p:sldId id="266" r:id="rId18"/>
    <p:sldId id="267" r:id="rId19"/>
    <p:sldId id="268" r:id="rId20"/>
    <p:sldId id="281" r:id="rId21"/>
    <p:sldId id="284" r:id="rId22"/>
    <p:sldId id="282" r:id="rId23"/>
    <p:sldId id="269" r:id="rId24"/>
    <p:sldId id="283" r:id="rId25"/>
    <p:sldId id="270" r:id="rId26"/>
    <p:sldId id="271" r:id="rId27"/>
    <p:sldId id="272" r:id="rId28"/>
    <p:sldId id="280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Прибыль, млн.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45</c:v>
                </c:pt>
                <c:pt idx="2">
                  <c:v>75</c:v>
                </c:pt>
                <c:pt idx="3">
                  <c:v>105</c:v>
                </c:pt>
                <c:pt idx="4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 продаж, млн.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Продажи, млн.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</c:v>
                </c:pt>
                <c:pt idx="1">
                  <c:v>225</c:v>
                </c:pt>
                <c:pt idx="2">
                  <c:v>375</c:v>
                </c:pt>
                <c:pt idx="3">
                  <c:v>525</c:v>
                </c:pt>
                <c:pt idx="4">
                  <c:v>675</c:v>
                </c:pt>
              </c:numCache>
            </c:numRef>
          </c:val>
        </c:ser>
        <c:shape val="cylinder"/>
        <c:axId val="55838976"/>
        <c:axId val="71589888"/>
        <c:axId val="55979520"/>
      </c:bar3DChart>
      <c:catAx>
        <c:axId val="55838976"/>
        <c:scaling>
          <c:orientation val="minMax"/>
        </c:scaling>
        <c:axPos val="b"/>
        <c:numFmt formatCode="General" sourceLinked="1"/>
        <c:tickLblPos val="nextTo"/>
        <c:crossAx val="71589888"/>
        <c:crosses val="autoZero"/>
        <c:auto val="1"/>
        <c:lblAlgn val="ctr"/>
        <c:lblOffset val="100"/>
      </c:catAx>
      <c:valAx>
        <c:axId val="71589888"/>
        <c:scaling>
          <c:orientation val="minMax"/>
        </c:scaling>
        <c:axPos val="l"/>
        <c:majorGridlines/>
        <c:numFmt formatCode="General" sourceLinked="1"/>
        <c:tickLblPos val="nextTo"/>
        <c:crossAx val="55838976"/>
        <c:crosses val="autoZero"/>
        <c:crossBetween val="between"/>
      </c:valAx>
      <c:serAx>
        <c:axId val="55979520"/>
        <c:scaling>
          <c:orientation val="minMax"/>
        </c:scaling>
        <c:axPos val="b"/>
        <c:tickLblPos val="nextTo"/>
        <c:crossAx val="7158988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afexcorp@yandex.ru" TargetMode="External"/><Relationship Id="rId2" Type="http://schemas.openxmlformats.org/officeDocument/2006/relationships/hyperlink" Target="http://www.safexcorp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SAFEXCORP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Электрозащитное оборудование нового поколения</a:t>
            </a:r>
          </a:p>
          <a:p>
            <a:r>
              <a:rPr lang="ru-RU" dirty="0" smtClean="0"/>
              <a:t>Г. Москва, г. Грозный, г. Екатеринбург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215370" cy="55721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Все решения своей разработки, с своими программами, никакого копирования у конкурентов. В этом рынке традиционно принято копировать проверенные временем решения, очень много реплик.</a:t>
            </a:r>
          </a:p>
          <a:p>
            <a:pPr marL="514350" indent="-514350"/>
            <a:endParaRPr lang="ru-RU" dirty="0" smtClean="0"/>
          </a:p>
        </p:txBody>
      </p:sp>
      <p:pic>
        <p:nvPicPr>
          <p:cNvPr id="4" name="Рисунок 3" descr="ув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3433763" cy="1434788"/>
          </a:xfrm>
          <a:prstGeom prst="rect">
            <a:avLst/>
          </a:prstGeom>
        </p:spPr>
      </p:pic>
      <p:pic>
        <p:nvPicPr>
          <p:cNvPr id="5" name="Рисунок 4" descr="ун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7" y="2500306"/>
            <a:ext cx="3401259" cy="1428760"/>
          </a:xfrm>
          <a:prstGeom prst="rect">
            <a:avLst/>
          </a:prstGeom>
        </p:spPr>
      </p:pic>
      <p:pic>
        <p:nvPicPr>
          <p:cNvPr id="6" name="Рисунок 5" descr="с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429132"/>
            <a:ext cx="2773475" cy="1928826"/>
          </a:xfrm>
          <a:prstGeom prst="rect">
            <a:avLst/>
          </a:prstGeom>
        </p:spPr>
      </p:pic>
      <p:pic>
        <p:nvPicPr>
          <p:cNvPr id="7" name="Рисунок 6" descr="увн фото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14818"/>
            <a:ext cx="2454778" cy="2490811"/>
          </a:xfrm>
          <a:prstGeom prst="rect">
            <a:avLst/>
          </a:prstGeom>
        </p:spPr>
      </p:pic>
      <p:pic>
        <p:nvPicPr>
          <p:cNvPr id="8" name="Рисунок 7" descr="увн фото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214817"/>
            <a:ext cx="2571768" cy="2449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785818"/>
          </a:xfrm>
        </p:spPr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143932" cy="50006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Маркировка выполняется промышленным принтером, все штрих-кодировано, упаковка в пятислойные гофрокороба, товар готов к продажам по всему миру. У конкурентов – коробок нет, все в свертках и мешках, маркировка бумажными наклейками, штрих-кодов и бар-кодов нет.</a:t>
            </a:r>
          </a:p>
          <a:p>
            <a:endParaRPr lang="ru-RU" sz="2000" dirty="0"/>
          </a:p>
        </p:txBody>
      </p:sp>
      <p:pic>
        <p:nvPicPr>
          <p:cNvPr id="4" name="Рисунок 3" descr="коробки-скот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50" y="4714884"/>
            <a:ext cx="4944518" cy="1428760"/>
          </a:xfrm>
          <a:prstGeom prst="rect">
            <a:avLst/>
          </a:prstGeom>
        </p:spPr>
      </p:pic>
      <p:pic>
        <p:nvPicPr>
          <p:cNvPr id="5" name="Рисунок 4" descr="марир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6" y="3214686"/>
            <a:ext cx="4857752" cy="10179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785818"/>
          </a:xfrm>
        </p:spPr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215370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Платы нашей разработки имеют большую универсальность, имеют </a:t>
            </a:r>
            <a:r>
              <a:rPr lang="en-US" sz="2000" dirty="0" smtClean="0"/>
              <a:t>micro-USB </a:t>
            </a:r>
            <a:r>
              <a:rPr lang="ru-RU" sz="2000" dirty="0" smtClean="0"/>
              <a:t>разъем, больше индикаторов, возможность монтажа </a:t>
            </a:r>
            <a:r>
              <a:rPr lang="en-US" sz="2000" dirty="0" smtClean="0"/>
              <a:t>Wi-Fi </a:t>
            </a:r>
            <a:r>
              <a:rPr lang="ru-RU" sz="2000" dirty="0" smtClean="0"/>
              <a:t>прямо на плате серийно, сборка не требует пайки – все на разъемах, программирование плат на обычном С++.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 конкурентов – спецкабели, спецпротоколы, общие интерфейсы отсутствуют, сборка требует пайки, дисплеев меньше.</a:t>
            </a:r>
            <a:endParaRPr lang="ru-RU" sz="2000" dirty="0"/>
          </a:p>
        </p:txBody>
      </p:sp>
      <p:pic>
        <p:nvPicPr>
          <p:cNvPr id="4" name="Рисунок 3" descr="увн пп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72074"/>
            <a:ext cx="3469757" cy="1247778"/>
          </a:xfrm>
          <a:prstGeom prst="rect">
            <a:avLst/>
          </a:prstGeom>
        </p:spPr>
      </p:pic>
      <p:pic>
        <p:nvPicPr>
          <p:cNvPr id="5" name="Рисунок 4" descr="увн Э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929198"/>
            <a:ext cx="1714512" cy="1669393"/>
          </a:xfrm>
          <a:prstGeom prst="rect">
            <a:avLst/>
          </a:prstGeom>
        </p:spPr>
      </p:pic>
      <p:pic>
        <p:nvPicPr>
          <p:cNvPr id="6" name="Рисунок 5" descr="увн фото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571744"/>
            <a:ext cx="1619305" cy="1643074"/>
          </a:xfrm>
          <a:prstGeom prst="rect">
            <a:avLst/>
          </a:prstGeom>
        </p:spPr>
      </p:pic>
      <p:pic>
        <p:nvPicPr>
          <p:cNvPr id="7" name="Рисунок 6" descr="увн фото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571743"/>
            <a:ext cx="1714512" cy="16326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857256"/>
          </a:xfrm>
        </p:spPr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215370" cy="5072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4. Собственное производство стеклопластиковых труб дает дополнительную гибкость и прибыль</a:t>
            </a:r>
          </a:p>
          <a:p>
            <a:r>
              <a:rPr lang="ru-RU" sz="2400" dirty="0" smtClean="0"/>
              <a:t>5. Печать пластиковых деталей на 3д-принтерах дает беспрецедентную гибкость при разработках и внедрении новых моделей. Учитывая, что даже авто производители переходят на 3д-печать кузовов автомобилей, не время вкладывать в термопласт-автоматы.</a:t>
            </a:r>
            <a:endParaRPr lang="ru-RU" sz="2400" dirty="0"/>
          </a:p>
        </p:txBody>
      </p:sp>
      <p:pic>
        <p:nvPicPr>
          <p:cNvPr id="4" name="Рисунок 3" descr="PB_White_3_Vi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14818"/>
            <a:ext cx="4786346" cy="2366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215370" cy="57864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5. Платы нашей разработки – маленькие универсальные компьютеры, способные принимать десятки разных сигналов, интерпретировать и выдавать различные реакции / результаты, имеют часы, память, ведут протоколы.</a:t>
            </a:r>
          </a:p>
          <a:p>
            <a:r>
              <a:rPr lang="ru-RU" dirty="0" smtClean="0"/>
              <a:t>6. Все используемые покупные комплектующие – максимально из стандартных рядов крупных серийных производителей, что позволяет уменьшить цену и срок поставки, увеличить независимость и безопасность производства.</a:t>
            </a:r>
          </a:p>
          <a:p>
            <a:r>
              <a:rPr lang="ru-RU" dirty="0" smtClean="0"/>
              <a:t>7. Имеются единственные в рынке противоударные исполнения продукции. Указатели часто падают с высоты 1,5-10м при работе на линиях. Наши не выходят из строя.</a:t>
            </a:r>
          </a:p>
          <a:p>
            <a:r>
              <a:rPr lang="ru-RU" dirty="0" smtClean="0"/>
              <a:t>8. На базе имеющихся разработок можно запускать производство стационарных датчиков КЗ и качества подаваемой электроэнергии, заземлений для топливных ЖД и авто цистерн с контролем сопротивления, и прочего узкоспециализированного оборудования на объемные рынки с низкой конкуренцией.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01056" cy="571504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Продукт </a:t>
            </a:r>
            <a:r>
              <a:rPr lang="en-US" dirty="0" smtClean="0">
                <a:solidFill>
                  <a:srgbClr val="0070C0"/>
                </a:solidFill>
              </a:rPr>
              <a:t>Safexcorp       </a:t>
            </a: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 smtClean="0"/>
              <a:t>Продукты конкурентов</a:t>
            </a:r>
            <a:endParaRPr lang="en-US" dirty="0" smtClean="0"/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Выглядит достойно             </a:t>
            </a:r>
            <a:r>
              <a:rPr lang="ru-RU" dirty="0" err="1" smtClean="0"/>
              <a:t>Промтехресурсы</a:t>
            </a:r>
            <a:r>
              <a:rPr lang="ru-RU" dirty="0" smtClean="0"/>
              <a:t> (УФА)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Продукты конкурентов         </a:t>
            </a:r>
            <a:r>
              <a:rPr lang="en-US" dirty="0" smtClean="0"/>
              <a:t>ENSTO </a:t>
            </a:r>
            <a:r>
              <a:rPr lang="ru-RU" dirty="0" smtClean="0"/>
              <a:t>(Финляндия)</a:t>
            </a:r>
          </a:p>
          <a:p>
            <a:pPr algn="l"/>
            <a:r>
              <a:rPr lang="ru-RU" dirty="0" smtClean="0"/>
              <a:t>    ИЭК (Россия)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МТ-205-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892510"/>
            <a:ext cx="2214578" cy="2107994"/>
          </a:xfrm>
          <a:prstGeom prst="rect">
            <a:avLst/>
          </a:prstGeom>
        </p:spPr>
      </p:pic>
      <p:pic>
        <p:nvPicPr>
          <p:cNvPr id="5" name="Рисунок 4" descr="зпл-сип пп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79" y="2114551"/>
            <a:ext cx="4162425" cy="1457325"/>
          </a:xfrm>
          <a:prstGeom prst="rect">
            <a:avLst/>
          </a:prstGeom>
        </p:spPr>
      </p:pic>
      <p:pic>
        <p:nvPicPr>
          <p:cNvPr id="6" name="Рисунок 5" descr="Энсто SE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429132"/>
            <a:ext cx="3094973" cy="2143140"/>
          </a:xfrm>
          <a:prstGeom prst="rect">
            <a:avLst/>
          </a:prstGeom>
        </p:spPr>
      </p:pic>
      <p:pic>
        <p:nvPicPr>
          <p:cNvPr id="7" name="Рисунок 6" descr="зпл-сип ИЭ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000636"/>
            <a:ext cx="2428892" cy="1654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928694"/>
          </a:xfrm>
        </p:spPr>
        <p:txBody>
          <a:bodyPr/>
          <a:lstStyle/>
          <a:p>
            <a:r>
              <a:rPr lang="ru-RU" dirty="0" smtClean="0"/>
              <a:t>продвижение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143932" cy="485778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Текущий набор контрактов по 223-ФЗ и 44-ФЗ.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учебных классов с нашим оборудованием на территории ключевых Заказчиков. Заказчики готовы.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Выход при помощи Минпромторга РФ (торговые представители РФ) и РЭЦ  на зарубежные рынки и крупнейших игроков рынка электроэнергии.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Участие в профильных выставках в РФ и мире.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Продолжение научной и патентной работы с крупнейшей энергокомпанией РФ.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785818"/>
          </a:xfrm>
        </p:spPr>
        <p:txBody>
          <a:bodyPr/>
          <a:lstStyle/>
          <a:p>
            <a:r>
              <a:rPr lang="ru-RU" dirty="0" smtClean="0"/>
              <a:t>доход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86808" cy="4929222"/>
          </a:xfrm>
        </p:spPr>
        <p:txBody>
          <a:bodyPr/>
          <a:lstStyle/>
          <a:p>
            <a:r>
              <a:rPr lang="ru-RU" dirty="0" smtClean="0"/>
              <a:t>Наше предприятие- классическое производство.</a:t>
            </a:r>
          </a:p>
          <a:p>
            <a:r>
              <a:rPr lang="ru-RU" dirty="0" smtClean="0"/>
              <a:t>Максимально снижаем издержки за счет: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Постоянного развития методов производства,</a:t>
            </a:r>
          </a:p>
          <a:p>
            <a:pPr marL="514350" indent="-514350">
              <a:buAutoNum type="arabicPeriod"/>
            </a:pPr>
            <a:r>
              <a:rPr lang="ru-RU" dirty="0" smtClean="0"/>
              <a:t>Автоматизации процессов,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Углубления вертикальной интеграции (покупка станков и запуск собственного производства ключевого сырья – стеклопластиковых труб, пластиковых корпусов, провода)</a:t>
            </a:r>
          </a:p>
          <a:p>
            <a:pPr marL="514350" indent="-514350"/>
            <a:r>
              <a:rPr lang="ru-RU" dirty="0" smtClean="0"/>
              <a:t>2 канала дохода: свои продажи и патентные сборы.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857256"/>
          </a:xfrm>
        </p:spPr>
        <p:txBody>
          <a:bodyPr/>
          <a:lstStyle/>
          <a:p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286808" cy="507209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Создать отдельный отдел разработки и выпустить на рынок в 2020 году 2-3 новых продукта, увеличить парк 3д принтеров, поставить станок автоматической сборки плат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Создать отдельный отдел импорта  и заключить в 2020 году первый зарубежный контракт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Оборудовать 2-3 учебных класса в разных регионах страны  и в динамике отслеживать изменение отношения персонала заказчика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Запустить до 01.07.2020 собственное производство стеклопластиковой трубы ( в Китае сейчас стоит 55 руб. за м.п., а в РФ стоит 320 руб. за м.п.)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Увеличить производство до 200 тыс. долларов в месяц до декабря 2020 и выйти в 2020 году на объем реализации 1 млн. долларов.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928694"/>
          </a:xfrm>
        </p:spPr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50006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Первый раунд инвестиций – 1,2  млн. долларов США (вносятся в добавочный капитал организации), из них:</a:t>
            </a:r>
          </a:p>
          <a:p>
            <a:r>
              <a:rPr lang="ru-RU" sz="2400" dirty="0" smtClean="0"/>
              <a:t>1. Учебные классы (включая командировки) – 1%</a:t>
            </a:r>
          </a:p>
          <a:p>
            <a:r>
              <a:rPr lang="ru-RU" sz="2400" dirty="0" smtClean="0"/>
              <a:t>2. Организация отдела разработки (включая оборудование) – 2%</a:t>
            </a:r>
          </a:p>
          <a:p>
            <a:r>
              <a:rPr lang="ru-RU" sz="2400" dirty="0" smtClean="0"/>
              <a:t>3. Организация отдела импорта и затраты в 2020 году – 1%</a:t>
            </a:r>
          </a:p>
          <a:p>
            <a:r>
              <a:rPr lang="ru-RU" sz="2400" dirty="0" smtClean="0"/>
              <a:t>4. Запуск производства стеклопластиковой трубы (включая оборудование) – 6%</a:t>
            </a:r>
          </a:p>
          <a:p>
            <a:r>
              <a:rPr lang="ru-RU" sz="2400" dirty="0" smtClean="0"/>
              <a:t>5. Оставшиеся 90% - оборотные средства для исполнения контрактов, выделяемые поконтрактно и отдельно, т.к. все контракты с отсрочкой платежа 15-60 календарных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857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Проблема: перевод электроэнергетики в онлайн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8001056" cy="5000660"/>
          </a:xfrm>
        </p:spPr>
        <p:txBody>
          <a:bodyPr/>
          <a:lstStyle/>
          <a:p>
            <a:r>
              <a:rPr lang="ru-RU" dirty="0" smtClean="0"/>
              <a:t>Все энергокомпании с 2015 года заняты выстраиванием системы мониторинга состояния сетей и качества подаваемой электроэнергии. </a:t>
            </a:r>
          </a:p>
          <a:p>
            <a:r>
              <a:rPr lang="ru-RU" dirty="0" smtClean="0"/>
              <a:t>Для этого: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Монтеры оснащаются средствами связи и видеорегистрации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линии  устанавливаются различные датчики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Разрабатываются системы сбора и обработки получаемой информации</a:t>
            </a:r>
          </a:p>
          <a:p>
            <a:pPr marL="514350" indent="-514350"/>
            <a:r>
              <a:rPr lang="ru-RU" dirty="0" smtClean="0"/>
              <a:t>Процесс сейчас в зачаточной стадии в России.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01122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Стратегия выхода до </a:t>
            </a:r>
            <a:r>
              <a:rPr lang="en-US" dirty="0" smtClean="0"/>
              <a:t>IPO </a:t>
            </a:r>
            <a:r>
              <a:rPr lang="ru-RU" dirty="0" smtClean="0"/>
              <a:t>– получение дебиторской задолженности (все заказчики первоклассные, с 100% судебной перспективой)  и выкуп оборудования основателями. </a:t>
            </a:r>
          </a:p>
          <a:p>
            <a:r>
              <a:rPr lang="ru-RU" dirty="0" smtClean="0"/>
              <a:t>После </a:t>
            </a:r>
            <a:r>
              <a:rPr lang="en-US" dirty="0" smtClean="0"/>
              <a:t>IPO </a:t>
            </a:r>
            <a:r>
              <a:rPr lang="ru-RU" dirty="0" smtClean="0"/>
              <a:t> - продажа акций. Выход на </a:t>
            </a:r>
            <a:r>
              <a:rPr lang="en-US" dirty="0" smtClean="0"/>
              <a:t>IPO </a:t>
            </a:r>
            <a:r>
              <a:rPr lang="ru-RU" dirty="0" smtClean="0"/>
              <a:t>через 3-4 года.</a:t>
            </a:r>
          </a:p>
          <a:p>
            <a:r>
              <a:rPr lang="ru-RU" dirty="0" smtClean="0"/>
              <a:t>Первый раунд инвестиций позволит в первый год выйти на реализацию 100 млн. руб. в год, и наращивать по 150 млн. руб. в год минимум. Этого объема инвестиций хватит для выхода на реализацию до 600-700 млн. руб. в год.</a:t>
            </a:r>
          </a:p>
          <a:p>
            <a:r>
              <a:rPr lang="ru-RU" dirty="0" smtClean="0"/>
              <a:t>75% выручки – продажи оборудования собственного производства, 20% выручки – продажи сопутствующих СИЗ, идущих в одном лоте с нашей продукцией.</a:t>
            </a:r>
          </a:p>
          <a:p>
            <a:r>
              <a:rPr lang="ru-RU" dirty="0" smtClean="0"/>
              <a:t>План – через 3 года 50% продавать в России, 50% импортировать в ЕС и на Ближний Восток. Соответственно, занять 20% рынка РФ и 2% мирового рынка.</a:t>
            </a:r>
          </a:p>
          <a:p>
            <a:r>
              <a:rPr lang="ru-RU" dirty="0" smtClean="0"/>
              <a:t>При продажах 700 млн. руб. в год, капитализация компании составит порядка 3-3,5 млрд.руб. Цена 25% компании составит 750-900 млн. руб.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857256"/>
          </a:xfrm>
        </p:spPr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286808" cy="5214974"/>
          </a:xfrm>
        </p:spPr>
        <p:txBody>
          <a:bodyPr/>
          <a:lstStyle/>
          <a:p>
            <a:r>
              <a:rPr lang="ru-RU" dirty="0" smtClean="0"/>
              <a:t>План чистой прибыли на 5 лет, пессимистичный и средний:</a:t>
            </a:r>
            <a:endParaRPr lang="ru-RU" dirty="0"/>
          </a:p>
        </p:txBody>
      </p:sp>
      <p:pic>
        <p:nvPicPr>
          <p:cNvPr id="4" name="Рисунок 3" descr="показатели прибы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285992"/>
            <a:ext cx="9001156" cy="3828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Взаимодействие с инвестором: </a:t>
            </a:r>
          </a:p>
          <a:p>
            <a:pPr>
              <a:buNone/>
            </a:pPr>
            <a:r>
              <a:rPr lang="ru-RU" dirty="0" smtClean="0"/>
              <a:t>Инвестор получает 25% от прибыли проекта и имеет 25% собственности в проекте, учитывая растущую стоимость/капитализацию проекта. </a:t>
            </a:r>
          </a:p>
          <a:p>
            <a:pPr>
              <a:buNone/>
            </a:pPr>
            <a:r>
              <a:rPr lang="ru-RU" dirty="0" smtClean="0"/>
              <a:t>Договор с ФЛ/ЮЛ, резидент/нерезидент  – не важно.  Возможно вхождение пула из 2-3 инвесторов. Создание совета директоров. Будет важна методическая поддержка от инвестора в вопросах выхода на мировой рынок, маркетинга, прочих вопросах.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Свои средства:</a:t>
            </a:r>
          </a:p>
          <a:p>
            <a:pPr>
              <a:buNone/>
            </a:pPr>
            <a:r>
              <a:rPr lang="ru-RU" dirty="0" smtClean="0"/>
              <a:t>Своих средств на 01.05.2020 вложено 15 млн. руб. Все средства вложил Астамиров У.А. На эти средства закуплено оборудование на 1 млн. руб., проведены выставки и сделаны НИОКР на 1 млн. руб., материалы на складе 3 млн. руб. и дебиторская задолженность 10 млн. руб.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продаж на 5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Чистая прибыль с контракта составляет 15-25% в среднем. Можно наращивать объем производства на 2 млн. долларов ежегодно.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3071810"/>
          <a:ext cx="82868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Средние затраты за 6 месяцев, помесячно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358246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 6 м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511199" cy="40957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857256"/>
          </a:xfrm>
        </p:spPr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72560" cy="521497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Арманшин Антон, 37 лет, экономист, функция – успешное участие в торгах 10 лет, взаимодействие с госорганами.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Астамиров Сулейман, 50 лет, инженер, функция – начальник производства (руководит несколькими звеньями по 7 рабочих).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Казаков Иван Иванович,65 лет, инженер, опыт работы 40 лет на передовом оборонном предприятии радиоэлектронной промышленности, функция – разработка микропроцессорных плат.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Сторожев Илья, 39 лет, основатель, ИТ-специалист, создатель 3 успешных работающих бизнесов, функция – СЕО, стратегия.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Астамиров Увайс, 56 лет, основатель, собственник крупного производственно-оптового бизнеса, функция – снабжение, разворачивание производства материалов и сырья.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Планируется привлечь дополнительно – начальника отдела импорта, начальника отдела разработок, квалифицированного финансиста, нужное количество звеньев по 7 рабочих цеха.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</a:t>
            </a:r>
            <a:endParaRPr lang="ru-RU" dirty="0"/>
          </a:p>
        </p:txBody>
      </p:sp>
      <p:pic>
        <p:nvPicPr>
          <p:cNvPr id="4" name="Содержимое 3" descr="штанга диэлектрическая ПАТ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0297" y="1600200"/>
            <a:ext cx="3423406" cy="4708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ISO-9001</a:t>
            </a:r>
            <a:endParaRPr lang="ru-RU" dirty="0"/>
          </a:p>
        </p:txBody>
      </p:sp>
      <p:pic>
        <p:nvPicPr>
          <p:cNvPr id="4" name="Содержимое 3" descr="9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316" y="1600200"/>
            <a:ext cx="3673368" cy="47085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Сертификаты</a:t>
            </a:r>
            <a:endParaRPr lang="ru-RU" dirty="0"/>
          </a:p>
        </p:txBody>
      </p:sp>
      <p:pic>
        <p:nvPicPr>
          <p:cNvPr id="7" name="Содержимое 6" descr="РОСС RU.АБ72.Н00544 от 26.10.2017 штан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1545838" cy="2185990"/>
          </a:xfrm>
        </p:spPr>
      </p:pic>
      <p:pic>
        <p:nvPicPr>
          <p:cNvPr id="8" name="Рисунок 7" descr="РОСС RU.АБ72.Н00545 от 26.10.2017 указат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214422"/>
            <a:ext cx="1571636" cy="2222472"/>
          </a:xfrm>
          <a:prstGeom prst="rect">
            <a:avLst/>
          </a:prstGeom>
        </p:spPr>
      </p:pic>
      <p:pic>
        <p:nvPicPr>
          <p:cNvPr id="9" name="Рисунок 8" descr="РОСС RU.АБ72.Н00546 от 26.10.2017 заземл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1571636" cy="2222470"/>
          </a:xfrm>
          <a:prstGeom prst="rect">
            <a:avLst/>
          </a:prstGeom>
        </p:spPr>
      </p:pic>
      <p:pic>
        <p:nvPicPr>
          <p:cNvPr id="10" name="Рисунок 9" descr="сертификат НГД ГОСТ Н05061-20 до 19.02.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071678"/>
            <a:ext cx="2628300" cy="3714776"/>
          </a:xfrm>
          <a:prstGeom prst="rect">
            <a:avLst/>
          </a:prstGeom>
        </p:spPr>
      </p:pic>
      <p:pic>
        <p:nvPicPr>
          <p:cNvPr id="11" name="Рисунок 10" descr="СЕРТ заземления и штанги РОСС.RU.НА81.Н00074 от 25.04.2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7" y="3929065"/>
            <a:ext cx="1558314" cy="2143141"/>
          </a:xfrm>
          <a:prstGeom prst="rect">
            <a:avLst/>
          </a:prstGeom>
        </p:spPr>
      </p:pic>
      <p:pic>
        <p:nvPicPr>
          <p:cNvPr id="12" name="Рисунок 11" descr="СЕРТ указатели и штанги РОСС.RU.НА81.Н00073 от 25.04.2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929066"/>
            <a:ext cx="1558313" cy="2143140"/>
          </a:xfrm>
          <a:prstGeom prst="rect">
            <a:avLst/>
          </a:prstGeom>
        </p:spPr>
      </p:pic>
      <p:pic>
        <p:nvPicPr>
          <p:cNvPr id="13" name="Рисунок 12" descr="декларация ножницы гидравлическ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9334" y="3929066"/>
            <a:ext cx="156574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357322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214842"/>
          </a:xfrm>
        </p:spPr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www.safexcorp.com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safexcorp@yandex.ru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+79221167360</a:t>
            </a:r>
          </a:p>
          <a:p>
            <a:r>
              <a:rPr lang="ru-RU" dirty="0" smtClean="0"/>
              <a:t>Сторожев Илья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Проблема: перевод электроэнергетики в онлайн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01056" cy="45720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 рынке нет доступных указателей напряжения, сигнализаторов, которые бы просто и без дополнительных средств передавали показания в единую систему мониторинга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Датчики для линий и подстанций дорогие (при низкой себестоимости) и энергокомпании не могут покупать и устанавливать их тысячами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Большая часть технических решений в электрозащите – 20 и более лет на рынке без изменений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РЕШЕНИЕ: перевод электроэнергетики в онлайн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Исключение экзотических систем сбора информации (спецкабели, спецпротоколы связи и т.п.), направленных на необоснованное увеличение добавленной стоимости – все по </a:t>
            </a:r>
            <a:r>
              <a:rPr lang="en-US" sz="2400" dirty="0" err="1" smtClean="0"/>
              <a:t>WiFi</a:t>
            </a:r>
            <a:r>
              <a:rPr lang="en-US" sz="2400" dirty="0" smtClean="0"/>
              <a:t> </a:t>
            </a:r>
            <a:r>
              <a:rPr lang="ru-RU" sz="2400" dirty="0" smtClean="0"/>
              <a:t>и стандартные протоколы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Простейшее приложение для смартфона, планшета, ПК с простым </a:t>
            </a:r>
            <a:r>
              <a:rPr lang="en-US" sz="2400" dirty="0" smtClean="0"/>
              <a:t>API</a:t>
            </a:r>
            <a:r>
              <a:rPr lang="ru-RU" sz="2400" dirty="0" smtClean="0"/>
              <a:t>, с функциями самостоятельной настройки.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Запуск в рынок недорогих датчиков (снижение цены в рынке в 2-3 раза для увеличения покрытия) </a:t>
            </a:r>
          </a:p>
          <a:p>
            <a:pPr marL="514350" indent="-514350"/>
            <a:r>
              <a:rPr lang="ru-RU" sz="2400" dirty="0" smtClean="0"/>
              <a:t>ИДЕЯ – выпустить в рынок новое простое качественное оборудование за счет применения стандартных многопрофильных решений в электронике, 3Д-технологий печати, автоматизации процессов сборки плат и приборов.</a:t>
            </a:r>
          </a:p>
          <a:p>
            <a:pPr marL="514350" indent="-514350"/>
            <a:r>
              <a:rPr lang="ru-RU" sz="2400" dirty="0" smtClean="0"/>
              <a:t>Оборудование, которое пользователь сможет настраивать под свои задачи сам – такого раньше не было.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000132"/>
          </a:xfrm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15370" cy="5000660"/>
          </a:xfrm>
        </p:spPr>
        <p:txBody>
          <a:bodyPr/>
          <a:lstStyle/>
          <a:p>
            <a:r>
              <a:rPr lang="ru-RU" dirty="0" smtClean="0"/>
              <a:t>Главное – открытость.</a:t>
            </a:r>
          </a:p>
          <a:p>
            <a:r>
              <a:rPr lang="ru-RU" dirty="0" smtClean="0"/>
              <a:t>Все производители в рынке электрозашиты (в РФ и мире) идут по пути </a:t>
            </a:r>
            <a:r>
              <a:rPr lang="en-US" dirty="0" smtClean="0"/>
              <a:t>Apple – </a:t>
            </a:r>
            <a:r>
              <a:rPr lang="ru-RU" dirty="0" smtClean="0"/>
              <a:t>максимально закрыться от пользователя и полностью контролировать продукт.</a:t>
            </a:r>
          </a:p>
          <a:p>
            <a:r>
              <a:rPr lang="ru-RU" dirty="0" smtClean="0"/>
              <a:t>Нужно пойти по пути </a:t>
            </a:r>
            <a:r>
              <a:rPr lang="en-US" dirty="0" smtClean="0"/>
              <a:t>Samsung – </a:t>
            </a:r>
            <a:r>
              <a:rPr lang="ru-RU" dirty="0" smtClean="0"/>
              <a:t>открытая система, максимальная унификация элементов, широкая линейка дешевых качественных продуктов. </a:t>
            </a:r>
          </a:p>
          <a:p>
            <a:r>
              <a:rPr lang="ru-RU" dirty="0" smtClean="0"/>
              <a:t>Постоянная разработка новых образцов, системная работа с заказчиками по их тестированию и запуску.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 реализации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215370" cy="52864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Предприятие работает 2 года, получает стабильную прибыль, продажи 50-100 тыс. долларов в мес.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Вся продукция сертифицирована.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Совместно с крупнейшей энергокомпанией России проведены разработки и в 2020 году получен первый патент.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Много должностей совмещают основатели, что тормозит развитие.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Продуман, но не начат процесс вывода продукции на рынки Ближнего Востока и Европы.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928694"/>
          </a:xfrm>
        </p:spPr>
        <p:txBody>
          <a:bodyPr/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072494" cy="4929222"/>
          </a:xfrm>
        </p:spPr>
        <p:txBody>
          <a:bodyPr/>
          <a:lstStyle/>
          <a:p>
            <a:r>
              <a:rPr lang="ru-RU" dirty="0" smtClean="0"/>
              <a:t>Рынок России – около 2 млрд. руб. в год.</a:t>
            </a:r>
          </a:p>
          <a:p>
            <a:r>
              <a:rPr lang="ru-RU" dirty="0" smtClean="0"/>
              <a:t>Рынок в мире – около </a:t>
            </a:r>
            <a:r>
              <a:rPr lang="ru-RU" dirty="0" smtClean="0"/>
              <a:t>1,5</a:t>
            </a:r>
            <a:r>
              <a:rPr lang="en-US" dirty="0" smtClean="0"/>
              <a:t> </a:t>
            </a:r>
            <a:r>
              <a:rPr lang="ru-RU" dirty="0" smtClean="0"/>
              <a:t>млрд. </a:t>
            </a:r>
            <a:r>
              <a:rPr lang="ru-RU" dirty="0" smtClean="0"/>
              <a:t>долларов в год.</a:t>
            </a:r>
          </a:p>
          <a:p>
            <a:r>
              <a:rPr lang="ru-RU" dirty="0" smtClean="0"/>
              <a:t>Потребление электроэнергии в мире стабильно и быстро растет, протяженность сетей растет на 4-7% ежегодно.</a:t>
            </a:r>
          </a:p>
          <a:p>
            <a:r>
              <a:rPr lang="ru-RU" dirty="0" smtClean="0"/>
              <a:t>Сейчас доля в рынке России – менее 5%.</a:t>
            </a:r>
          </a:p>
          <a:p>
            <a:r>
              <a:rPr lang="ru-RU" dirty="0" smtClean="0"/>
              <a:t>План – нарастить за 2 года долю в рынке России до 15-20% и выйти на рынки Европы и Ближнего Востока.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потребители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715436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потребители – эксплуатанты протяженных сетей и генерирующих мощностей.</a:t>
            </a:r>
          </a:p>
          <a:p>
            <a:r>
              <a:rPr lang="ru-RU" dirty="0" smtClean="0"/>
              <a:t>Это – энергокомпании, крупнейшие промышленные предприятия</a:t>
            </a:r>
            <a:r>
              <a:rPr lang="ru-RU" dirty="0" smtClean="0"/>
              <a:t>. В РФ таких крупных заказчиков более 500. Крупнейших заказчиков в РФ 10-20.</a:t>
            </a:r>
            <a:endParaRPr lang="ru-RU" dirty="0" smtClean="0"/>
          </a:p>
          <a:p>
            <a:r>
              <a:rPr lang="ru-RU" dirty="0" smtClean="0"/>
              <a:t>Все потребители с выручкой более 1 млрд. руб. в год. Более 90% регулируются государством по 223-ФЗ (по сути дела это госзаказ).</a:t>
            </a:r>
          </a:p>
          <a:p>
            <a:r>
              <a:rPr lang="ru-RU" dirty="0" smtClean="0"/>
              <a:t>В мире ситуация похожая</a:t>
            </a:r>
            <a:r>
              <a:rPr lang="ru-RU" dirty="0" smtClean="0"/>
              <a:t>. В каждой небольшой стране крупных заказчиков 10-20. В больших странах крупных заказчиков 500-1000. Крупнейших – в 5-10 раз меньше.</a:t>
            </a:r>
          </a:p>
          <a:p>
            <a:r>
              <a:rPr lang="ru-RU" dirty="0" smtClean="0"/>
              <a:t>Крупный заказчик – который покупает на сумму 50-500 тыс. долл. США в год, крупнейшие заказчики покупают на 0,5-5  млн. долл. США в год.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928694"/>
          </a:xfrm>
        </p:spPr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8143932" cy="4857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РФ серьезных завода 3 – </a:t>
            </a:r>
          </a:p>
          <a:p>
            <a:r>
              <a:rPr lang="ru-RU" dirty="0" smtClean="0"/>
              <a:t>Электроприбор (Краснодар)</a:t>
            </a:r>
          </a:p>
          <a:p>
            <a:r>
              <a:rPr lang="ru-RU" dirty="0" err="1" smtClean="0"/>
              <a:t>Промтехресурсы</a:t>
            </a:r>
            <a:r>
              <a:rPr lang="ru-RU" dirty="0" smtClean="0"/>
              <a:t> (Уфа)</a:t>
            </a:r>
          </a:p>
          <a:p>
            <a:r>
              <a:rPr lang="ru-RU" dirty="0" smtClean="0"/>
              <a:t>ТД ЭТО (Москва)</a:t>
            </a:r>
          </a:p>
          <a:p>
            <a:r>
              <a:rPr lang="ru-RU" dirty="0" smtClean="0"/>
              <a:t>Все они в рынке 25 лет, максимально стараются защитить и закрыть свои технологии, имеют сложившийся пул клиентов, выходить на мировой рынок не стараются. Цены у всех высокие.</a:t>
            </a:r>
          </a:p>
          <a:p>
            <a:r>
              <a:rPr lang="ru-RU" dirty="0" smtClean="0"/>
              <a:t>В мире – заводов мало, главные в Европе </a:t>
            </a:r>
            <a:r>
              <a:rPr lang="en-US" dirty="0" smtClean="0"/>
              <a:t>– ENSTO </a:t>
            </a:r>
            <a:r>
              <a:rPr lang="ru-RU" dirty="0" smtClean="0"/>
              <a:t>и</a:t>
            </a:r>
            <a:r>
              <a:rPr lang="en-US" dirty="0" smtClean="0"/>
              <a:t> Catu</a:t>
            </a:r>
            <a:r>
              <a:rPr lang="ru-RU" dirty="0" smtClean="0"/>
              <a:t>. В большей части стран такое оборудование вообще не производится, все импортируется.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1762</Words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SAFEXCORP</vt:lpstr>
      <vt:lpstr>Проблема: перевод электроэнергетики в онлайн</vt:lpstr>
      <vt:lpstr>Проблема: перевод электроэнергетики в онлайн</vt:lpstr>
      <vt:lpstr>РЕШЕНИЕ: перевод электроэнергетики в онлайн</vt:lpstr>
      <vt:lpstr>преимущества</vt:lpstr>
      <vt:lpstr>Этап реализации</vt:lpstr>
      <vt:lpstr>рынок</vt:lpstr>
      <vt:lpstr>потребители</vt:lpstr>
      <vt:lpstr>конкуренты</vt:lpstr>
      <vt:lpstr>Сравнение</vt:lpstr>
      <vt:lpstr>сравнение</vt:lpstr>
      <vt:lpstr>сравнение</vt:lpstr>
      <vt:lpstr>сравнение</vt:lpstr>
      <vt:lpstr>сравнение</vt:lpstr>
      <vt:lpstr>сравнение</vt:lpstr>
      <vt:lpstr>продвижение</vt:lpstr>
      <vt:lpstr>доход</vt:lpstr>
      <vt:lpstr>План действий</vt:lpstr>
      <vt:lpstr>инвестиции</vt:lpstr>
      <vt:lpstr>инвестиции</vt:lpstr>
      <vt:lpstr>инвестиции</vt:lpstr>
      <vt:lpstr>Инвестиции</vt:lpstr>
      <vt:lpstr>Прогноз продаж на 5 лет</vt:lpstr>
      <vt:lpstr>Средние затраты за 6 месяцев, помесячно</vt:lpstr>
      <vt:lpstr>команда</vt:lpstr>
      <vt:lpstr>Патент</vt:lpstr>
      <vt:lpstr>ISO-9001</vt:lpstr>
      <vt:lpstr>Сертификаты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SAFEXCORP</dc:title>
  <dc:creator>ilya</dc:creator>
  <cp:lastModifiedBy>1</cp:lastModifiedBy>
  <cp:revision>35</cp:revision>
  <dcterms:created xsi:type="dcterms:W3CDTF">2020-04-17T07:52:29Z</dcterms:created>
  <dcterms:modified xsi:type="dcterms:W3CDTF">2020-05-09T16:16:05Z</dcterms:modified>
</cp:coreProperties>
</file>