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6" r:id="rId1"/>
  </p:sldMasterIdLst>
  <p:sldIdLst>
    <p:sldId id="256" r:id="rId2"/>
    <p:sldId id="257" r:id="rId3"/>
    <p:sldId id="266" r:id="rId4"/>
    <p:sldId id="272" r:id="rId5"/>
    <p:sldId id="258" r:id="rId6"/>
    <p:sldId id="267" r:id="rId7"/>
    <p:sldId id="259" r:id="rId8"/>
    <p:sldId id="268" r:id="rId9"/>
    <p:sldId id="260" r:id="rId10"/>
    <p:sldId id="263" r:id="rId11"/>
    <p:sldId id="264" r:id="rId12"/>
    <p:sldId id="270" r:id="rId13"/>
    <p:sldId id="273" r:id="rId14"/>
    <p:sldId id="275" r:id="rId15"/>
    <p:sldId id="274" r:id="rId16"/>
    <p:sldId id="276" r:id="rId17"/>
    <p:sldId id="277" r:id="rId18"/>
    <p:sldId id="278" r:id="rId19"/>
  </p:sldIdLst>
  <p:sldSz cx="9144000" cy="6858000" type="screen4x3"/>
  <p:notesSz cx="6667500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05" autoAdjust="0"/>
  </p:normalViewPr>
  <p:slideViewPr>
    <p:cSldViewPr>
      <p:cViewPr varScale="1">
        <p:scale>
          <a:sx n="83" d="100"/>
          <a:sy n="83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FDEFD5-1405-4089-B6F7-FA8DBEEA5D74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704F0C-AA01-4C48-9CB0-9E9A0F272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Мясное скотоводство и переработка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Сулемзянов Марат </a:t>
            </a:r>
          </a:p>
          <a:p>
            <a:r>
              <a:rPr lang="en-US" dirty="0" smtClean="0"/>
              <a:t>smaratm@bk.ru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Казахская белоголовая порода коров целенаправленно в течение многих лет выводилась как мясной скот. В результате селекционерам удалось значительно увеличить выход мяса у местных разновидностей животных и повысить его качество. Животное обладает спокойным нравом, легко приспосабливается практически к любым погодным условиям, отличаются скороспелостью.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«Кормовая база» - это словосочетание часто употребляют, рассказывая о своих компаниях, производители мяса, молока и яиц. Часть средств, инвестируемых в животноводство, они тратят на аренду и покупку угодий, выращивание зерна и трав, производство комбикорма. Это непрофильный бизнес, признают предприниматели. Но собственное сырье позволяет формировать конкурентную себестоимость основного продукта, лучше контролировать качество кормов и не зависеть от их поставщиков, уверены они. Свои земли имеют и те, кто покупает корм: им они нужны для утилизации навоза.</a:t>
            </a:r>
          </a:p>
          <a:p>
            <a:r>
              <a:rPr lang="ru-RU" sz="2400" b="1" dirty="0" smtClean="0"/>
              <a:t>Собственные корма дешевле покупных на 20-25%, плюс бесплатные органические удобрения.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Земли сельхоз назначения 6000 га. Посевные площади 4000 га. В собственности 2000 га и 4000 га в долгосрочной аренде.</a:t>
            </a:r>
          </a:p>
          <a:p>
            <a:r>
              <a:rPr lang="ru-RU" sz="4900" dirty="0" err="1" smtClean="0"/>
              <a:t>С\х</a:t>
            </a:r>
            <a:r>
              <a:rPr lang="ru-RU" sz="4900" dirty="0" smtClean="0"/>
              <a:t> техникой и </a:t>
            </a:r>
            <a:r>
              <a:rPr lang="ru-RU" sz="4900" dirty="0" err="1" smtClean="0"/>
              <a:t>с\х</a:t>
            </a:r>
            <a:r>
              <a:rPr lang="ru-RU" sz="4900" dirty="0" smtClean="0"/>
              <a:t> инвентарем для внедрения мясного животноводства хозяйство оснащено на 90 %. </a:t>
            </a:r>
          </a:p>
          <a:p>
            <a:r>
              <a:rPr lang="ru-RU" sz="4900" dirty="0" smtClean="0"/>
              <a:t>Имеются мастерские, мехток для переработки зерна, склады для хранения и прочие сооружения инфраструктуры. </a:t>
            </a:r>
          </a:p>
          <a:p>
            <a:r>
              <a:rPr lang="ru-RU" sz="4900" dirty="0" smtClean="0"/>
              <a:t>Штат работников укомплектован.</a:t>
            </a:r>
          </a:p>
          <a:p>
            <a:r>
              <a:rPr lang="ru-RU" sz="4900" dirty="0" smtClean="0"/>
              <a:t>В хозяйстве есть центральный водопровод. Газ. Электричество.</a:t>
            </a:r>
          </a:p>
          <a:p>
            <a:r>
              <a:rPr lang="ru-RU" sz="4900" dirty="0" smtClean="0"/>
              <a:t>Предварительная договоренность с Администрацией  и МКУ УСХ Сергиевского района по возможности выделения дополнительных сельхозугодий для развития животноводства и помещений имеется.</a:t>
            </a:r>
          </a:p>
          <a:p>
            <a:r>
              <a:rPr lang="ru-RU" sz="4900" dirty="0" smtClean="0"/>
              <a:t>Справочные материалы предоставляются (баланс, основные средства, земли).</a:t>
            </a:r>
            <a:br>
              <a:rPr lang="ru-RU" sz="4900" dirty="0" smtClean="0"/>
            </a:br>
            <a:endParaRPr lang="ru-RU" sz="49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хозяйстве в наличии имеется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1. Расширение действующего производства, внедрение и развитие дополнительной отрасли сельского хозяйства - животноводство.</a:t>
            </a:r>
            <a:br>
              <a:rPr lang="ru-RU" dirty="0" smtClean="0"/>
            </a:br>
            <a:r>
              <a:rPr lang="ru-RU" dirty="0" smtClean="0"/>
              <a:t>2. Увеличение земельных угодий (пастбища, сенокосы).</a:t>
            </a:r>
          </a:p>
          <a:p>
            <a:pPr>
              <a:buNone/>
            </a:pPr>
            <a:r>
              <a:rPr lang="ru-RU" dirty="0" smtClean="0"/>
              <a:t>    3. Реконструкция помещений, постройка новых (животноводческие помещения, бойня, цех первичной переработки и упаковки продукции, колбасный, консервный и молочный цеха).</a:t>
            </a:r>
          </a:p>
          <a:p>
            <a:pPr>
              <a:buNone/>
            </a:pPr>
            <a:r>
              <a:rPr lang="ru-RU" dirty="0" smtClean="0"/>
              <a:t>     4. Приобретение поголовья племенного и товарного стада, создание мясомолочного товарного производства.</a:t>
            </a:r>
            <a:br>
              <a:rPr lang="ru-RU" dirty="0" smtClean="0"/>
            </a:br>
            <a:r>
              <a:rPr lang="ru-RU" dirty="0" smtClean="0"/>
              <a:t>3.Объем инвестирования </a:t>
            </a:r>
            <a:r>
              <a:rPr lang="en-US" dirty="0" smtClean="0"/>
              <a:t>min </a:t>
            </a:r>
            <a:r>
              <a:rPr lang="ru-RU" dirty="0" smtClean="0"/>
              <a:t>100 млн. руб. Срок окупаемости до 5 лет.</a:t>
            </a:r>
            <a:br>
              <a:rPr lang="ru-RU" dirty="0" smtClean="0"/>
            </a:br>
            <a:r>
              <a:rPr lang="ru-RU" dirty="0" smtClean="0"/>
              <a:t>4. Форма привлечения инвестиций по программе </a:t>
            </a:r>
            <a:r>
              <a:rPr lang="ru-RU" b="1" dirty="0" smtClean="0"/>
              <a:t>«Агропрогресс».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Структура привлечения денежных средств:</a:t>
            </a:r>
          </a:p>
          <a:p>
            <a:pPr>
              <a:buNone/>
            </a:pPr>
            <a:r>
              <a:rPr lang="ru-RU" dirty="0" smtClean="0"/>
              <a:t>     а) собственные средства 5%</a:t>
            </a:r>
          </a:p>
          <a:p>
            <a:pPr>
              <a:buNone/>
            </a:pPr>
            <a:r>
              <a:rPr lang="ru-RU" dirty="0" smtClean="0"/>
              <a:t>     б) сумма гранта 25%</a:t>
            </a:r>
          </a:p>
          <a:p>
            <a:pPr>
              <a:buNone/>
            </a:pPr>
            <a:r>
              <a:rPr lang="ru-RU" dirty="0" smtClean="0"/>
              <a:t>     в) льготный инвестиционный кредит РСХБ 70%.</a:t>
            </a:r>
          </a:p>
          <a:p>
            <a:r>
              <a:rPr lang="ru-RU" dirty="0" smtClean="0"/>
              <a:t>Использование финансовых средств поэтапное.(расширение площадей с/</a:t>
            </a:r>
            <a:r>
              <a:rPr lang="ru-RU" dirty="0" err="1" smtClean="0"/>
              <a:t>х</a:t>
            </a:r>
            <a:r>
              <a:rPr lang="ru-RU" dirty="0" smtClean="0"/>
              <a:t> назначения  и помещений, создание собственной кормовой базы; закупка племенного стада и товарного стада; создание мясо молочного подразделения производства; цеха переработки продукции, доведения до товарной (колбасы, тушенка, стейки, упаковка полуфабрикатов, сыры, молоко, и </a:t>
            </a:r>
            <a:r>
              <a:rPr lang="ru-RU" dirty="0" err="1" smtClean="0"/>
              <a:t>тд</a:t>
            </a:r>
            <a:r>
              <a:rPr lang="ru-RU" dirty="0" smtClean="0"/>
              <a:t>. и </a:t>
            </a:r>
            <a:r>
              <a:rPr lang="ru-RU" dirty="0" err="1" smtClean="0"/>
              <a:t>тп</a:t>
            </a:r>
            <a:r>
              <a:rPr lang="ru-RU" dirty="0" smtClean="0"/>
              <a:t>. для реализации в торговые сети; создание своих фирменных магазинов). </a:t>
            </a:r>
          </a:p>
          <a:p>
            <a:r>
              <a:rPr lang="ru-RU" dirty="0" smtClean="0"/>
              <a:t>Планируемые показатели до 20-25% годовых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БИЗНЕС-ПЛАН ПРОЕКТА</a:t>
            </a:r>
            <a:br>
              <a:rPr lang="ru-RU" sz="1600" dirty="0" smtClean="0"/>
            </a:br>
            <a:r>
              <a:rPr lang="ru-RU" sz="1600" dirty="0" smtClean="0"/>
              <a:t>по созданию, реконструкции и модернизации</a:t>
            </a:r>
            <a:br>
              <a:rPr lang="ru-RU" sz="1600" dirty="0" smtClean="0"/>
            </a:br>
            <a:r>
              <a:rPr lang="ru-RU" sz="1600" dirty="0" smtClean="0"/>
              <a:t>животноводческой фермы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мясное скотоводство</a:t>
            </a:r>
            <a:br>
              <a:rPr lang="ru-RU" sz="1600" dirty="0" smtClean="0"/>
            </a:br>
            <a:r>
              <a:rPr lang="ru-RU" sz="1600" dirty="0" smtClean="0"/>
              <a:t>и переработка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694815"/>
          <a:ext cx="6096000" cy="4206240"/>
        </p:xfrm>
        <a:graphic>
          <a:graphicData uri="http://schemas.openxmlformats.org/drawingml/2006/table">
            <a:tbl>
              <a:tblPr/>
              <a:tblGrid>
                <a:gridCol w="1087064"/>
                <a:gridCol w="499793"/>
                <a:gridCol w="617858"/>
                <a:gridCol w="612353"/>
                <a:gridCol w="611741"/>
                <a:gridCol w="607459"/>
                <a:gridCol w="844814"/>
                <a:gridCol w="607459"/>
                <a:gridCol w="6074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окупаемость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2027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% 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пер.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Поголовье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сельскохозяйственных животных (гол.)*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КРС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638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1070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1305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371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в т.ч. коровы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297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в т.ч. коровы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племенные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Телки от 12 до 18 мес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Телки до 12 мес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Взрослые быки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Бычки до 18 мес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Бычки на реализацию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Коровы и телки на реализацию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Производство продукции (тонн)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30,875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61,750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170,950</a:t>
                      </a: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208,650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227,500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Объем реализации произведенной продукции (тонн)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30,875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61,750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170,950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208,650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227,500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736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продаж,  тыс. руб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.(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плем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9262,5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18525,0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51285,0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(102570)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62595,0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(125190)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68250,0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(455000)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756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-48399"/>
            <a:ext cx="380110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Показатели выхода на проектную мощность по годам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Мясной цех </a:t>
            </a:r>
            <a:r>
              <a:rPr lang="ru-RU" b="1" dirty="0" smtClean="0"/>
              <a:t>М-1000 состоит из 25-ти модулей полной заводской готовности. Цех укомплектован всем необходимым оборудованием и коммуникациями для полного технологического цикла первичной переработки мяса. Цех соответствует санитарно-гигиеническим требованиям Роспотребнадзора, нормам пожарной и электробезопасности, правилам безопасности труда. </a:t>
            </a:r>
          </a:p>
          <a:p>
            <a:r>
              <a:rPr lang="ru-RU" b="1" dirty="0" smtClean="0"/>
              <a:t>Цена под ключ 55 561 000 руб.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16832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Назначение цеха </a:t>
            </a:r>
          </a:p>
          <a:p>
            <a:r>
              <a:rPr lang="ru-RU" dirty="0" smtClean="0"/>
              <a:t>Убой и первичная переработка </a:t>
            </a:r>
            <a:r>
              <a:rPr lang="ru-RU" b="1" dirty="0" smtClean="0"/>
              <a:t>10 голов крупного рогатого скота или 15 голов свиней в смену с получением и хранением следующих продуктов: </a:t>
            </a:r>
          </a:p>
          <a:p>
            <a:r>
              <a:rPr lang="ru-RU" dirty="0" smtClean="0"/>
              <a:t> мясо парное полутушами; </a:t>
            </a:r>
          </a:p>
          <a:p>
            <a:r>
              <a:rPr lang="ru-RU" dirty="0" smtClean="0"/>
              <a:t> субпродукты очищенные; </a:t>
            </a:r>
          </a:p>
          <a:p>
            <a:r>
              <a:rPr lang="ru-RU" dirty="0" smtClean="0"/>
              <a:t> кишсырье очищенное (не соленое); </a:t>
            </a:r>
          </a:p>
          <a:p>
            <a:r>
              <a:rPr lang="ru-RU" dirty="0" smtClean="0"/>
              <a:t> мясо на костях в четвертинках; </a:t>
            </a:r>
          </a:p>
          <a:p>
            <a:r>
              <a:rPr lang="ru-RU" dirty="0" smtClean="0"/>
              <a:t> мясо на кости (ребра, окорок, голяшка, рагу, </a:t>
            </a:r>
            <a:r>
              <a:rPr lang="ru-RU" dirty="0" err="1" smtClean="0"/>
              <a:t>супнаборы</a:t>
            </a:r>
            <a:r>
              <a:rPr lang="ru-RU" dirty="0" smtClean="0"/>
              <a:t>, шашлык на ребре и т.д.); </a:t>
            </a:r>
          </a:p>
          <a:p>
            <a:r>
              <a:rPr lang="ru-RU" dirty="0" smtClean="0"/>
              <a:t> мелкокусковые мякотные полуфабрикаты (азу, гуляш, бефстроганов и т.д.); </a:t>
            </a:r>
          </a:p>
          <a:p>
            <a:r>
              <a:rPr lang="ru-RU" dirty="0" smtClean="0"/>
              <a:t> полуфабрикаты рубленые; </a:t>
            </a:r>
          </a:p>
          <a:p>
            <a:r>
              <a:rPr lang="ru-RU" dirty="0" smtClean="0"/>
              <a:t> колбаса вареная; </a:t>
            </a:r>
          </a:p>
          <a:p>
            <a:r>
              <a:rPr lang="ru-RU" dirty="0" smtClean="0"/>
              <a:t> сосиски (сардельки); </a:t>
            </a:r>
          </a:p>
          <a:p>
            <a:r>
              <a:rPr lang="ru-RU" dirty="0" smtClean="0"/>
              <a:t> колбаса полукопчёная; </a:t>
            </a:r>
          </a:p>
          <a:p>
            <a:r>
              <a:rPr lang="ru-RU" dirty="0" smtClean="0"/>
              <a:t> деликатесы копчёные.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280920" cy="2088231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Комплект оборудования для фасовки и стерилизации мясных консервов в жестяные банки МПКС-0210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Цена 2157536,00 руб.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Для производства и стерилизации мясных консервов в жестяных банках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8136904" cy="19583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Комплект оборудования для фасовки и стерилизации мясных консервов в стеклянные банки МПКС-0211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Цена 2098045,00 руб.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Для производства фасовки и стерилизации мясных консервов в стеклянных банках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Неурожайный год, снижение закупочной стоимости мяса говядины и спроса на продукцию.</a:t>
            </a:r>
          </a:p>
          <a:p>
            <a:r>
              <a:rPr lang="ru-RU" dirty="0" smtClean="0"/>
              <a:t>Вертикально интегрированная система проекта (от земли до потребителя), плюс консервное производство предохраняет от всех рисков.</a:t>
            </a:r>
          </a:p>
          <a:p>
            <a:r>
              <a:rPr lang="ru-RU" dirty="0" smtClean="0"/>
              <a:t>Наладить контакт с зарубежными потребителями для стабильности и расширения рынка сбыта.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риски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 https://ferma.expert/jivotnie/krs/porody/gerefordskaya-poroda-korov/ © Ферма.expert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/>
              <a:t>Руководитель проекта </a:t>
            </a:r>
            <a:r>
              <a:rPr lang="ru-RU" b="1" i="1" dirty="0" smtClean="0"/>
              <a:t>ООО СП </a:t>
            </a:r>
            <a:r>
              <a:rPr lang="ru-RU" b="1" i="1" smtClean="0"/>
              <a:t>«КАПК-Инвест» </a:t>
            </a:r>
            <a:r>
              <a:rPr lang="ru-RU" b="1" i="1" dirty="0" smtClean="0"/>
              <a:t>________________/Сулемзянов М.М./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Поголовье меньше в 3 раза;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Производство говядины в 2,3 раза меньше и составляет 15% от общего производства мяса.</a:t>
            </a:r>
          </a:p>
          <a:p>
            <a:r>
              <a:rPr lang="ru-RU" dirty="0" smtClean="0"/>
              <a:t>Площадь России 1 Место в Мире-17,1 млн. кв. км. – 11 место в производстве говядины. США 3 место по площади-8,9 млн. кв. км. – 1 место по производству говядины на 2019 год. Производиться говядины в России 1.4 млн. тонн , в США 12.7 млн. тонн- больше в 9 раз.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РСФСР 1981 при стаде 58,1 млн. голов производство 3,241 млн. тонн</a:t>
            </a:r>
            <a:r>
              <a:rPr lang="en-US" sz="2400" dirty="0" smtClean="0"/>
              <a:t> </a:t>
            </a:r>
            <a:r>
              <a:rPr lang="ru-RU" sz="2400" dirty="0" smtClean="0"/>
              <a:t>говядины</a:t>
            </a:r>
            <a:br>
              <a:rPr lang="ru-RU" sz="2400" dirty="0" smtClean="0"/>
            </a:br>
            <a:r>
              <a:rPr lang="ru-RU" sz="2400" dirty="0" smtClean="0"/>
              <a:t>В 2019 г. при стаде 18,2 млн. голов производство 1,41 млн. тонн говядины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Имея достаточные сельхозугодия интересно разведение КРС мясных пород беспривязным содержанием большую часть года на подножном корме и применяя подкормку из собственной кормовой базы.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Все гениальное просто!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Все новое-это хорошо забытое старое!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Мясное скотоводство – это специализированное на производстве мяса направление в скотоводческой отрасли. В мире существует более одной тысячи пород крупного рогатого скота и лишь несколько десятков из них относятся к специализированным породам мясного направления. Мясной скот отличается высокими продуктивными качествами и задачей будущего хозяина является не только создать условия для его содержания, но и правильно выбрать породу.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ОБЗОР ПОРОД МЯСНОГО СКОТА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91.pde4rc.8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5362" y="1481138"/>
            <a:ext cx="6813276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Разведение и увеличение поголовья пород мясного направления Герефордов, Абердино-Ангусов, Казахской белоголовой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Герефордская порода коров славиться высоким выходом мяса, ароматным и нежным вкусом. Хоть доить таких коров нельзя, поскольку все молоко уходит на кормление теленка, все же фермеры рекомендуют разводить этих коров из-за мяса. К тому же герефордцы способны проходить большие расстояния, не прихотливы в уходе и содержании и едят любую траву.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0010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Абердин-ангусская порода коров уверенно занимает первые строчки в рейтинге популярности крупного рогатого скота (КРС). Эта безрогая порода относится к мясному направлению и довольно неприхотлива к условиям содержания. Разведение этой продуктивной и скороспелой породы – прибыльное занятие, позволяющее получать ценное «мраморное» мясо.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999537" cy="675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3494</TotalTime>
  <Words>973</Words>
  <Application>Microsoft Office PowerPoint</Application>
  <PresentationFormat>Экран (4:3)</PresentationFormat>
  <Paragraphs>179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Мясное скотоводство и переработка</vt:lpstr>
      <vt:lpstr>РСФСР 1981 при стаде 58,1 млн. голов производство 3,241 млн. тонн говядины В 2019 г. при стаде 18,2 млн. голов производство 1,41 млн. тонн говядины</vt:lpstr>
      <vt:lpstr>Имея достаточные сельхозугодия интересно разведение КРС мясных пород беспривязным содержанием большую часть года на подножном корме и применяя подкормку из собственной кормовой базы.</vt:lpstr>
      <vt:lpstr>ОБЗОР ПОРОД МЯСНОГО СКОТА </vt:lpstr>
      <vt:lpstr>Разведение и увеличение поголовья пород мясного направления Герефордов, Абердино-Ангусов, Казахской белоголовой</vt:lpstr>
      <vt:lpstr>Слайд 6</vt:lpstr>
      <vt:lpstr>Слайд 7</vt:lpstr>
      <vt:lpstr>Слайд 8</vt:lpstr>
      <vt:lpstr>Слайд 9</vt:lpstr>
      <vt:lpstr>Слайд 10</vt:lpstr>
      <vt:lpstr>Слайд 11</vt:lpstr>
      <vt:lpstr>В хозяйстве в наличии имеется  </vt:lpstr>
      <vt:lpstr>БИЗНЕС-ПЛАН ПРОЕКТА по созданию, реконструкции и модернизации животноводческой фермы   мясное скотоводство и переработка </vt:lpstr>
      <vt:lpstr>Слайд 14</vt:lpstr>
      <vt:lpstr>Слайд 15</vt:lpstr>
      <vt:lpstr>Комплект оборудования для фасовки и стерилизации мясных консервов в жестяные банки МПКС-0210 Цена 2157536,00 руб.  Для производства и стерилизации мясных консервов в жестяных банках </vt:lpstr>
      <vt:lpstr>Основные риски</vt:lpstr>
      <vt:lpstr>Источник: https://ferma.expert/jivotnie/krs/porody/gerefordskaya-poroda-korov/ © Ферма.expert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Мясное скотоводство и переработка</dc:title>
  <dc:creator>Admin</dc:creator>
  <cp:lastModifiedBy>Admin</cp:lastModifiedBy>
  <cp:revision>113</cp:revision>
  <dcterms:created xsi:type="dcterms:W3CDTF">2020-06-18T08:39:24Z</dcterms:created>
  <dcterms:modified xsi:type="dcterms:W3CDTF">2021-06-28T05:19:10Z</dcterms:modified>
</cp:coreProperties>
</file>