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  <c:pt idx="2">
                  <c:v>12.5</c:v>
                </c:pt>
                <c:pt idx="3">
                  <c:v>11</c:v>
                </c:pt>
              </c:numCache>
            </c:numRef>
          </c:val>
        </c:ser>
        <c:axId val="73327744"/>
        <c:axId val="73329280"/>
      </c:areaChart>
      <c:catAx>
        <c:axId val="73327744"/>
        <c:scaling>
          <c:orientation val="minMax"/>
        </c:scaling>
        <c:axPos val="b"/>
        <c:tickLblPos val="nextTo"/>
        <c:crossAx val="73329280"/>
        <c:crosses val="autoZero"/>
        <c:auto val="1"/>
        <c:lblAlgn val="ctr"/>
        <c:lblOffset val="100"/>
      </c:catAx>
      <c:valAx>
        <c:axId val="73329280"/>
        <c:scaling>
          <c:orientation val="minMax"/>
        </c:scaling>
        <c:axPos val="l"/>
        <c:majorGridlines/>
        <c:numFmt formatCode="General" sourceLinked="1"/>
        <c:tickLblPos val="nextTo"/>
        <c:crossAx val="73327744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потребители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2.2000000000000002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6B3CA-A0B7-402D-BD71-4852354D2CF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1478C2-1F04-4FD2-B3B7-456B236C11E9}">
      <dgm:prSet phldrT="[Текст]"/>
      <dgm:spPr/>
      <dgm:t>
        <a:bodyPr/>
        <a:lstStyle/>
        <a:p>
          <a:r>
            <a:rPr lang="ru-RU" b="1" dirty="0" smtClean="0"/>
            <a:t>Лущильный станок  С</a:t>
          </a:r>
          <a:r>
            <a:rPr lang="en-US" b="1" dirty="0" err="1" smtClean="0"/>
            <a:t>orali</a:t>
          </a:r>
          <a:r>
            <a:rPr lang="en-US" b="1" dirty="0" smtClean="0"/>
            <a:t> </a:t>
          </a:r>
          <a:r>
            <a:rPr lang="ru-RU" b="1" dirty="0" smtClean="0"/>
            <a:t>М-84</a:t>
          </a:r>
          <a:endParaRPr lang="ru-RU" dirty="0"/>
        </a:p>
      </dgm:t>
    </dgm:pt>
    <dgm:pt modelId="{7AFF95DA-04D1-4AAD-A1F7-C55D4274D187}" type="parTrans" cxnId="{276392D5-B577-41F8-B083-0B1AB6D5FE5B}">
      <dgm:prSet/>
      <dgm:spPr/>
      <dgm:t>
        <a:bodyPr/>
        <a:lstStyle/>
        <a:p>
          <a:endParaRPr lang="ru-RU"/>
        </a:p>
      </dgm:t>
    </dgm:pt>
    <dgm:pt modelId="{2D9D58B1-92F6-4CED-9672-77DE23D9483C}" type="sibTrans" cxnId="{276392D5-B577-41F8-B083-0B1AB6D5FE5B}">
      <dgm:prSet/>
      <dgm:spPr/>
      <dgm:t>
        <a:bodyPr/>
        <a:lstStyle/>
        <a:p>
          <a:endParaRPr lang="ru-RU"/>
        </a:p>
      </dgm:t>
    </dgm:pt>
    <dgm:pt modelId="{41665225-9CB4-4564-AC61-0F700E9513A6}">
      <dgm:prSet phldrT="[Текст]"/>
      <dgm:spPr/>
      <dgm:t>
        <a:bodyPr/>
        <a:lstStyle/>
        <a:p>
          <a:r>
            <a:rPr lang="ru-RU" dirty="0" smtClean="0"/>
            <a:t>10 м 3 / в час шпон/0.5-8мм</a:t>
          </a:r>
          <a:endParaRPr lang="ru-RU" dirty="0"/>
        </a:p>
      </dgm:t>
    </dgm:pt>
    <dgm:pt modelId="{7A0AFA1D-4EB3-4B32-BC75-65084FD7C8C3}" type="parTrans" cxnId="{5E22CB2C-26F2-47BD-82D2-7DB489D62A07}">
      <dgm:prSet/>
      <dgm:spPr/>
      <dgm:t>
        <a:bodyPr/>
        <a:lstStyle/>
        <a:p>
          <a:endParaRPr lang="ru-RU"/>
        </a:p>
      </dgm:t>
    </dgm:pt>
    <dgm:pt modelId="{6E49B2DC-16F7-49B4-92E5-200B63118C1D}" type="sibTrans" cxnId="{5E22CB2C-26F2-47BD-82D2-7DB489D62A07}">
      <dgm:prSet/>
      <dgm:spPr/>
      <dgm:t>
        <a:bodyPr/>
        <a:lstStyle/>
        <a:p>
          <a:endParaRPr lang="ru-RU"/>
        </a:p>
      </dgm:t>
    </dgm:pt>
    <dgm:pt modelId="{D7059677-F4DF-43FB-B50F-BD291C0B47B7}">
      <dgm:prSet phldrT="[Текст]"/>
      <dgm:spPr/>
      <dgm:t>
        <a:bodyPr/>
        <a:lstStyle/>
        <a:p>
          <a:r>
            <a:rPr lang="ru-RU" dirty="0" smtClean="0"/>
            <a:t>25кВт. 380В. Смена 30 кВт</a:t>
          </a:r>
          <a:r>
            <a:rPr lang="ru-RU" b="1" dirty="0" smtClean="0"/>
            <a:t>.</a:t>
          </a:r>
          <a:endParaRPr lang="ru-RU" dirty="0"/>
        </a:p>
      </dgm:t>
    </dgm:pt>
    <dgm:pt modelId="{C608B8C6-2F43-4AB8-9D71-17EEF02CB1DB}" type="parTrans" cxnId="{A7BDFA4E-3439-4FDE-B726-1D36F03093BD}">
      <dgm:prSet/>
      <dgm:spPr/>
      <dgm:t>
        <a:bodyPr/>
        <a:lstStyle/>
        <a:p>
          <a:endParaRPr lang="ru-RU"/>
        </a:p>
      </dgm:t>
    </dgm:pt>
    <dgm:pt modelId="{E8338931-AF82-433D-A647-12F8338552C6}" type="sibTrans" cxnId="{A7BDFA4E-3439-4FDE-B726-1D36F03093BD}">
      <dgm:prSet/>
      <dgm:spPr/>
      <dgm:t>
        <a:bodyPr/>
        <a:lstStyle/>
        <a:p>
          <a:endParaRPr lang="ru-RU"/>
        </a:p>
      </dgm:t>
    </dgm:pt>
    <dgm:pt modelId="{DC2AA7AA-6D86-457F-AB7C-991CC17B76C4}">
      <dgm:prSet phldrT="[Текст]"/>
      <dgm:spPr/>
      <dgm:t>
        <a:bodyPr/>
        <a:lstStyle/>
        <a:p>
          <a:r>
            <a:rPr lang="ru-RU" dirty="0" smtClean="0"/>
            <a:t>Линия сшивания  </a:t>
          </a:r>
          <a:r>
            <a:rPr lang="en-US" dirty="0" err="1" smtClean="0"/>
            <a:t>Coralli</a:t>
          </a:r>
          <a:r>
            <a:rPr lang="en-US" dirty="0" smtClean="0"/>
            <a:t> </a:t>
          </a:r>
          <a:r>
            <a:rPr lang="ru-RU" dirty="0" smtClean="0"/>
            <a:t>М-76</a:t>
          </a:r>
          <a:endParaRPr lang="ru-RU" dirty="0"/>
        </a:p>
      </dgm:t>
    </dgm:pt>
    <dgm:pt modelId="{CC23BC61-3F19-420E-98EF-AF9DA86F2E64}" type="parTrans" cxnId="{512D11F6-379E-4E91-A123-10BE041582C6}">
      <dgm:prSet/>
      <dgm:spPr/>
      <dgm:t>
        <a:bodyPr/>
        <a:lstStyle/>
        <a:p>
          <a:endParaRPr lang="ru-RU"/>
        </a:p>
      </dgm:t>
    </dgm:pt>
    <dgm:pt modelId="{BF132227-C868-4E06-B49B-207388A2C9B0}" type="sibTrans" cxnId="{512D11F6-379E-4E91-A123-10BE041582C6}">
      <dgm:prSet/>
      <dgm:spPr/>
      <dgm:t>
        <a:bodyPr/>
        <a:lstStyle/>
        <a:p>
          <a:endParaRPr lang="ru-RU"/>
        </a:p>
      </dgm:t>
    </dgm:pt>
    <dgm:pt modelId="{94C4F6FF-D6FD-4318-A2AF-4012386BC7DE}">
      <dgm:prSet phldrT="[Текст]"/>
      <dgm:spPr/>
      <dgm:t>
        <a:bodyPr/>
        <a:lstStyle/>
        <a:p>
          <a:r>
            <a:rPr lang="ru-RU" dirty="0" smtClean="0"/>
            <a:t>80-180 сшивок в минуту, /макс 660 мм</a:t>
          </a:r>
          <a:endParaRPr lang="ru-RU" dirty="0"/>
        </a:p>
      </dgm:t>
    </dgm:pt>
    <dgm:pt modelId="{09B5C467-38C2-444E-AFC8-4FF213920F63}" type="parTrans" cxnId="{31DC6023-620E-42EA-9982-CDAFFDF44D19}">
      <dgm:prSet/>
      <dgm:spPr/>
      <dgm:t>
        <a:bodyPr/>
        <a:lstStyle/>
        <a:p>
          <a:endParaRPr lang="ru-RU"/>
        </a:p>
      </dgm:t>
    </dgm:pt>
    <dgm:pt modelId="{0DC56094-D6B0-4795-B1AF-9143682DA50C}" type="sibTrans" cxnId="{31DC6023-620E-42EA-9982-CDAFFDF44D19}">
      <dgm:prSet/>
      <dgm:spPr/>
      <dgm:t>
        <a:bodyPr/>
        <a:lstStyle/>
        <a:p>
          <a:endParaRPr lang="ru-RU"/>
        </a:p>
      </dgm:t>
    </dgm:pt>
    <dgm:pt modelId="{1E5F83C5-8120-49FF-B1FA-8926280BD4C0}">
      <dgm:prSet phldrT="[Текст]"/>
      <dgm:spPr/>
      <dgm:t>
        <a:bodyPr/>
        <a:lstStyle/>
        <a:p>
          <a:r>
            <a:rPr lang="ru-RU" dirty="0" smtClean="0"/>
            <a:t>2.2 кВт, </a:t>
          </a:r>
          <a:endParaRPr lang="ru-RU" dirty="0"/>
        </a:p>
      </dgm:t>
    </dgm:pt>
    <dgm:pt modelId="{58E5646B-3D63-49C7-BC8A-B0F050139624}" type="parTrans" cxnId="{451DA326-8736-48D5-B8ED-F011EE36B948}">
      <dgm:prSet/>
      <dgm:spPr/>
      <dgm:t>
        <a:bodyPr/>
        <a:lstStyle/>
        <a:p>
          <a:endParaRPr lang="ru-RU"/>
        </a:p>
      </dgm:t>
    </dgm:pt>
    <dgm:pt modelId="{6E2EEA7B-7359-4100-AC78-797009F6EF24}" type="sibTrans" cxnId="{451DA326-8736-48D5-B8ED-F011EE36B948}">
      <dgm:prSet/>
      <dgm:spPr/>
      <dgm:t>
        <a:bodyPr/>
        <a:lstStyle/>
        <a:p>
          <a:endParaRPr lang="ru-RU"/>
        </a:p>
      </dgm:t>
    </dgm:pt>
    <dgm:pt modelId="{3930734C-7AA8-4F74-8D3C-6CCDFF7FC73B}">
      <dgm:prSet phldrT="[Текст]"/>
      <dgm:spPr/>
      <dgm:t>
        <a:bodyPr/>
        <a:lstStyle/>
        <a:p>
          <a:r>
            <a:rPr lang="ru-RU" dirty="0" smtClean="0"/>
            <a:t>Пресс  экструдер для изготовления брикетов</a:t>
          </a:r>
          <a:endParaRPr lang="ru-RU" dirty="0"/>
        </a:p>
      </dgm:t>
    </dgm:pt>
    <dgm:pt modelId="{F31BA456-7E72-49F8-82E8-F301309097B9}" type="parTrans" cxnId="{D183E4C4-D77D-42C6-82FC-5CC7B3A2A04F}">
      <dgm:prSet/>
      <dgm:spPr/>
      <dgm:t>
        <a:bodyPr/>
        <a:lstStyle/>
        <a:p>
          <a:endParaRPr lang="ru-RU"/>
        </a:p>
      </dgm:t>
    </dgm:pt>
    <dgm:pt modelId="{0920EA20-F3C0-4AFC-AF54-7494B946DA57}" type="sibTrans" cxnId="{D183E4C4-D77D-42C6-82FC-5CC7B3A2A04F}">
      <dgm:prSet/>
      <dgm:spPr/>
      <dgm:t>
        <a:bodyPr/>
        <a:lstStyle/>
        <a:p>
          <a:endParaRPr lang="ru-RU"/>
        </a:p>
      </dgm:t>
    </dgm:pt>
    <dgm:pt modelId="{0E72F26F-0683-484A-8634-44A185BDFB95}">
      <dgm:prSet phldrT="[Текст]"/>
      <dgm:spPr/>
      <dgm:t>
        <a:bodyPr/>
        <a:lstStyle/>
        <a:p>
          <a:r>
            <a:rPr lang="ru-RU" dirty="0" smtClean="0"/>
            <a:t>400 м3 в час </a:t>
          </a:r>
          <a:endParaRPr lang="ru-RU" dirty="0"/>
        </a:p>
      </dgm:t>
    </dgm:pt>
    <dgm:pt modelId="{E6CF5CFB-15C2-40E8-9F55-ADC61EE4C962}" type="parTrans" cxnId="{76DC59AE-6335-4859-9FE2-508E1B3C9250}">
      <dgm:prSet/>
      <dgm:spPr/>
      <dgm:t>
        <a:bodyPr/>
        <a:lstStyle/>
        <a:p>
          <a:endParaRPr lang="ru-RU"/>
        </a:p>
      </dgm:t>
    </dgm:pt>
    <dgm:pt modelId="{6B2A4D54-4D32-4B59-98F9-27D18588877A}" type="sibTrans" cxnId="{76DC59AE-6335-4859-9FE2-508E1B3C9250}">
      <dgm:prSet/>
      <dgm:spPr/>
      <dgm:t>
        <a:bodyPr/>
        <a:lstStyle/>
        <a:p>
          <a:endParaRPr lang="ru-RU"/>
        </a:p>
      </dgm:t>
    </dgm:pt>
    <dgm:pt modelId="{8B1653FB-3966-4222-9590-92B1AFABA639}">
      <dgm:prSet phldrT="[Текст]"/>
      <dgm:spPr/>
      <dgm:t>
        <a:bodyPr/>
        <a:lstStyle/>
        <a:p>
          <a:r>
            <a:rPr lang="ru-RU" dirty="0" smtClean="0"/>
            <a:t>15 кВт.</a:t>
          </a:r>
          <a:endParaRPr lang="ru-RU" dirty="0"/>
        </a:p>
      </dgm:t>
    </dgm:pt>
    <dgm:pt modelId="{4F6D1E4C-3BAC-4CDF-99EB-AA9140755C90}" type="parTrans" cxnId="{4B5B6B87-B315-4EDF-831A-4200E8B35425}">
      <dgm:prSet/>
      <dgm:spPr/>
      <dgm:t>
        <a:bodyPr/>
        <a:lstStyle/>
        <a:p>
          <a:endParaRPr lang="ru-RU"/>
        </a:p>
      </dgm:t>
    </dgm:pt>
    <dgm:pt modelId="{C41BC814-5B55-43BD-96DB-7168B6A2460D}" type="sibTrans" cxnId="{4B5B6B87-B315-4EDF-831A-4200E8B35425}">
      <dgm:prSet/>
      <dgm:spPr/>
      <dgm:t>
        <a:bodyPr/>
        <a:lstStyle/>
        <a:p>
          <a:endParaRPr lang="ru-RU"/>
        </a:p>
      </dgm:t>
    </dgm:pt>
    <dgm:pt modelId="{96DA0FD6-C641-422C-8D20-5206CDF8DBDE}" type="pres">
      <dgm:prSet presAssocID="{5D66B3CA-A0B7-402D-BD71-4852354D2CF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BB5484-8BF9-4E3A-96F6-8FA4AC599720}" type="pres">
      <dgm:prSet presAssocID="{CD1478C2-1F04-4FD2-B3B7-456B236C11E9}" presName="comp" presStyleCnt="0"/>
      <dgm:spPr/>
    </dgm:pt>
    <dgm:pt modelId="{9F717272-3581-413C-BB24-7757FC3244A5}" type="pres">
      <dgm:prSet presAssocID="{CD1478C2-1F04-4FD2-B3B7-456B236C11E9}" presName="box" presStyleLbl="node1" presStyleIdx="0" presStyleCnt="3"/>
      <dgm:spPr/>
      <dgm:t>
        <a:bodyPr/>
        <a:lstStyle/>
        <a:p>
          <a:endParaRPr lang="ru-RU"/>
        </a:p>
      </dgm:t>
    </dgm:pt>
    <dgm:pt modelId="{E273859B-86E1-4650-9AF2-14072DB3CDEB}" type="pres">
      <dgm:prSet presAssocID="{CD1478C2-1F04-4FD2-B3B7-456B236C11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E31996-A391-43CB-848E-3E71FE5742A9}" type="pres">
      <dgm:prSet presAssocID="{CD1478C2-1F04-4FD2-B3B7-456B236C11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ED12A-26A1-407D-8423-1993A226E6BB}" type="pres">
      <dgm:prSet presAssocID="{2D9D58B1-92F6-4CED-9672-77DE23D9483C}" presName="spacer" presStyleCnt="0"/>
      <dgm:spPr/>
    </dgm:pt>
    <dgm:pt modelId="{2405864E-A3C8-4E8F-BE62-D53E3499205F}" type="pres">
      <dgm:prSet presAssocID="{DC2AA7AA-6D86-457F-AB7C-991CC17B76C4}" presName="comp" presStyleCnt="0"/>
      <dgm:spPr/>
    </dgm:pt>
    <dgm:pt modelId="{EFE4DB69-146B-46B3-8444-7EB26C10FB50}" type="pres">
      <dgm:prSet presAssocID="{DC2AA7AA-6D86-457F-AB7C-991CC17B76C4}" presName="box" presStyleLbl="node1" presStyleIdx="1" presStyleCnt="3"/>
      <dgm:spPr/>
      <dgm:t>
        <a:bodyPr/>
        <a:lstStyle/>
        <a:p>
          <a:endParaRPr lang="ru-RU"/>
        </a:p>
      </dgm:t>
    </dgm:pt>
    <dgm:pt modelId="{181620F4-78C2-43CD-A6DE-B31C49D374CD}" type="pres">
      <dgm:prSet presAssocID="{DC2AA7AA-6D86-457F-AB7C-991CC17B76C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AD7226-9E99-4CFC-BAFF-20D06647A108}" type="pres">
      <dgm:prSet presAssocID="{DC2AA7AA-6D86-457F-AB7C-991CC17B76C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85FAA-4CD2-4193-9114-E83624B7A7AC}" type="pres">
      <dgm:prSet presAssocID="{BF132227-C868-4E06-B49B-207388A2C9B0}" presName="spacer" presStyleCnt="0"/>
      <dgm:spPr/>
    </dgm:pt>
    <dgm:pt modelId="{C7265515-8048-4D88-8F1B-9BB5023D8407}" type="pres">
      <dgm:prSet presAssocID="{3930734C-7AA8-4F74-8D3C-6CCDFF7FC73B}" presName="comp" presStyleCnt="0"/>
      <dgm:spPr/>
    </dgm:pt>
    <dgm:pt modelId="{C5C50532-E660-45A8-8047-0F000E4F4D64}" type="pres">
      <dgm:prSet presAssocID="{3930734C-7AA8-4F74-8D3C-6CCDFF7FC73B}" presName="box" presStyleLbl="node1" presStyleIdx="2" presStyleCnt="3"/>
      <dgm:spPr/>
      <dgm:t>
        <a:bodyPr/>
        <a:lstStyle/>
        <a:p>
          <a:endParaRPr lang="ru-RU"/>
        </a:p>
      </dgm:t>
    </dgm:pt>
    <dgm:pt modelId="{2A8E5C6B-43BC-49AD-BB95-910863FF9576}" type="pres">
      <dgm:prSet presAssocID="{3930734C-7AA8-4F74-8D3C-6CCDFF7FC73B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546CDE-8C0F-43FA-AB13-B24994721597}" type="pres">
      <dgm:prSet presAssocID="{3930734C-7AA8-4F74-8D3C-6CCDFF7FC73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DFA4E-3439-4FDE-B726-1D36F03093BD}" srcId="{CD1478C2-1F04-4FD2-B3B7-456B236C11E9}" destId="{D7059677-F4DF-43FB-B50F-BD291C0B47B7}" srcOrd="1" destOrd="0" parTransId="{C608B8C6-2F43-4AB8-9D71-17EEF02CB1DB}" sibTransId="{E8338931-AF82-433D-A647-12F8338552C6}"/>
    <dgm:cxn modelId="{77806147-2348-49EF-91D5-D620CF4D885B}" type="presOf" srcId="{8B1653FB-3966-4222-9590-92B1AFABA639}" destId="{C5C50532-E660-45A8-8047-0F000E4F4D64}" srcOrd="0" destOrd="2" presId="urn:microsoft.com/office/officeart/2005/8/layout/vList4"/>
    <dgm:cxn modelId="{943F9AA9-70FC-49A5-AF4A-C553D92B01E3}" type="presOf" srcId="{CD1478C2-1F04-4FD2-B3B7-456B236C11E9}" destId="{9F717272-3581-413C-BB24-7757FC3244A5}" srcOrd="0" destOrd="0" presId="urn:microsoft.com/office/officeart/2005/8/layout/vList4"/>
    <dgm:cxn modelId="{5E22CB2C-26F2-47BD-82D2-7DB489D62A07}" srcId="{CD1478C2-1F04-4FD2-B3B7-456B236C11E9}" destId="{41665225-9CB4-4564-AC61-0F700E9513A6}" srcOrd="0" destOrd="0" parTransId="{7A0AFA1D-4EB3-4B32-BC75-65084FD7C8C3}" sibTransId="{6E49B2DC-16F7-49B4-92E5-200B63118C1D}"/>
    <dgm:cxn modelId="{55687D9F-3F19-44C4-BDDA-808B56B1A6FC}" type="presOf" srcId="{D7059677-F4DF-43FB-B50F-BD291C0B47B7}" destId="{78E31996-A391-43CB-848E-3E71FE5742A9}" srcOrd="1" destOrd="2" presId="urn:microsoft.com/office/officeart/2005/8/layout/vList4"/>
    <dgm:cxn modelId="{1A25287D-B1B4-4911-9018-49C8FA6727B0}" type="presOf" srcId="{3930734C-7AA8-4F74-8D3C-6CCDFF7FC73B}" destId="{0C546CDE-8C0F-43FA-AB13-B24994721597}" srcOrd="1" destOrd="0" presId="urn:microsoft.com/office/officeart/2005/8/layout/vList4"/>
    <dgm:cxn modelId="{00D475E5-0B28-4CCE-881F-8C725DEFC015}" type="presOf" srcId="{DC2AA7AA-6D86-457F-AB7C-991CC17B76C4}" destId="{85AD7226-9E99-4CFC-BAFF-20D06647A108}" srcOrd="1" destOrd="0" presId="urn:microsoft.com/office/officeart/2005/8/layout/vList4"/>
    <dgm:cxn modelId="{38F84998-90F2-48C7-A66C-F093B0A43581}" type="presOf" srcId="{0E72F26F-0683-484A-8634-44A185BDFB95}" destId="{C5C50532-E660-45A8-8047-0F000E4F4D64}" srcOrd="0" destOrd="1" presId="urn:microsoft.com/office/officeart/2005/8/layout/vList4"/>
    <dgm:cxn modelId="{66414BE6-6C53-49A8-A556-6D9E44AD6AE4}" type="presOf" srcId="{8B1653FB-3966-4222-9590-92B1AFABA639}" destId="{0C546CDE-8C0F-43FA-AB13-B24994721597}" srcOrd="1" destOrd="2" presId="urn:microsoft.com/office/officeart/2005/8/layout/vList4"/>
    <dgm:cxn modelId="{4604224F-96D1-46E0-AA0C-02C301450A5A}" type="presOf" srcId="{1E5F83C5-8120-49FF-B1FA-8926280BD4C0}" destId="{EFE4DB69-146B-46B3-8444-7EB26C10FB50}" srcOrd="0" destOrd="2" presId="urn:microsoft.com/office/officeart/2005/8/layout/vList4"/>
    <dgm:cxn modelId="{451DA326-8736-48D5-B8ED-F011EE36B948}" srcId="{DC2AA7AA-6D86-457F-AB7C-991CC17B76C4}" destId="{1E5F83C5-8120-49FF-B1FA-8926280BD4C0}" srcOrd="1" destOrd="0" parTransId="{58E5646B-3D63-49C7-BC8A-B0F050139624}" sibTransId="{6E2EEA7B-7359-4100-AC78-797009F6EF24}"/>
    <dgm:cxn modelId="{BEBAEC7A-5E66-47C1-A6BC-0CF5204CC771}" type="presOf" srcId="{5D66B3CA-A0B7-402D-BD71-4852354D2CF2}" destId="{96DA0FD6-C641-422C-8D20-5206CDF8DBDE}" srcOrd="0" destOrd="0" presId="urn:microsoft.com/office/officeart/2005/8/layout/vList4"/>
    <dgm:cxn modelId="{BD135C21-0373-411F-BF27-4469ACE6519A}" type="presOf" srcId="{DC2AA7AA-6D86-457F-AB7C-991CC17B76C4}" destId="{EFE4DB69-146B-46B3-8444-7EB26C10FB50}" srcOrd="0" destOrd="0" presId="urn:microsoft.com/office/officeart/2005/8/layout/vList4"/>
    <dgm:cxn modelId="{008BC015-8295-4C11-AB76-332E1F605AD9}" type="presOf" srcId="{D7059677-F4DF-43FB-B50F-BD291C0B47B7}" destId="{9F717272-3581-413C-BB24-7757FC3244A5}" srcOrd="0" destOrd="2" presId="urn:microsoft.com/office/officeart/2005/8/layout/vList4"/>
    <dgm:cxn modelId="{8638E1E7-C11D-4788-B6FC-FA0A550D0C32}" type="presOf" srcId="{CD1478C2-1F04-4FD2-B3B7-456B236C11E9}" destId="{78E31996-A391-43CB-848E-3E71FE5742A9}" srcOrd="1" destOrd="0" presId="urn:microsoft.com/office/officeart/2005/8/layout/vList4"/>
    <dgm:cxn modelId="{D183E4C4-D77D-42C6-82FC-5CC7B3A2A04F}" srcId="{5D66B3CA-A0B7-402D-BD71-4852354D2CF2}" destId="{3930734C-7AA8-4F74-8D3C-6CCDFF7FC73B}" srcOrd="2" destOrd="0" parTransId="{F31BA456-7E72-49F8-82E8-F301309097B9}" sibTransId="{0920EA20-F3C0-4AFC-AF54-7494B946DA57}"/>
    <dgm:cxn modelId="{276392D5-B577-41F8-B083-0B1AB6D5FE5B}" srcId="{5D66B3CA-A0B7-402D-BD71-4852354D2CF2}" destId="{CD1478C2-1F04-4FD2-B3B7-456B236C11E9}" srcOrd="0" destOrd="0" parTransId="{7AFF95DA-04D1-4AAD-A1F7-C55D4274D187}" sibTransId="{2D9D58B1-92F6-4CED-9672-77DE23D9483C}"/>
    <dgm:cxn modelId="{512D11F6-379E-4E91-A123-10BE041582C6}" srcId="{5D66B3CA-A0B7-402D-BD71-4852354D2CF2}" destId="{DC2AA7AA-6D86-457F-AB7C-991CC17B76C4}" srcOrd="1" destOrd="0" parTransId="{CC23BC61-3F19-420E-98EF-AF9DA86F2E64}" sibTransId="{BF132227-C868-4E06-B49B-207388A2C9B0}"/>
    <dgm:cxn modelId="{76DC59AE-6335-4859-9FE2-508E1B3C9250}" srcId="{3930734C-7AA8-4F74-8D3C-6CCDFF7FC73B}" destId="{0E72F26F-0683-484A-8634-44A185BDFB95}" srcOrd="0" destOrd="0" parTransId="{E6CF5CFB-15C2-40E8-9F55-ADC61EE4C962}" sibTransId="{6B2A4D54-4D32-4B59-98F9-27D18588877A}"/>
    <dgm:cxn modelId="{4B5B6B87-B315-4EDF-831A-4200E8B35425}" srcId="{3930734C-7AA8-4F74-8D3C-6CCDFF7FC73B}" destId="{8B1653FB-3966-4222-9590-92B1AFABA639}" srcOrd="1" destOrd="0" parTransId="{4F6D1E4C-3BAC-4CDF-99EB-AA9140755C90}" sibTransId="{C41BC814-5B55-43BD-96DB-7168B6A2460D}"/>
    <dgm:cxn modelId="{5E4C8439-A8EB-4EF7-A7C2-98B82C84B228}" type="presOf" srcId="{41665225-9CB4-4564-AC61-0F700E9513A6}" destId="{9F717272-3581-413C-BB24-7757FC3244A5}" srcOrd="0" destOrd="1" presId="urn:microsoft.com/office/officeart/2005/8/layout/vList4"/>
    <dgm:cxn modelId="{B1FFF5A1-22AC-48C2-B8FE-E8E98FAF431E}" type="presOf" srcId="{94C4F6FF-D6FD-4318-A2AF-4012386BC7DE}" destId="{85AD7226-9E99-4CFC-BAFF-20D06647A108}" srcOrd="1" destOrd="1" presId="urn:microsoft.com/office/officeart/2005/8/layout/vList4"/>
    <dgm:cxn modelId="{FD85AF7E-E1CA-411B-A392-2F6F64F6149B}" type="presOf" srcId="{3930734C-7AA8-4F74-8D3C-6CCDFF7FC73B}" destId="{C5C50532-E660-45A8-8047-0F000E4F4D64}" srcOrd="0" destOrd="0" presId="urn:microsoft.com/office/officeart/2005/8/layout/vList4"/>
    <dgm:cxn modelId="{C538EB80-E091-44E5-97E1-2360024AEDA8}" type="presOf" srcId="{94C4F6FF-D6FD-4318-A2AF-4012386BC7DE}" destId="{EFE4DB69-146B-46B3-8444-7EB26C10FB50}" srcOrd="0" destOrd="1" presId="urn:microsoft.com/office/officeart/2005/8/layout/vList4"/>
    <dgm:cxn modelId="{1DD9782C-F22B-49D6-A5B6-94AB43AACB3E}" type="presOf" srcId="{1E5F83C5-8120-49FF-B1FA-8926280BD4C0}" destId="{85AD7226-9E99-4CFC-BAFF-20D06647A108}" srcOrd="1" destOrd="2" presId="urn:microsoft.com/office/officeart/2005/8/layout/vList4"/>
    <dgm:cxn modelId="{D2A9D739-B995-493B-815D-856424EFE4FB}" type="presOf" srcId="{0E72F26F-0683-484A-8634-44A185BDFB95}" destId="{0C546CDE-8C0F-43FA-AB13-B24994721597}" srcOrd="1" destOrd="1" presId="urn:microsoft.com/office/officeart/2005/8/layout/vList4"/>
    <dgm:cxn modelId="{23944B02-98B8-424E-AFB0-7FF65183E85F}" type="presOf" srcId="{41665225-9CB4-4564-AC61-0F700E9513A6}" destId="{78E31996-A391-43CB-848E-3E71FE5742A9}" srcOrd="1" destOrd="1" presId="urn:microsoft.com/office/officeart/2005/8/layout/vList4"/>
    <dgm:cxn modelId="{31DC6023-620E-42EA-9982-CDAFFDF44D19}" srcId="{DC2AA7AA-6D86-457F-AB7C-991CC17B76C4}" destId="{94C4F6FF-D6FD-4318-A2AF-4012386BC7DE}" srcOrd="0" destOrd="0" parTransId="{09B5C467-38C2-444E-AFC8-4FF213920F63}" sibTransId="{0DC56094-D6B0-4795-B1AF-9143682DA50C}"/>
    <dgm:cxn modelId="{75AF15B6-3DDD-4D9A-B2DC-715AEFEE18CB}" type="presParOf" srcId="{96DA0FD6-C641-422C-8D20-5206CDF8DBDE}" destId="{C9BB5484-8BF9-4E3A-96F6-8FA4AC599720}" srcOrd="0" destOrd="0" presId="urn:microsoft.com/office/officeart/2005/8/layout/vList4"/>
    <dgm:cxn modelId="{90A772CA-5A8B-4A47-AD8F-B46E5904A307}" type="presParOf" srcId="{C9BB5484-8BF9-4E3A-96F6-8FA4AC599720}" destId="{9F717272-3581-413C-BB24-7757FC3244A5}" srcOrd="0" destOrd="0" presId="urn:microsoft.com/office/officeart/2005/8/layout/vList4"/>
    <dgm:cxn modelId="{11D0420E-8828-4E50-B09E-EE5655552100}" type="presParOf" srcId="{C9BB5484-8BF9-4E3A-96F6-8FA4AC599720}" destId="{E273859B-86E1-4650-9AF2-14072DB3CDEB}" srcOrd="1" destOrd="0" presId="urn:microsoft.com/office/officeart/2005/8/layout/vList4"/>
    <dgm:cxn modelId="{2E950CF7-A1EB-4785-A7D2-5E3EA974662E}" type="presParOf" srcId="{C9BB5484-8BF9-4E3A-96F6-8FA4AC599720}" destId="{78E31996-A391-43CB-848E-3E71FE5742A9}" srcOrd="2" destOrd="0" presId="urn:microsoft.com/office/officeart/2005/8/layout/vList4"/>
    <dgm:cxn modelId="{8F9C42D7-24DB-4A92-8993-370B1EFB0A13}" type="presParOf" srcId="{96DA0FD6-C641-422C-8D20-5206CDF8DBDE}" destId="{6F3ED12A-26A1-407D-8423-1993A226E6BB}" srcOrd="1" destOrd="0" presId="urn:microsoft.com/office/officeart/2005/8/layout/vList4"/>
    <dgm:cxn modelId="{ECCCC669-EB29-4FD9-92E2-89D3F52A7076}" type="presParOf" srcId="{96DA0FD6-C641-422C-8D20-5206CDF8DBDE}" destId="{2405864E-A3C8-4E8F-BE62-D53E3499205F}" srcOrd="2" destOrd="0" presId="urn:microsoft.com/office/officeart/2005/8/layout/vList4"/>
    <dgm:cxn modelId="{B2E54EDB-79D1-4775-ACC6-CDA509D45A04}" type="presParOf" srcId="{2405864E-A3C8-4E8F-BE62-D53E3499205F}" destId="{EFE4DB69-146B-46B3-8444-7EB26C10FB50}" srcOrd="0" destOrd="0" presId="urn:microsoft.com/office/officeart/2005/8/layout/vList4"/>
    <dgm:cxn modelId="{B01D6777-84FF-4174-B00A-2FA6EDB6E293}" type="presParOf" srcId="{2405864E-A3C8-4E8F-BE62-D53E3499205F}" destId="{181620F4-78C2-43CD-A6DE-B31C49D374CD}" srcOrd="1" destOrd="0" presId="urn:microsoft.com/office/officeart/2005/8/layout/vList4"/>
    <dgm:cxn modelId="{1A12D19A-3EE5-42C3-B872-634496D71722}" type="presParOf" srcId="{2405864E-A3C8-4E8F-BE62-D53E3499205F}" destId="{85AD7226-9E99-4CFC-BAFF-20D06647A108}" srcOrd="2" destOrd="0" presId="urn:microsoft.com/office/officeart/2005/8/layout/vList4"/>
    <dgm:cxn modelId="{920911D6-507B-40CD-B964-A7EC0C1B8A42}" type="presParOf" srcId="{96DA0FD6-C641-422C-8D20-5206CDF8DBDE}" destId="{94385FAA-4CD2-4193-9114-E83624B7A7AC}" srcOrd="3" destOrd="0" presId="urn:microsoft.com/office/officeart/2005/8/layout/vList4"/>
    <dgm:cxn modelId="{17BDCFE7-5179-44C4-994C-1E7AFE8B5E31}" type="presParOf" srcId="{96DA0FD6-C641-422C-8D20-5206CDF8DBDE}" destId="{C7265515-8048-4D88-8F1B-9BB5023D8407}" srcOrd="4" destOrd="0" presId="urn:microsoft.com/office/officeart/2005/8/layout/vList4"/>
    <dgm:cxn modelId="{21852AC8-4FA3-4C3C-9A89-B6664E8A3D99}" type="presParOf" srcId="{C7265515-8048-4D88-8F1B-9BB5023D8407}" destId="{C5C50532-E660-45A8-8047-0F000E4F4D64}" srcOrd="0" destOrd="0" presId="urn:microsoft.com/office/officeart/2005/8/layout/vList4"/>
    <dgm:cxn modelId="{2D6FA10A-DB98-4E17-95B5-E23B8BD9568F}" type="presParOf" srcId="{C7265515-8048-4D88-8F1B-9BB5023D8407}" destId="{2A8E5C6B-43BC-49AD-BB95-910863FF9576}" srcOrd="1" destOrd="0" presId="urn:microsoft.com/office/officeart/2005/8/layout/vList4"/>
    <dgm:cxn modelId="{4BE8FFEC-BBF4-4FF2-B743-DF67BB437FC8}" type="presParOf" srcId="{C7265515-8048-4D88-8F1B-9BB5023D8407}" destId="{0C546CDE-8C0F-43FA-AB13-B2499472159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B7823-3822-491F-AAAD-4DB2F1EBACD4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B26D56-E5D2-4349-A09D-3766F279AF6F}">
      <dgm:prSet phldrT="[Текст]"/>
      <dgm:spPr/>
      <dgm:t>
        <a:bodyPr/>
        <a:lstStyle/>
        <a:p>
          <a:r>
            <a:rPr lang="ru-RU" dirty="0" smtClean="0"/>
            <a:t>Хранилище 350 м2</a:t>
          </a:r>
          <a:endParaRPr lang="ru-RU" dirty="0"/>
        </a:p>
      </dgm:t>
    </dgm:pt>
    <dgm:pt modelId="{2D9DEB45-7FF3-431D-9F1B-3609F8878C30}" type="parTrans" cxnId="{518CC432-E04A-4D17-AAD5-7A3729085DBE}">
      <dgm:prSet/>
      <dgm:spPr/>
      <dgm:t>
        <a:bodyPr/>
        <a:lstStyle/>
        <a:p>
          <a:endParaRPr lang="ru-RU"/>
        </a:p>
      </dgm:t>
    </dgm:pt>
    <dgm:pt modelId="{68DF0B2B-E47B-462F-860D-76E219C42A21}" type="sibTrans" cxnId="{518CC432-E04A-4D17-AAD5-7A3729085DBE}">
      <dgm:prSet/>
      <dgm:spPr/>
      <dgm:t>
        <a:bodyPr/>
        <a:lstStyle/>
        <a:p>
          <a:endParaRPr lang="ru-RU"/>
        </a:p>
      </dgm:t>
    </dgm:pt>
    <dgm:pt modelId="{16ED5CAE-1325-43B5-B4E7-DF2636E16B8F}">
      <dgm:prSet phldrT="[Текст]"/>
      <dgm:spPr/>
      <dgm:t>
        <a:bodyPr/>
        <a:lstStyle/>
        <a:p>
          <a:r>
            <a:rPr lang="ru-RU" dirty="0" smtClean="0"/>
            <a:t>Присоединенная мощность 50-100 кВт </a:t>
          </a:r>
          <a:endParaRPr lang="ru-RU" dirty="0"/>
        </a:p>
      </dgm:t>
    </dgm:pt>
    <dgm:pt modelId="{7FDF77BB-F10D-4370-928E-70A577F92FCB}" type="parTrans" cxnId="{08BA50D6-A9D0-4DE3-BB10-AC662A4DF8BD}">
      <dgm:prSet/>
      <dgm:spPr/>
      <dgm:t>
        <a:bodyPr/>
        <a:lstStyle/>
        <a:p>
          <a:endParaRPr lang="ru-RU"/>
        </a:p>
      </dgm:t>
    </dgm:pt>
    <dgm:pt modelId="{ADBDF0F3-1AE0-453A-AAEB-B81BDBD86C89}" type="sibTrans" cxnId="{08BA50D6-A9D0-4DE3-BB10-AC662A4DF8BD}">
      <dgm:prSet/>
      <dgm:spPr/>
      <dgm:t>
        <a:bodyPr/>
        <a:lstStyle/>
        <a:p>
          <a:endParaRPr lang="ru-RU"/>
        </a:p>
      </dgm:t>
    </dgm:pt>
    <dgm:pt modelId="{0F1C5E73-08B5-41A6-A807-E9FE655A2068}">
      <dgm:prSet phldrT="[Текст]"/>
      <dgm:spPr/>
      <dgm:t>
        <a:bodyPr/>
        <a:lstStyle/>
        <a:p>
          <a:r>
            <a:rPr lang="ru-RU" dirty="0" smtClean="0"/>
            <a:t>Утепленный , разделенный на  две  зоны. Производства и склад готовой продукции</a:t>
          </a:r>
          <a:endParaRPr lang="ru-RU" dirty="0"/>
        </a:p>
      </dgm:t>
    </dgm:pt>
    <dgm:pt modelId="{545AA09C-FB25-4923-8D89-6F9DAE718C2A}" type="parTrans" cxnId="{0DE981A8-8271-4087-AB3B-BD70C4535DE5}">
      <dgm:prSet/>
      <dgm:spPr/>
      <dgm:t>
        <a:bodyPr/>
        <a:lstStyle/>
        <a:p>
          <a:endParaRPr lang="ru-RU"/>
        </a:p>
      </dgm:t>
    </dgm:pt>
    <dgm:pt modelId="{0D31FD16-FA93-4A3E-ADA6-754BEFD7A8B2}" type="sibTrans" cxnId="{0DE981A8-8271-4087-AB3B-BD70C4535DE5}">
      <dgm:prSet/>
      <dgm:spPr/>
      <dgm:t>
        <a:bodyPr/>
        <a:lstStyle/>
        <a:p>
          <a:endParaRPr lang="ru-RU"/>
        </a:p>
      </dgm:t>
    </dgm:pt>
    <dgm:pt modelId="{E545E01D-600B-4B8B-8766-799FA46E5024}">
      <dgm:prSet phldrT="[Текст]"/>
      <dgm:spPr/>
      <dgm:t>
        <a:bodyPr/>
        <a:lstStyle/>
        <a:p>
          <a:r>
            <a:rPr lang="ru-RU" dirty="0" smtClean="0"/>
            <a:t>Бытовки  для персонала и </a:t>
          </a:r>
          <a:r>
            <a:rPr lang="ru-RU" dirty="0" err="1" smtClean="0"/>
            <a:t>хоз</a:t>
          </a:r>
          <a:r>
            <a:rPr lang="ru-RU" dirty="0" smtClean="0"/>
            <a:t>. нужд.</a:t>
          </a:r>
          <a:endParaRPr lang="ru-RU" dirty="0"/>
        </a:p>
      </dgm:t>
    </dgm:pt>
    <dgm:pt modelId="{60FBEFA9-B7EF-489F-864F-5373382B4757}" type="parTrans" cxnId="{A617D230-8012-4360-86D4-BC0A3F5486CF}">
      <dgm:prSet/>
      <dgm:spPr/>
      <dgm:t>
        <a:bodyPr/>
        <a:lstStyle/>
        <a:p>
          <a:endParaRPr lang="ru-RU"/>
        </a:p>
      </dgm:t>
    </dgm:pt>
    <dgm:pt modelId="{E6C17191-B264-42EF-B884-675713E7353E}" type="sibTrans" cxnId="{A617D230-8012-4360-86D4-BC0A3F5486CF}">
      <dgm:prSet/>
      <dgm:spPr/>
      <dgm:t>
        <a:bodyPr/>
        <a:lstStyle/>
        <a:p>
          <a:endParaRPr lang="ru-RU"/>
        </a:p>
      </dgm:t>
    </dgm:pt>
    <dgm:pt modelId="{28C82B22-4E77-4D76-8006-0AD739D5C8E4}">
      <dgm:prSet phldrT="[Текст]"/>
      <dgm:spPr/>
      <dgm:t>
        <a:bodyPr/>
        <a:lstStyle/>
        <a:p>
          <a:r>
            <a:rPr lang="ru-RU" dirty="0" smtClean="0"/>
            <a:t>Жилые 2 </a:t>
          </a:r>
          <a:r>
            <a:rPr lang="ru-RU" dirty="0" err="1" smtClean="0"/>
            <a:t>шт</a:t>
          </a:r>
          <a:r>
            <a:rPr lang="ru-RU" dirty="0" smtClean="0"/>
            <a:t> .</a:t>
          </a:r>
          <a:endParaRPr lang="ru-RU" dirty="0"/>
        </a:p>
      </dgm:t>
    </dgm:pt>
    <dgm:pt modelId="{404BD64D-CA6E-4D5F-8051-2691AB694593}" type="parTrans" cxnId="{470D22CE-6836-4F29-A87B-A0B1BCA82285}">
      <dgm:prSet/>
      <dgm:spPr/>
      <dgm:t>
        <a:bodyPr/>
        <a:lstStyle/>
        <a:p>
          <a:endParaRPr lang="ru-RU"/>
        </a:p>
      </dgm:t>
    </dgm:pt>
    <dgm:pt modelId="{56CAF831-0F9D-4090-830C-836E882380C9}" type="sibTrans" cxnId="{470D22CE-6836-4F29-A87B-A0B1BCA82285}">
      <dgm:prSet/>
      <dgm:spPr/>
      <dgm:t>
        <a:bodyPr/>
        <a:lstStyle/>
        <a:p>
          <a:endParaRPr lang="ru-RU"/>
        </a:p>
      </dgm:t>
    </dgm:pt>
    <dgm:pt modelId="{9ED618B0-64B7-49F0-B2A9-5EB586F69D5C}">
      <dgm:prSet phldrT="[Текст]"/>
      <dgm:spPr/>
      <dgm:t>
        <a:bodyPr/>
        <a:lstStyle/>
        <a:p>
          <a:r>
            <a:rPr lang="ru-RU" dirty="0" smtClean="0"/>
            <a:t>Охраны  1 шт.</a:t>
          </a:r>
          <a:endParaRPr lang="ru-RU" dirty="0"/>
        </a:p>
      </dgm:t>
    </dgm:pt>
    <dgm:pt modelId="{686FA56B-8023-4D8F-B6C3-6C2CADD83F47}" type="parTrans" cxnId="{4C0E4917-E493-401B-BF26-FFE5A279FA2A}">
      <dgm:prSet/>
      <dgm:spPr/>
      <dgm:t>
        <a:bodyPr/>
        <a:lstStyle/>
        <a:p>
          <a:endParaRPr lang="ru-RU"/>
        </a:p>
      </dgm:t>
    </dgm:pt>
    <dgm:pt modelId="{93ACA543-301A-4082-952D-152018F3696C}" type="sibTrans" cxnId="{4C0E4917-E493-401B-BF26-FFE5A279FA2A}">
      <dgm:prSet/>
      <dgm:spPr/>
      <dgm:t>
        <a:bodyPr/>
        <a:lstStyle/>
        <a:p>
          <a:endParaRPr lang="ru-RU"/>
        </a:p>
      </dgm:t>
    </dgm:pt>
    <dgm:pt modelId="{D6E2DBBB-3C2F-4B43-8982-737EB8292EF4}">
      <dgm:prSet phldrT="[Текст]"/>
      <dgm:spPr/>
      <dgm:t>
        <a:bodyPr/>
        <a:lstStyle/>
        <a:p>
          <a:r>
            <a:rPr lang="ru-RU" dirty="0" smtClean="0"/>
            <a:t>Навесы для сырья, поддонов, вольер.</a:t>
          </a:r>
          <a:endParaRPr lang="ru-RU" dirty="0"/>
        </a:p>
      </dgm:t>
    </dgm:pt>
    <dgm:pt modelId="{D00ABDEB-DA23-4A37-96CD-A865F0186997}" type="parTrans" cxnId="{3B3A523D-D7A0-44C0-8DAA-8AFC3E2C505A}">
      <dgm:prSet/>
      <dgm:spPr/>
      <dgm:t>
        <a:bodyPr/>
        <a:lstStyle/>
        <a:p>
          <a:endParaRPr lang="ru-RU"/>
        </a:p>
      </dgm:t>
    </dgm:pt>
    <dgm:pt modelId="{AD68E992-BF67-499A-BDEF-908A3CC4AEEF}" type="sibTrans" cxnId="{3B3A523D-D7A0-44C0-8DAA-8AFC3E2C505A}">
      <dgm:prSet/>
      <dgm:spPr/>
      <dgm:t>
        <a:bodyPr/>
        <a:lstStyle/>
        <a:p>
          <a:endParaRPr lang="ru-RU"/>
        </a:p>
      </dgm:t>
    </dgm:pt>
    <dgm:pt modelId="{B6A4D551-98AD-4DE8-96E1-EAE608753596}">
      <dgm:prSet phldrT="[Текст]"/>
      <dgm:spPr/>
      <dgm:t>
        <a:bodyPr/>
        <a:lstStyle/>
        <a:p>
          <a:r>
            <a:rPr lang="ru-RU" dirty="0" smtClean="0"/>
            <a:t>Навес крытый 3 шт.</a:t>
          </a:r>
          <a:endParaRPr lang="ru-RU" dirty="0"/>
        </a:p>
      </dgm:t>
    </dgm:pt>
    <dgm:pt modelId="{FFAA6BA5-73A1-44A8-87A2-3C8718D31885}" type="parTrans" cxnId="{8139A272-DAF0-45FD-9ED0-7883A72F85BC}">
      <dgm:prSet/>
      <dgm:spPr/>
      <dgm:t>
        <a:bodyPr/>
        <a:lstStyle/>
        <a:p>
          <a:endParaRPr lang="ru-RU"/>
        </a:p>
      </dgm:t>
    </dgm:pt>
    <dgm:pt modelId="{0B9DE261-2A58-44AD-B32E-C88C408AF1AD}" type="sibTrans" cxnId="{8139A272-DAF0-45FD-9ED0-7883A72F85BC}">
      <dgm:prSet/>
      <dgm:spPr/>
      <dgm:t>
        <a:bodyPr/>
        <a:lstStyle/>
        <a:p>
          <a:endParaRPr lang="ru-RU"/>
        </a:p>
      </dgm:t>
    </dgm:pt>
    <dgm:pt modelId="{6D14C802-87DB-49C8-92D9-166545C7A043}">
      <dgm:prSet phldrT="[Текст]"/>
      <dgm:spPr/>
      <dgm:t>
        <a:bodyPr/>
        <a:lstStyle/>
        <a:p>
          <a:r>
            <a:rPr lang="ru-RU" dirty="0" smtClean="0"/>
            <a:t>Вольер для собак 1 шт.</a:t>
          </a:r>
          <a:endParaRPr lang="ru-RU" dirty="0"/>
        </a:p>
      </dgm:t>
    </dgm:pt>
    <dgm:pt modelId="{AA013361-92C7-40BF-BFBE-099653B9ECD6}" type="parTrans" cxnId="{797DCF99-104F-4EA5-B03B-1EDA29AE3019}">
      <dgm:prSet/>
      <dgm:spPr/>
      <dgm:t>
        <a:bodyPr/>
        <a:lstStyle/>
        <a:p>
          <a:endParaRPr lang="ru-RU"/>
        </a:p>
      </dgm:t>
    </dgm:pt>
    <dgm:pt modelId="{5AB99BEE-A3D7-47A0-B5EA-E01CE03DC550}" type="sibTrans" cxnId="{797DCF99-104F-4EA5-B03B-1EDA29AE3019}">
      <dgm:prSet/>
      <dgm:spPr/>
      <dgm:t>
        <a:bodyPr/>
        <a:lstStyle/>
        <a:p>
          <a:endParaRPr lang="ru-RU"/>
        </a:p>
      </dgm:t>
    </dgm:pt>
    <dgm:pt modelId="{F09AC5AC-F63B-43D5-B2AA-9D4119D6F961}">
      <dgm:prSet phldrT="[Текст]"/>
      <dgm:spPr/>
      <dgm:t>
        <a:bodyPr/>
        <a:lstStyle/>
        <a:p>
          <a:r>
            <a:rPr lang="ru-RU" dirty="0" smtClean="0"/>
            <a:t>Хозяйственные 2 шт.</a:t>
          </a:r>
          <a:endParaRPr lang="ru-RU" dirty="0"/>
        </a:p>
      </dgm:t>
    </dgm:pt>
    <dgm:pt modelId="{039C538B-B7E6-4962-9C1E-1A74595C2A50}" type="parTrans" cxnId="{F4EBA0E2-C0C0-4644-A4EC-C9A59E0039CD}">
      <dgm:prSet/>
      <dgm:spPr/>
      <dgm:t>
        <a:bodyPr/>
        <a:lstStyle/>
        <a:p>
          <a:endParaRPr lang="ru-RU"/>
        </a:p>
      </dgm:t>
    </dgm:pt>
    <dgm:pt modelId="{B7740F2D-DE7B-4917-AAD7-74A988FC935D}" type="sibTrans" cxnId="{F4EBA0E2-C0C0-4644-A4EC-C9A59E0039CD}">
      <dgm:prSet/>
      <dgm:spPr/>
      <dgm:t>
        <a:bodyPr/>
        <a:lstStyle/>
        <a:p>
          <a:endParaRPr lang="ru-RU"/>
        </a:p>
      </dgm:t>
    </dgm:pt>
    <dgm:pt modelId="{0784FAE8-796A-4AA2-A533-DE6564023F1E}" type="pres">
      <dgm:prSet presAssocID="{AB6B7823-3822-491F-AAAD-4DB2F1EBAC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52A264-9508-4DA5-BA15-4DA948D11D6B}" type="pres">
      <dgm:prSet presAssocID="{81B26D56-E5D2-4349-A09D-3766F279AF6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DFC95-76E9-477D-88AB-8695715606A0}" type="pres">
      <dgm:prSet presAssocID="{68DF0B2B-E47B-462F-860D-76E219C42A21}" presName="sibTrans" presStyleCnt="0"/>
      <dgm:spPr/>
    </dgm:pt>
    <dgm:pt modelId="{360DD1BE-F055-4BC9-BAB3-2BFE5E8698AB}" type="pres">
      <dgm:prSet presAssocID="{E545E01D-600B-4B8B-8766-799FA46E5024}" presName="node" presStyleLbl="node1" presStyleIdx="1" presStyleCnt="3" custLinFactNeighborX="5014" custLinFactNeighborY="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68D36-75CD-4551-97FB-77BBACABDEF5}" type="pres">
      <dgm:prSet presAssocID="{E6C17191-B264-42EF-B884-675713E7353E}" presName="sibTrans" presStyleCnt="0"/>
      <dgm:spPr/>
    </dgm:pt>
    <dgm:pt modelId="{7BD77F85-DA6C-4D13-9F4E-877388506E25}" type="pres">
      <dgm:prSet presAssocID="{D6E2DBBB-3C2F-4B43-8982-737EB8292E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BA0E2-C0C0-4644-A4EC-C9A59E0039CD}" srcId="{E545E01D-600B-4B8B-8766-799FA46E5024}" destId="{F09AC5AC-F63B-43D5-B2AA-9D4119D6F961}" srcOrd="1" destOrd="0" parTransId="{039C538B-B7E6-4962-9C1E-1A74595C2A50}" sibTransId="{B7740F2D-DE7B-4917-AAD7-74A988FC935D}"/>
    <dgm:cxn modelId="{4C0E4917-E493-401B-BF26-FFE5A279FA2A}" srcId="{E545E01D-600B-4B8B-8766-799FA46E5024}" destId="{9ED618B0-64B7-49F0-B2A9-5EB586F69D5C}" srcOrd="2" destOrd="0" parTransId="{686FA56B-8023-4D8F-B6C3-6C2CADD83F47}" sibTransId="{93ACA543-301A-4082-952D-152018F3696C}"/>
    <dgm:cxn modelId="{3915593A-77C1-46F8-89FE-03F8ABD28EFC}" type="presOf" srcId="{F09AC5AC-F63B-43D5-B2AA-9D4119D6F961}" destId="{360DD1BE-F055-4BC9-BAB3-2BFE5E8698AB}" srcOrd="0" destOrd="2" presId="urn:microsoft.com/office/officeart/2005/8/layout/hList6"/>
    <dgm:cxn modelId="{8571F572-5242-4C2D-AFD3-B6A1285788CC}" type="presOf" srcId="{D6E2DBBB-3C2F-4B43-8982-737EB8292EF4}" destId="{7BD77F85-DA6C-4D13-9F4E-877388506E25}" srcOrd="0" destOrd="0" presId="urn:microsoft.com/office/officeart/2005/8/layout/hList6"/>
    <dgm:cxn modelId="{3B3A523D-D7A0-44C0-8DAA-8AFC3E2C505A}" srcId="{AB6B7823-3822-491F-AAAD-4DB2F1EBACD4}" destId="{D6E2DBBB-3C2F-4B43-8982-737EB8292EF4}" srcOrd="2" destOrd="0" parTransId="{D00ABDEB-DA23-4A37-96CD-A865F0186997}" sibTransId="{AD68E992-BF67-499A-BDEF-908A3CC4AEEF}"/>
    <dgm:cxn modelId="{A617D230-8012-4360-86D4-BC0A3F5486CF}" srcId="{AB6B7823-3822-491F-AAAD-4DB2F1EBACD4}" destId="{E545E01D-600B-4B8B-8766-799FA46E5024}" srcOrd="1" destOrd="0" parTransId="{60FBEFA9-B7EF-489F-864F-5373382B4757}" sibTransId="{E6C17191-B264-42EF-B884-675713E7353E}"/>
    <dgm:cxn modelId="{FBC35E7A-9DE8-4897-939C-79D2286A4752}" type="presOf" srcId="{E545E01D-600B-4B8B-8766-799FA46E5024}" destId="{360DD1BE-F055-4BC9-BAB3-2BFE5E8698AB}" srcOrd="0" destOrd="0" presId="urn:microsoft.com/office/officeart/2005/8/layout/hList6"/>
    <dgm:cxn modelId="{0DE981A8-8271-4087-AB3B-BD70C4535DE5}" srcId="{81B26D56-E5D2-4349-A09D-3766F279AF6F}" destId="{0F1C5E73-08B5-41A6-A807-E9FE655A2068}" srcOrd="1" destOrd="0" parTransId="{545AA09C-FB25-4923-8D89-6F9DAE718C2A}" sibTransId="{0D31FD16-FA93-4A3E-ADA6-754BEFD7A8B2}"/>
    <dgm:cxn modelId="{E2C960E8-63FF-4C9B-9E4F-9EF8064EA1F2}" type="presOf" srcId="{9ED618B0-64B7-49F0-B2A9-5EB586F69D5C}" destId="{360DD1BE-F055-4BC9-BAB3-2BFE5E8698AB}" srcOrd="0" destOrd="3" presId="urn:microsoft.com/office/officeart/2005/8/layout/hList6"/>
    <dgm:cxn modelId="{27CA1C5E-8DB2-478F-9D19-E49BF0708DAF}" type="presOf" srcId="{6D14C802-87DB-49C8-92D9-166545C7A043}" destId="{7BD77F85-DA6C-4D13-9F4E-877388506E25}" srcOrd="0" destOrd="2" presId="urn:microsoft.com/office/officeart/2005/8/layout/hList6"/>
    <dgm:cxn modelId="{518CC432-E04A-4D17-AAD5-7A3729085DBE}" srcId="{AB6B7823-3822-491F-AAAD-4DB2F1EBACD4}" destId="{81B26D56-E5D2-4349-A09D-3766F279AF6F}" srcOrd="0" destOrd="0" parTransId="{2D9DEB45-7FF3-431D-9F1B-3609F8878C30}" sibTransId="{68DF0B2B-E47B-462F-860D-76E219C42A21}"/>
    <dgm:cxn modelId="{797DCF99-104F-4EA5-B03B-1EDA29AE3019}" srcId="{D6E2DBBB-3C2F-4B43-8982-737EB8292EF4}" destId="{6D14C802-87DB-49C8-92D9-166545C7A043}" srcOrd="1" destOrd="0" parTransId="{AA013361-92C7-40BF-BFBE-099653B9ECD6}" sibTransId="{5AB99BEE-A3D7-47A0-B5EA-E01CE03DC550}"/>
    <dgm:cxn modelId="{647EFDCD-7801-4503-952C-5C9FC68E48B4}" type="presOf" srcId="{16ED5CAE-1325-43B5-B4E7-DF2636E16B8F}" destId="{0252A264-9508-4DA5-BA15-4DA948D11D6B}" srcOrd="0" destOrd="1" presId="urn:microsoft.com/office/officeart/2005/8/layout/hList6"/>
    <dgm:cxn modelId="{4AFEAA61-8DBA-4C18-8FAE-0C54C5787143}" type="presOf" srcId="{28C82B22-4E77-4D76-8006-0AD739D5C8E4}" destId="{360DD1BE-F055-4BC9-BAB3-2BFE5E8698AB}" srcOrd="0" destOrd="1" presId="urn:microsoft.com/office/officeart/2005/8/layout/hList6"/>
    <dgm:cxn modelId="{A2F434A6-7656-4826-BFD2-EA15FC0EB72C}" type="presOf" srcId="{B6A4D551-98AD-4DE8-96E1-EAE608753596}" destId="{7BD77F85-DA6C-4D13-9F4E-877388506E25}" srcOrd="0" destOrd="1" presId="urn:microsoft.com/office/officeart/2005/8/layout/hList6"/>
    <dgm:cxn modelId="{BBAD7E46-AB8D-43AF-A7BA-3277732425E0}" type="presOf" srcId="{AB6B7823-3822-491F-AAAD-4DB2F1EBACD4}" destId="{0784FAE8-796A-4AA2-A533-DE6564023F1E}" srcOrd="0" destOrd="0" presId="urn:microsoft.com/office/officeart/2005/8/layout/hList6"/>
    <dgm:cxn modelId="{D58BAB46-34F3-45E4-8AC8-E1B88CCB1B48}" type="presOf" srcId="{0F1C5E73-08B5-41A6-A807-E9FE655A2068}" destId="{0252A264-9508-4DA5-BA15-4DA948D11D6B}" srcOrd="0" destOrd="2" presId="urn:microsoft.com/office/officeart/2005/8/layout/hList6"/>
    <dgm:cxn modelId="{470D22CE-6836-4F29-A87B-A0B1BCA82285}" srcId="{E545E01D-600B-4B8B-8766-799FA46E5024}" destId="{28C82B22-4E77-4D76-8006-0AD739D5C8E4}" srcOrd="0" destOrd="0" parTransId="{404BD64D-CA6E-4D5F-8051-2691AB694593}" sibTransId="{56CAF831-0F9D-4090-830C-836E882380C9}"/>
    <dgm:cxn modelId="{8139A272-DAF0-45FD-9ED0-7883A72F85BC}" srcId="{D6E2DBBB-3C2F-4B43-8982-737EB8292EF4}" destId="{B6A4D551-98AD-4DE8-96E1-EAE608753596}" srcOrd="0" destOrd="0" parTransId="{FFAA6BA5-73A1-44A8-87A2-3C8718D31885}" sibTransId="{0B9DE261-2A58-44AD-B32E-C88C408AF1AD}"/>
    <dgm:cxn modelId="{C6746400-4450-44D4-B890-E7FE3A5CD297}" type="presOf" srcId="{81B26D56-E5D2-4349-A09D-3766F279AF6F}" destId="{0252A264-9508-4DA5-BA15-4DA948D11D6B}" srcOrd="0" destOrd="0" presId="urn:microsoft.com/office/officeart/2005/8/layout/hList6"/>
    <dgm:cxn modelId="{08BA50D6-A9D0-4DE3-BB10-AC662A4DF8BD}" srcId="{81B26D56-E5D2-4349-A09D-3766F279AF6F}" destId="{16ED5CAE-1325-43B5-B4E7-DF2636E16B8F}" srcOrd="0" destOrd="0" parTransId="{7FDF77BB-F10D-4370-928E-70A577F92FCB}" sibTransId="{ADBDF0F3-1AE0-453A-AAEB-B81BDBD86C89}"/>
    <dgm:cxn modelId="{A1636E62-7EB7-49BB-B433-54644D1DB6ED}" type="presParOf" srcId="{0784FAE8-796A-4AA2-A533-DE6564023F1E}" destId="{0252A264-9508-4DA5-BA15-4DA948D11D6B}" srcOrd="0" destOrd="0" presId="urn:microsoft.com/office/officeart/2005/8/layout/hList6"/>
    <dgm:cxn modelId="{15999B4F-C27B-4C12-A5C0-5DB43587F9D6}" type="presParOf" srcId="{0784FAE8-796A-4AA2-A533-DE6564023F1E}" destId="{297DFC95-76E9-477D-88AB-8695715606A0}" srcOrd="1" destOrd="0" presId="urn:microsoft.com/office/officeart/2005/8/layout/hList6"/>
    <dgm:cxn modelId="{F39DEC5B-660B-41F3-AE51-C033A8B65986}" type="presParOf" srcId="{0784FAE8-796A-4AA2-A533-DE6564023F1E}" destId="{360DD1BE-F055-4BC9-BAB3-2BFE5E8698AB}" srcOrd="2" destOrd="0" presId="urn:microsoft.com/office/officeart/2005/8/layout/hList6"/>
    <dgm:cxn modelId="{8DAD1968-214E-45E7-AED6-271D83FC3D01}" type="presParOf" srcId="{0784FAE8-796A-4AA2-A533-DE6564023F1E}" destId="{D5E68D36-75CD-4551-97FB-77BBACABDEF5}" srcOrd="3" destOrd="0" presId="urn:microsoft.com/office/officeart/2005/8/layout/hList6"/>
    <dgm:cxn modelId="{F2E2FDDC-E738-4FA1-B0DE-0D89C1DE55EB}" type="presParOf" srcId="{0784FAE8-796A-4AA2-A533-DE6564023F1E}" destId="{7BD77F85-DA6C-4D13-9F4E-877388506E2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717272-3581-413C-BB24-7757FC3244A5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Лущильный станок  С</a:t>
          </a:r>
          <a:r>
            <a:rPr lang="en-US" sz="2500" b="1" kern="1200" dirty="0" err="1" smtClean="0"/>
            <a:t>orali</a:t>
          </a:r>
          <a:r>
            <a:rPr lang="en-US" sz="2500" b="1" kern="1200" dirty="0" smtClean="0"/>
            <a:t> </a:t>
          </a:r>
          <a:r>
            <a:rPr lang="ru-RU" sz="2500" b="1" kern="1200" dirty="0" smtClean="0"/>
            <a:t>М-84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10 м 3 / в час шпон/0.5-8мм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25кВт. 380В. Смена 30 кВт</a:t>
          </a:r>
          <a:r>
            <a:rPr lang="ru-RU" sz="2000" b="1" kern="1200" dirty="0" smtClean="0"/>
            <a:t>.</a:t>
          </a:r>
          <a:endParaRPr lang="ru-RU" sz="2000" kern="1200" dirty="0"/>
        </a:p>
      </dsp:txBody>
      <dsp:txXfrm>
        <a:off x="1787356" y="0"/>
        <a:ext cx="6442243" cy="1414363"/>
      </dsp:txXfrm>
    </dsp:sp>
    <dsp:sp modelId="{E273859B-86E1-4650-9AF2-14072DB3CDEB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4DB69-146B-46B3-8444-7EB26C10FB50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Линия сшивания  </a:t>
          </a:r>
          <a:r>
            <a:rPr lang="en-US" sz="2500" kern="1200" dirty="0" err="1" smtClean="0"/>
            <a:t>Coralli</a:t>
          </a:r>
          <a:r>
            <a:rPr lang="en-US" sz="2500" kern="1200" dirty="0" smtClean="0"/>
            <a:t> </a:t>
          </a:r>
          <a:r>
            <a:rPr lang="ru-RU" sz="2500" kern="1200" dirty="0" smtClean="0"/>
            <a:t>М-76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80-180 сшивок в минуту, /макс 660 мм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2.2 кВт, </a:t>
          </a:r>
          <a:endParaRPr lang="ru-RU" sz="2000" kern="1200" dirty="0"/>
        </a:p>
      </dsp:txBody>
      <dsp:txXfrm>
        <a:off x="1787356" y="1555799"/>
        <a:ext cx="6442243" cy="1414363"/>
      </dsp:txXfrm>
    </dsp:sp>
    <dsp:sp modelId="{181620F4-78C2-43CD-A6DE-B31C49D374CD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50532-E660-45A8-8047-0F000E4F4D64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Пресс  экструдер для изготовления брикетов</a:t>
          </a:r>
          <a:endParaRPr lang="ru-RU" sz="25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400 м3 в час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15 кВт.</a:t>
          </a:r>
          <a:endParaRPr lang="ru-RU" sz="2000" kern="1200" dirty="0"/>
        </a:p>
      </dsp:txBody>
      <dsp:txXfrm>
        <a:off x="1787356" y="3111599"/>
        <a:ext cx="6442243" cy="1414363"/>
      </dsp:txXfrm>
    </dsp:sp>
    <dsp:sp modelId="{2A8E5C6B-43BC-49AD-BB95-910863FF9576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52A264-9508-4DA5-BA15-4DA948D11D6B}">
      <dsp:nvSpPr>
        <dsp:cNvPr id="0" name=""/>
        <dsp:cNvSpPr/>
      </dsp:nvSpPr>
      <dsp:spPr>
        <a:xfrm rot="16200000">
          <a:off x="-956010" y="957014"/>
          <a:ext cx="4525963" cy="261193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295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Хранилище 350 м2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Присоединенная мощность 50-100 кВт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Утепленный , разделенный на  две  зоны. Производства и склад готовой продукции</a:t>
          </a:r>
          <a:endParaRPr lang="ru-RU" sz="1800" kern="1200" dirty="0"/>
        </a:p>
      </dsp:txBody>
      <dsp:txXfrm rot="16200000">
        <a:off x="-956010" y="957014"/>
        <a:ext cx="4525963" cy="2611933"/>
      </dsp:txXfrm>
    </dsp:sp>
    <dsp:sp modelId="{360DD1BE-F055-4BC9-BAB3-2BFE5E8698AB}">
      <dsp:nvSpPr>
        <dsp:cNvPr id="0" name=""/>
        <dsp:cNvSpPr/>
      </dsp:nvSpPr>
      <dsp:spPr>
        <a:xfrm rot="16200000">
          <a:off x="1861640" y="957014"/>
          <a:ext cx="4525963" cy="2611933"/>
        </a:xfrm>
        <a:prstGeom prst="flowChartManualOperati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295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Бытовки  для персонала и </a:t>
          </a:r>
          <a:r>
            <a:rPr lang="ru-RU" sz="2300" kern="1200" dirty="0" err="1" smtClean="0"/>
            <a:t>хоз</a:t>
          </a:r>
          <a:r>
            <a:rPr lang="ru-RU" sz="2300" kern="1200" dirty="0" smtClean="0"/>
            <a:t>. нужд.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Жилые 2 </a:t>
          </a:r>
          <a:r>
            <a:rPr lang="ru-RU" sz="1800" kern="1200" dirty="0" err="1" smtClean="0"/>
            <a:t>шт</a:t>
          </a:r>
          <a:r>
            <a:rPr lang="ru-RU" sz="1800" kern="1200" dirty="0" smtClean="0"/>
            <a:t> 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Хозяйственные 2 шт.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Охраны  1 шт.</a:t>
          </a:r>
          <a:endParaRPr lang="ru-RU" sz="1800" kern="1200" dirty="0"/>
        </a:p>
      </dsp:txBody>
      <dsp:txXfrm rot="16200000">
        <a:off x="1861640" y="957014"/>
        <a:ext cx="4525963" cy="2611933"/>
      </dsp:txXfrm>
    </dsp:sp>
    <dsp:sp modelId="{7BD77F85-DA6C-4D13-9F4E-877388506E25}">
      <dsp:nvSpPr>
        <dsp:cNvPr id="0" name=""/>
        <dsp:cNvSpPr/>
      </dsp:nvSpPr>
      <dsp:spPr>
        <a:xfrm rot="16200000">
          <a:off x="4659647" y="957014"/>
          <a:ext cx="4525963" cy="2611933"/>
        </a:xfrm>
        <a:prstGeom prst="flowChartManualOperati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6295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Навесы для сырья, поддонов, вольер.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Навес крытый 3 шт.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Вольер для собак 1 шт.</a:t>
          </a:r>
          <a:endParaRPr lang="ru-RU" sz="1800" kern="1200" dirty="0"/>
        </a:p>
      </dsp:txBody>
      <dsp:txXfrm rot="16200000">
        <a:off x="4659647" y="957014"/>
        <a:ext cx="4525963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44561-3F1A-4C53-97AE-03A31D17A0BC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A08A7-FC44-498E-BD27-55FBBD8BCE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Кругляк заготовлен в размер </a:t>
            </a:r>
            <a:r>
              <a:rPr lang="ru-RU" dirty="0" err="1" smtClean="0"/>
              <a:t>Ф-от</a:t>
            </a:r>
            <a:r>
              <a:rPr lang="ru-RU" dirty="0" smtClean="0"/>
              <a:t> 18 до 900мм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L-600 </a:t>
            </a:r>
            <a:r>
              <a:rPr lang="ru-RU" dirty="0" smtClean="0"/>
              <a:t>мм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A08A7-FC44-498E-BD27-55FBBD8BCE2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Изготовление тарной дощечки из шпона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 лущильном оборудовании фирмы </a:t>
            </a:r>
            <a:r>
              <a:rPr lang="en-US" dirty="0" err="1" smtClean="0"/>
              <a:t>Coralli</a:t>
            </a:r>
            <a:endParaRPr lang="ru-RU" dirty="0" smtClean="0"/>
          </a:p>
          <a:p>
            <a:r>
              <a:rPr lang="ru-RU" smtClean="0"/>
              <a:t>Челябинск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Сырье для производства шпона , кругляк лиственных пород древесины, Тополь, Осина, Береза</a:t>
            </a:r>
            <a:endParaRPr lang="ru-RU" dirty="0"/>
          </a:p>
        </p:txBody>
      </p:sp>
      <p:pic>
        <p:nvPicPr>
          <p:cNvPr id="4" name="Содержимое 3" descr="IMG_20170825_105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59480" y="1881981"/>
            <a:ext cx="2225040" cy="396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Заготовка устанавливается в станок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Роспуск на шпон кругляка занимает 10-20 с.</a:t>
            </a:r>
          </a:p>
          <a:p>
            <a:r>
              <a:rPr lang="ru-RU" dirty="0" smtClean="0"/>
              <a:t>Потребляемая мощность 25кВт. 380В. Смена 30 кВт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Производительность10 м 3 / в час шпон/0.5-8мм</a:t>
            </a:r>
          </a:p>
          <a:p>
            <a:r>
              <a:rPr lang="ru-RU" dirty="0" smtClean="0"/>
              <a:t>Обслуживается 1 –человеком.( при условии имеющегося приспособления </a:t>
            </a:r>
            <a:r>
              <a:rPr lang="ru-RU" dirty="0" err="1" smtClean="0"/>
              <a:t>эл</a:t>
            </a:r>
            <a:r>
              <a:rPr lang="ru-RU" dirty="0" smtClean="0"/>
              <a:t>. Тали.)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оборудования</a:t>
            </a:r>
            <a:endParaRPr lang="ru-RU" dirty="0"/>
          </a:p>
        </p:txBody>
      </p:sp>
      <p:pic>
        <p:nvPicPr>
          <p:cNvPr id="4" name="Содержимое 3" descr="IMG_20170825_110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9480" y="1881981"/>
            <a:ext cx="2225040" cy="39624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Разруб на дощечки шпона на гильотине  </a:t>
            </a:r>
            <a:r>
              <a:rPr lang="en-US" dirty="0" err="1" smtClean="0"/>
              <a:t>Coralli</a:t>
            </a:r>
            <a:r>
              <a:rPr lang="ru-RU" dirty="0" smtClean="0"/>
              <a:t> М-55</a:t>
            </a:r>
            <a:endParaRPr lang="ru-RU" dirty="0"/>
          </a:p>
        </p:txBody>
      </p:sp>
      <p:pic>
        <p:nvPicPr>
          <p:cNvPr id="4" name="Содержимое 3" descr="IMG_20170825_11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9480" y="1881981"/>
            <a:ext cx="2225040" cy="3962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Упаковка дощечки на поддон </a:t>
            </a:r>
            <a:endParaRPr lang="ru-RU" dirty="0"/>
          </a:p>
        </p:txBody>
      </p:sp>
      <p:pic>
        <p:nvPicPr>
          <p:cNvPr id="6" name="Содержимое 5" descr="261738_5328283cb9c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034381"/>
            <a:ext cx="4876800" cy="3657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Переработка отходов в брикеты топливные, </a:t>
            </a:r>
            <a:r>
              <a:rPr lang="ru-RU" dirty="0" err="1" smtClean="0"/>
              <a:t>пеллеты</a:t>
            </a:r>
            <a:endParaRPr lang="ru-RU" dirty="0"/>
          </a:p>
        </p:txBody>
      </p:sp>
      <p:pic>
        <p:nvPicPr>
          <p:cNvPr id="4" name="Содержимое 3" descr="IMG-70601cd227beb8064ef9544c8fe95638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0" y="2720181"/>
            <a:ext cx="3048000" cy="2286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Потребители с которыми есть предварительная договоренность тарной дощечки, и топливных брикетов, гранул 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4755976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Армения</a:t>
                      </a:r>
                      <a:r>
                        <a:rPr lang="ru-RU" baseline="0" dirty="0" smtClean="0"/>
                        <a:t>  производитель абрикосов,  май-июнь  120 м3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1 440 000 рублей.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Польша производитель яблок,</a:t>
                      </a:r>
                      <a:r>
                        <a:rPr lang="ru-RU" baseline="0" dirty="0" smtClean="0"/>
                        <a:t> май -сентябрь  300 м3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3 600 000 рублей.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Узбекистан производитель винограда, слив,</a:t>
                      </a:r>
                      <a:r>
                        <a:rPr lang="ru-RU" baseline="0" dirty="0" smtClean="0"/>
                        <a:t>  июнь –октябрь  300 м3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3 600 000 рублей.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4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r>
                        <a:rPr lang="ru-RU" baseline="0" dirty="0" smtClean="0"/>
                        <a:t> , Калуга , ламели для станков 20 м3 в месяц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640 000 рублей.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Другие</a:t>
                      </a:r>
                      <a:r>
                        <a:rPr lang="ru-RU" baseline="0" dirty="0" smtClean="0"/>
                        <a:t> потребители; </a:t>
                      </a:r>
                      <a:r>
                        <a:rPr lang="ru-RU" baseline="0" dirty="0" err="1" smtClean="0"/>
                        <a:t>пеллет</a:t>
                      </a:r>
                      <a:r>
                        <a:rPr lang="ru-RU" baseline="0" dirty="0" smtClean="0"/>
                        <a:t>, топливных брикетов, (население, предприятия, в России и за границей)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1 350 000 рублей.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Сезонность продаж продукции по году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потребители продукции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Протрет потребителя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Основным потребителем продукции, будут аграрные предприятия юга России, Закавказья, Средней Азии, Восточной Европы, производители фруктов , ягод и овощей .</a:t>
            </a:r>
          </a:p>
          <a:p>
            <a:r>
              <a:rPr lang="ru-RU" dirty="0" smtClean="0"/>
              <a:t>Также производители грибов, заготовительные предприятия.</a:t>
            </a:r>
          </a:p>
          <a:p>
            <a:r>
              <a:rPr lang="ru-RU" dirty="0" smtClean="0"/>
              <a:t>Некоторые промышленные предприятия, станкостроения, разные предприятия, потребляющие продукцию для нужд отопления, художественные мастерские.</a:t>
            </a:r>
          </a:p>
          <a:p>
            <a:r>
              <a:rPr lang="ru-RU" dirty="0" smtClean="0"/>
              <a:t>Население.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Требуемые инвестиции и срок окупаемости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Инвестиции                                                      </a:t>
                      </a:r>
                      <a:r>
                        <a:rPr lang="ru-RU" dirty="0" smtClean="0"/>
                        <a:t>15 000 </a:t>
                      </a:r>
                      <a:r>
                        <a:rPr lang="ru-RU" dirty="0" smtClean="0"/>
                        <a:t>000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Доходность в месяц</a:t>
                      </a:r>
                      <a:r>
                        <a:rPr lang="ru-RU" baseline="0" dirty="0" smtClean="0"/>
                        <a:t>                                          3 988 000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Затратная</a:t>
                      </a:r>
                      <a:r>
                        <a:rPr lang="ru-RU" baseline="0" dirty="0" smtClean="0"/>
                        <a:t> часть в месяц                                   2 256 000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Рентабельность                                                        45 %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Окупаемость                                                               24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инвестиций, и возврат финансовых средств по месяцам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97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Месяцы</a:t>
                      </a:r>
                      <a:r>
                        <a:rPr lang="ru-RU" baseline="0" dirty="0" smtClean="0"/>
                        <a:t> по порядку от начала инвестиций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к возврату,</a:t>
                      </a:r>
                      <a:r>
                        <a:rPr lang="ru-RU" baseline="0" dirty="0" smtClean="0"/>
                        <a:t> инвестиции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Создание предприятия, контракт с инвестором, оформление</a:t>
                      </a:r>
                      <a:r>
                        <a:rPr lang="ru-RU" baseline="0" dirty="0" smtClean="0"/>
                        <a:t> документов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r>
                        <a:rPr lang="ru-RU" dirty="0" smtClean="0"/>
                        <a:t>15000000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рублей </a:t>
                      </a:r>
                    </a:p>
                    <a:p>
                      <a:r>
                        <a:rPr lang="ru-RU" baseline="0" dirty="0" smtClean="0"/>
                        <a:t>(-200000 рублей)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Монтаж необходимой инфраструктуры,</a:t>
                      </a:r>
                      <a:r>
                        <a:rPr lang="ru-RU" baseline="0" dirty="0" smtClean="0"/>
                        <a:t> прохождение согласований.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(-4600000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рублей)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Закуп , монтаж оборудования, закуп сырья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(-9200000 </a:t>
                      </a:r>
                      <a:r>
                        <a:rPr lang="ru-RU" dirty="0" smtClean="0"/>
                        <a:t>рублей)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r>
                        <a:rPr lang="ru-RU" baseline="0" dirty="0" smtClean="0"/>
                        <a:t> Запуск производства, набор персонала начало рекламной компании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(-1000000</a:t>
                      </a:r>
                      <a:r>
                        <a:rPr lang="ru-RU" baseline="0" dirty="0" smtClean="0"/>
                        <a:t> рублей)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Производство,</a:t>
                      </a:r>
                      <a:r>
                        <a:rPr lang="ru-RU" baseline="0" dirty="0" smtClean="0"/>
                        <a:t> начало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+300</a:t>
                      </a:r>
                      <a:r>
                        <a:rPr lang="ru-RU" baseline="0" dirty="0" smtClean="0"/>
                        <a:t>000</a:t>
                      </a:r>
                      <a:r>
                        <a:rPr lang="ru-RU" dirty="0" smtClean="0"/>
                        <a:t>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Производство,</a:t>
                      </a:r>
                      <a:r>
                        <a:rPr lang="ru-RU" baseline="0" dirty="0" smtClean="0"/>
                        <a:t> набор темпа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+500000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Производство, отладка мощностей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r>
                        <a:rPr lang="ru-RU" baseline="0" dirty="0" smtClean="0"/>
                        <a:t> 1000000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 Производство,</a:t>
                      </a:r>
                      <a:r>
                        <a:rPr lang="ru-RU" baseline="0" dirty="0" smtClean="0"/>
                        <a:t> оптимизация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+ 1000000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r>
                        <a:rPr lang="ru-RU" baseline="0" dirty="0" smtClean="0"/>
                        <a:t> Производство, выход на полную мощность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+1000000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10.</a:t>
                      </a:r>
                      <a:r>
                        <a:rPr lang="ru-RU" baseline="0" dirty="0" smtClean="0"/>
                        <a:t> Производство, стабильная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+1000000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11. </a:t>
                      </a:r>
                      <a:r>
                        <a:rPr lang="ru-RU" baseline="0" dirty="0" smtClean="0"/>
                        <a:t>Производство, стабильная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+1000000</a:t>
                      </a:r>
                      <a:r>
                        <a:rPr lang="ru-RU" baseline="0" dirty="0" smtClean="0"/>
                        <a:t>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12. Производство, снижение объема.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+1000000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13.</a:t>
                      </a:r>
                      <a:r>
                        <a:rPr lang="ru-RU" baseline="0" dirty="0" smtClean="0"/>
                        <a:t> Производство, минимальный объем.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</a:t>
                      </a:r>
                      <a:r>
                        <a:rPr lang="ru-RU" dirty="0" smtClean="0"/>
                        <a:t>700000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14. Производство,</a:t>
                      </a:r>
                      <a:r>
                        <a:rPr lang="ru-RU" baseline="0" dirty="0" smtClean="0"/>
                        <a:t> регламентные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15. Производство,</a:t>
                      </a:r>
                      <a:r>
                        <a:rPr lang="ru-RU" baseline="0" dirty="0" smtClean="0"/>
                        <a:t> набор темпа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+500000 рублей.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16. Производство,</a:t>
                      </a:r>
                      <a:r>
                        <a:rPr lang="ru-RU" baseline="0" dirty="0" smtClean="0"/>
                        <a:t> стабильная работа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+ 1000000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17. Производство,</a:t>
                      </a:r>
                      <a:r>
                        <a:rPr lang="ru-RU" baseline="0" dirty="0" smtClean="0"/>
                        <a:t> стабильная работа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+1000000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18. Производство,</a:t>
                      </a:r>
                      <a:r>
                        <a:rPr lang="ru-RU" baseline="0" dirty="0" smtClean="0"/>
                        <a:t> стабильная работа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+1000000 рублей.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19. Производство,</a:t>
                      </a:r>
                      <a:r>
                        <a:rPr lang="ru-RU" baseline="0" dirty="0" smtClean="0"/>
                        <a:t> стабильная работа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+1000000 рублей.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20. Производство,</a:t>
                      </a:r>
                      <a:r>
                        <a:rPr lang="ru-RU" baseline="0" dirty="0" smtClean="0"/>
                        <a:t> стабильная работа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+1000000 рублей.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21. Производство,</a:t>
                      </a:r>
                      <a:r>
                        <a:rPr lang="ru-RU" baseline="0" dirty="0" smtClean="0"/>
                        <a:t> стабильная работа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</a:t>
                      </a:r>
                      <a:r>
                        <a:rPr lang="ru-RU" dirty="0" smtClean="0"/>
                        <a:t>  1000000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22. Производство,</a:t>
                      </a:r>
                      <a:r>
                        <a:rPr lang="ru-RU" baseline="0" dirty="0" smtClean="0"/>
                        <a:t> стабильная работа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</a:t>
                      </a:r>
                      <a:r>
                        <a:rPr lang="ru-RU" dirty="0" smtClean="0"/>
                        <a:t> 1000000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23. Производство,</a:t>
                      </a:r>
                      <a:r>
                        <a:rPr lang="ru-RU" baseline="0" dirty="0" smtClean="0"/>
                        <a:t> стабильная работа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 бонус за участие 500000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24. Производство, модернизация.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Участие в лесонасаждении улучшение экологии, возобновление ресурсов.</a:t>
            </a:r>
            <a:endParaRPr lang="ru-RU" sz="3600" dirty="0"/>
          </a:p>
        </p:txBody>
      </p:sp>
      <p:pic>
        <p:nvPicPr>
          <p:cNvPr id="4" name="Содержимое 3" descr="7d1213f23e06118792e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6699" y="1600200"/>
            <a:ext cx="679060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бизнеса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b="1" dirty="0" smtClean="0"/>
              <a:t>Изготовление из кругляка лиственных пород древесины, (тополь, береза, осина, ) шпона, путем лущения на станке производства итальянской фирмы «</a:t>
            </a:r>
            <a:r>
              <a:rPr lang="ru-RU" b="1" dirty="0" err="1" smtClean="0"/>
              <a:t>коралли</a:t>
            </a:r>
            <a:r>
              <a:rPr lang="ru-RU" b="1" dirty="0" smtClean="0"/>
              <a:t>» М-84 , с последующей переработки в заготовку, тарной дощечки, методом рубки в размер на станке М-54 фирмы «</a:t>
            </a:r>
            <a:r>
              <a:rPr lang="ru-RU" b="1" dirty="0" err="1" smtClean="0"/>
              <a:t>коралли</a:t>
            </a:r>
            <a:r>
              <a:rPr lang="ru-RU" b="1" dirty="0" smtClean="0"/>
              <a:t>» </a:t>
            </a:r>
            <a:endParaRPr lang="ru-RU" dirty="0" smtClean="0"/>
          </a:p>
          <a:p>
            <a:r>
              <a:rPr lang="ru-RU" b="1" dirty="0" smtClean="0"/>
              <a:t>После предварительной просушки до транспортировочной влажности не более 15% тарная дощечка обрабатывается антисептиком, и  укладывается на поддон , норма укладки поддона 1.2 м3  тарной дощечки, обвязывается упаковочной лентой и скотчем, для последующего складирования и транспортировки.  </a:t>
            </a:r>
            <a:endParaRPr lang="ru-RU" dirty="0" smtClean="0"/>
          </a:p>
          <a:p>
            <a:r>
              <a:rPr lang="ru-RU" b="1" dirty="0" smtClean="0"/>
              <a:t>В таком виде продукт, тарная дощечка,  передается потребителям.</a:t>
            </a:r>
            <a:endParaRPr lang="ru-RU" dirty="0" smtClean="0"/>
          </a:p>
          <a:p>
            <a:r>
              <a:rPr lang="ru-RU" b="1" dirty="0" smtClean="0"/>
              <a:t>Потребителями являются сельскохозяйственные предприятия, </a:t>
            </a:r>
            <a:endParaRPr lang="ru-RU" dirty="0" smtClean="0"/>
          </a:p>
          <a:p>
            <a:r>
              <a:rPr lang="ru-RU" b="1" dirty="0" smtClean="0"/>
              <a:t>выращивающие фрукты и овощи, также грибные производители и заготовительные кооперативы. Которые приобретая тарную дощечку , в последующем изготавливают ящики для транспортировки , хранения , своей продукции.  Тарная дощечка, упакованная в таком объеме , очень удобна нашим потребителям, так ,как занимает мало места для транспортировки, и при изготовлении стандартного ящика для фруктов из объема в один поддон, производится 900 шт. ящиков. Цена за продукт является очень доступной и конкурентоспособной на рынке. </a:t>
            </a:r>
            <a:endParaRPr lang="ru-RU" dirty="0" smtClean="0"/>
          </a:p>
          <a:p>
            <a:r>
              <a:rPr lang="ru-RU" b="1" dirty="0" smtClean="0"/>
              <a:t>Кроме тарной дощечки , предприятие будет производить из отходов топливные брикеты и </a:t>
            </a:r>
            <a:r>
              <a:rPr lang="ru-RU" b="1" dirty="0" err="1" smtClean="0"/>
              <a:t>пеллетные</a:t>
            </a:r>
            <a:r>
              <a:rPr lang="ru-RU" b="1" dirty="0" smtClean="0"/>
              <a:t> гранулы. Производство брикетов и </a:t>
            </a:r>
            <a:r>
              <a:rPr lang="ru-RU" b="1" dirty="0" err="1" smtClean="0"/>
              <a:t>пеллет</a:t>
            </a:r>
            <a:r>
              <a:rPr lang="ru-RU" b="1" dirty="0" smtClean="0"/>
              <a:t> , происходит на той же площадке. Отходы дробятся до нужной фракции, на дробильном станке, сушатся до 12% влажности, на аэродинамической сушилке и отправляются в пресс для получения брикетов , либо гранул. Которые, упаковываются в полиэтилен, и готовы для отгрузки потребителю.</a:t>
            </a:r>
            <a:endParaRPr lang="ru-RU" dirty="0" smtClean="0"/>
          </a:p>
          <a:p>
            <a:r>
              <a:rPr lang="ru-RU" b="1" dirty="0" smtClean="0"/>
              <a:t>Таким образом производство имеет полный замкнутый цикл, без отходов требующих утилизации. </a:t>
            </a:r>
            <a:endParaRPr lang="ru-RU" dirty="0" smtClean="0"/>
          </a:p>
          <a:p>
            <a:r>
              <a:rPr lang="ru-RU" b="1" dirty="0" smtClean="0"/>
              <a:t>Для некоторых потребителей , готовы предложить , тарную заготовку, которая будет изготавливаться из тарной дощечки по требуемым размерам заказчика на линии по сшиванию М-76 донышка и стенок ящиков. Так достигается большая </a:t>
            </a:r>
            <a:r>
              <a:rPr lang="ru-RU" b="1" dirty="0" err="1" smtClean="0"/>
              <a:t>маржинальность</a:t>
            </a:r>
            <a:r>
              <a:rPr lang="ru-RU" b="1" dirty="0" smtClean="0"/>
              <a:t> продукта.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Необходимое оборудование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Необходимая площадь производства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Хранилище </a:t>
            </a:r>
            <a:endParaRPr lang="ru-RU" dirty="0"/>
          </a:p>
        </p:txBody>
      </p:sp>
      <p:pic>
        <p:nvPicPr>
          <p:cNvPr id="6" name="Содержимое 5" descr="IMG_20200521_101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600200"/>
            <a:ext cx="5760640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Бытовки</a:t>
            </a:r>
            <a:endParaRPr lang="ru-RU" dirty="0"/>
          </a:p>
        </p:txBody>
      </p:sp>
      <p:pic>
        <p:nvPicPr>
          <p:cNvPr id="4" name="Содержимое 3" descr="210246ci035vapap1ynol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расположения объектов на территории производства</a:t>
            </a:r>
            <a:endParaRPr lang="ru-RU" dirty="0"/>
          </a:p>
        </p:txBody>
      </p:sp>
      <p:pic>
        <p:nvPicPr>
          <p:cNvPr id="4" name="Содержимое 3" descr="схема расположения объект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8709" y="1600200"/>
            <a:ext cx="5926581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Производство шпона на оборудовании </a:t>
            </a:r>
            <a:r>
              <a:rPr lang="en-US" dirty="0" err="1" smtClean="0"/>
              <a:t>Coralli</a:t>
            </a:r>
            <a:r>
              <a:rPr lang="en-US" dirty="0" smtClean="0"/>
              <a:t> </a:t>
            </a:r>
            <a:r>
              <a:rPr lang="ru-RU" dirty="0" smtClean="0"/>
              <a:t>М-84</a:t>
            </a:r>
            <a:endParaRPr lang="ru-RU" dirty="0"/>
          </a:p>
        </p:txBody>
      </p:sp>
      <p:pic>
        <p:nvPicPr>
          <p:cNvPr id="4" name="Содержимое 3" descr="IMG-20191215-WA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1011</Words>
  <Application>Microsoft Office PowerPoint</Application>
  <PresentationFormat>Экран (4:3)</PresentationFormat>
  <Paragraphs>132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Изготовление тарной дощечки из шпона</vt:lpstr>
      <vt:lpstr>Требуемые инвестиции и срок окупаемости проекта</vt:lpstr>
      <vt:lpstr>Концепция бизнеса</vt:lpstr>
      <vt:lpstr>Необходимое оборудование</vt:lpstr>
      <vt:lpstr>Необходимая площадь производства</vt:lpstr>
      <vt:lpstr>Хранилище </vt:lpstr>
      <vt:lpstr>Бытовки</vt:lpstr>
      <vt:lpstr>Схема расположения объектов на территории производства</vt:lpstr>
      <vt:lpstr>Производство шпона на оборудовании Coralli М-84</vt:lpstr>
      <vt:lpstr>Сырье для производства шпона , кругляк лиственных пород древесины, Тополь, Осина, Береза</vt:lpstr>
      <vt:lpstr>Заготовка устанавливается в станок </vt:lpstr>
      <vt:lpstr>Работа оборудования</vt:lpstr>
      <vt:lpstr>Разруб на дощечки шпона на гильотине  Coralli М-55</vt:lpstr>
      <vt:lpstr>Упаковка дощечки на поддон </vt:lpstr>
      <vt:lpstr>Переработка отходов в брикеты топливные, пеллеты</vt:lpstr>
      <vt:lpstr>Потребители с которыми есть предварительная договоренность тарной дощечки, и топливных брикетов, гранул </vt:lpstr>
      <vt:lpstr>Сезонность продаж продукции по году</vt:lpstr>
      <vt:lpstr>Основные потребители продукции </vt:lpstr>
      <vt:lpstr>Протрет потребителя</vt:lpstr>
      <vt:lpstr>Схема инвестиций, и возврат финансовых средств по месяцам</vt:lpstr>
      <vt:lpstr>Участие в лесонасаждении улучшение экологии, возобновление ресурсов.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PCom</dc:creator>
  <cp:lastModifiedBy>PCom</cp:lastModifiedBy>
  <cp:revision>26</cp:revision>
  <dcterms:created xsi:type="dcterms:W3CDTF">2020-03-27T12:27:36Z</dcterms:created>
  <dcterms:modified xsi:type="dcterms:W3CDTF">2020-05-22T06:20:32Z</dcterms:modified>
</cp:coreProperties>
</file>