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E63"/>
    <a:srgbClr val="328C83"/>
    <a:srgbClr val="CEE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9" d="100"/>
          <a:sy n="79" d="100"/>
        </p:scale>
        <p:origin x="154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8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6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13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5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4AD5-FDAE-4BDE-AF7C-1CDEE9DB730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65AD-434B-4462-A77C-518F5AE7F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1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980" y="0"/>
            <a:ext cx="8693020" cy="34678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3498980" cy="3467814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67814"/>
            <a:ext cx="3498980" cy="3390186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59020"/>
            <a:ext cx="12192000" cy="2519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5090" y="4072439"/>
            <a:ext cx="6400800" cy="1524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4000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 </a:t>
            </a:r>
            <a:br>
              <a:rPr lang="ru-RU" sz="4000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4000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«Сопровождение арбитражного спора»</a:t>
            </a:r>
            <a:endParaRPr lang="en-US" sz="4000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4324" y="5827099"/>
            <a:ext cx="4062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Обращение к инвестору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600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05069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>
          <a:xfrm>
            <a:off x="10907486" y="0"/>
            <a:ext cx="1284514" cy="901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6606073"/>
            <a:ext cx="12192000" cy="251927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373220" y="6433456"/>
            <a:ext cx="298580" cy="298580"/>
          </a:xfrm>
          <a:prstGeom prst="diamond">
            <a:avLst/>
          </a:prstGeom>
          <a:solidFill>
            <a:srgbClr val="328C8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907486" y="0"/>
            <a:ext cx="1284514" cy="584096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  <a:alpha val="67000"/>
                </a:schemeClr>
              </a:gs>
              <a:gs pos="56000">
                <a:schemeClr val="tx1">
                  <a:lumMod val="50000"/>
                  <a:lumOff val="50000"/>
                  <a:alpha val="26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7239" y="215215"/>
            <a:ext cx="7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Добрый день, уважаемый инвестор! </a:t>
            </a: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3526" y="1132521"/>
            <a:ext cx="8108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Я, Алексей Георгиевич Родионов, хочу презентовать вам уникальный бизнес проект «Сопровождение арбитражного спора» и предложить взаимовыгодное сотрудничество.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239" y="2332850"/>
            <a:ext cx="102730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 являюсь автором и инициатором проекта, который сейчас находится в стадии завершения. Наша команда провела колоссальную подготовку. Общие вложения на сегодняшний день составляют </a:t>
            </a:r>
            <a:r>
              <a:rPr lang="ru-RU" b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млн. руб. (78 000 евро), </a:t>
            </a:r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проекте участвует 2 партнера</a:t>
            </a:r>
            <a:r>
              <a:rPr lang="ru-RU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настоящий момент потребность в инвестициях составляет </a:t>
            </a:r>
            <a:r>
              <a:rPr lang="ru-RU" b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65 млн. руб. (850 000 евро). </a:t>
            </a:r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Максимальный срок возврата инвестиций — </a:t>
            </a:r>
            <a:r>
              <a:rPr lang="ru-RU" b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года. </a:t>
            </a:r>
          </a:p>
          <a:p>
            <a:endParaRPr lang="ru-RU" dirty="0" smtClean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Став </a:t>
            </a:r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нашим партнером, вы получите </a:t>
            </a:r>
            <a:r>
              <a:rPr lang="ru-RU" b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40% </a:t>
            </a:r>
            <a:r>
              <a:rPr lang="ru-RU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прибыли, что составит сумму более </a:t>
            </a:r>
            <a:r>
              <a:rPr lang="ru-RU" b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600 млн. руб. </a:t>
            </a:r>
          </a:p>
          <a:p>
            <a:r>
              <a:rPr lang="ru-RU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332" y="5590950"/>
            <a:ext cx="6516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 теперь я хочу подробно рассказать вам о проекте, ваших выгодах и гарантиях.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2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"/>
            <a:ext cx="12192000" cy="905069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>
          <a:xfrm>
            <a:off x="10907486" y="0"/>
            <a:ext cx="1284514" cy="901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6606073"/>
            <a:ext cx="12192000" cy="251927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373220" y="6433456"/>
            <a:ext cx="298580" cy="298580"/>
          </a:xfrm>
          <a:prstGeom prst="diamond">
            <a:avLst/>
          </a:prstGeom>
          <a:solidFill>
            <a:srgbClr val="328C8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907486" y="-7"/>
            <a:ext cx="1284514" cy="584096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  <a:alpha val="67000"/>
                </a:schemeClr>
              </a:gs>
              <a:gs pos="56000">
                <a:schemeClr val="tx1">
                  <a:lumMod val="50000"/>
                  <a:lumOff val="50000"/>
                  <a:alpha val="26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3220" y="218689"/>
            <a:ext cx="7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Суть проекта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800" y="920327"/>
            <a:ext cx="9703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Суть проекта — участие в арбитражном споре и его полное сопровождение со стороны Истца, финансовое обеспечение решения вопросов в судах. Наша цель — взыскание с Ответчика долга и симметричных договорных санкций при неисполнении им условий договора строительного подряда.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942391" y="2117933"/>
            <a:ext cx="7847045" cy="4394718"/>
          </a:xfrm>
          <a:custGeom>
            <a:avLst/>
            <a:gdLst>
              <a:gd name="connsiteX0" fmla="*/ 0 w 7837714"/>
              <a:gd name="connsiteY0" fmla="*/ 1098680 h 4394718"/>
              <a:gd name="connsiteX1" fmla="*/ 5640355 w 7837714"/>
              <a:gd name="connsiteY1" fmla="*/ 1098680 h 4394718"/>
              <a:gd name="connsiteX2" fmla="*/ 5640355 w 7837714"/>
              <a:gd name="connsiteY2" fmla="*/ 0 h 4394718"/>
              <a:gd name="connsiteX3" fmla="*/ 7837714 w 7837714"/>
              <a:gd name="connsiteY3" fmla="*/ 2197359 h 4394718"/>
              <a:gd name="connsiteX4" fmla="*/ 5640355 w 7837714"/>
              <a:gd name="connsiteY4" fmla="*/ 4394718 h 4394718"/>
              <a:gd name="connsiteX5" fmla="*/ 5640355 w 7837714"/>
              <a:gd name="connsiteY5" fmla="*/ 3296039 h 4394718"/>
              <a:gd name="connsiteX6" fmla="*/ 0 w 7837714"/>
              <a:gd name="connsiteY6" fmla="*/ 3296039 h 4394718"/>
              <a:gd name="connsiteX7" fmla="*/ 0 w 7837714"/>
              <a:gd name="connsiteY7" fmla="*/ 1098680 h 4394718"/>
              <a:gd name="connsiteX0" fmla="*/ 0 w 7837714"/>
              <a:gd name="connsiteY0" fmla="*/ 1098680 h 4394718"/>
              <a:gd name="connsiteX1" fmla="*/ 5668347 w 7837714"/>
              <a:gd name="connsiteY1" fmla="*/ 230934 h 4394718"/>
              <a:gd name="connsiteX2" fmla="*/ 5640355 w 7837714"/>
              <a:gd name="connsiteY2" fmla="*/ 0 h 4394718"/>
              <a:gd name="connsiteX3" fmla="*/ 7837714 w 7837714"/>
              <a:gd name="connsiteY3" fmla="*/ 2197359 h 4394718"/>
              <a:gd name="connsiteX4" fmla="*/ 5640355 w 7837714"/>
              <a:gd name="connsiteY4" fmla="*/ 4394718 h 4394718"/>
              <a:gd name="connsiteX5" fmla="*/ 5640355 w 7837714"/>
              <a:gd name="connsiteY5" fmla="*/ 3296039 h 4394718"/>
              <a:gd name="connsiteX6" fmla="*/ 0 w 7837714"/>
              <a:gd name="connsiteY6" fmla="*/ 3296039 h 4394718"/>
              <a:gd name="connsiteX7" fmla="*/ 0 w 7837714"/>
              <a:gd name="connsiteY7" fmla="*/ 1098680 h 4394718"/>
              <a:gd name="connsiteX0" fmla="*/ 0 w 7837714"/>
              <a:gd name="connsiteY0" fmla="*/ 1098680 h 4394718"/>
              <a:gd name="connsiteX1" fmla="*/ 5668347 w 7837714"/>
              <a:gd name="connsiteY1" fmla="*/ 230934 h 4394718"/>
              <a:gd name="connsiteX2" fmla="*/ 5640355 w 7837714"/>
              <a:gd name="connsiteY2" fmla="*/ 0 h 4394718"/>
              <a:gd name="connsiteX3" fmla="*/ 7837714 w 7837714"/>
              <a:gd name="connsiteY3" fmla="*/ 2197359 h 4394718"/>
              <a:gd name="connsiteX4" fmla="*/ 5640355 w 7837714"/>
              <a:gd name="connsiteY4" fmla="*/ 4394718 h 4394718"/>
              <a:gd name="connsiteX5" fmla="*/ 5640355 w 7837714"/>
              <a:gd name="connsiteY5" fmla="*/ 4145125 h 4394718"/>
              <a:gd name="connsiteX6" fmla="*/ 0 w 7837714"/>
              <a:gd name="connsiteY6" fmla="*/ 3296039 h 4394718"/>
              <a:gd name="connsiteX7" fmla="*/ 0 w 7837714"/>
              <a:gd name="connsiteY7" fmla="*/ 1098680 h 4394718"/>
              <a:gd name="connsiteX0" fmla="*/ 0 w 7847045"/>
              <a:gd name="connsiteY0" fmla="*/ 249594 h 4394718"/>
              <a:gd name="connsiteX1" fmla="*/ 5677678 w 7847045"/>
              <a:gd name="connsiteY1" fmla="*/ 230934 h 4394718"/>
              <a:gd name="connsiteX2" fmla="*/ 5649686 w 7847045"/>
              <a:gd name="connsiteY2" fmla="*/ 0 h 4394718"/>
              <a:gd name="connsiteX3" fmla="*/ 7847045 w 7847045"/>
              <a:gd name="connsiteY3" fmla="*/ 2197359 h 4394718"/>
              <a:gd name="connsiteX4" fmla="*/ 5649686 w 7847045"/>
              <a:gd name="connsiteY4" fmla="*/ 4394718 h 4394718"/>
              <a:gd name="connsiteX5" fmla="*/ 5649686 w 7847045"/>
              <a:gd name="connsiteY5" fmla="*/ 4145125 h 4394718"/>
              <a:gd name="connsiteX6" fmla="*/ 9331 w 7847045"/>
              <a:gd name="connsiteY6" fmla="*/ 3296039 h 4394718"/>
              <a:gd name="connsiteX7" fmla="*/ 0 w 7847045"/>
              <a:gd name="connsiteY7" fmla="*/ 249594 h 4394718"/>
              <a:gd name="connsiteX0" fmla="*/ 0 w 7847045"/>
              <a:gd name="connsiteY0" fmla="*/ 249594 h 4394718"/>
              <a:gd name="connsiteX1" fmla="*/ 5677678 w 7847045"/>
              <a:gd name="connsiteY1" fmla="*/ 230934 h 4394718"/>
              <a:gd name="connsiteX2" fmla="*/ 5649686 w 7847045"/>
              <a:gd name="connsiteY2" fmla="*/ 0 h 4394718"/>
              <a:gd name="connsiteX3" fmla="*/ 7847045 w 7847045"/>
              <a:gd name="connsiteY3" fmla="*/ 2197359 h 4394718"/>
              <a:gd name="connsiteX4" fmla="*/ 5649686 w 7847045"/>
              <a:gd name="connsiteY4" fmla="*/ 4394718 h 4394718"/>
              <a:gd name="connsiteX5" fmla="*/ 5649686 w 7847045"/>
              <a:gd name="connsiteY5" fmla="*/ 4145125 h 4394718"/>
              <a:gd name="connsiteX6" fmla="*/ 9331 w 7847045"/>
              <a:gd name="connsiteY6" fmla="*/ 4145124 h 4394718"/>
              <a:gd name="connsiteX7" fmla="*/ 0 w 7847045"/>
              <a:gd name="connsiteY7" fmla="*/ 249594 h 4394718"/>
              <a:gd name="connsiteX0" fmla="*/ 0 w 7847045"/>
              <a:gd name="connsiteY0" fmla="*/ 249594 h 4394718"/>
              <a:gd name="connsiteX1" fmla="*/ 5645780 w 7847045"/>
              <a:gd name="connsiteY1" fmla="*/ 230934 h 4394718"/>
              <a:gd name="connsiteX2" fmla="*/ 5649686 w 7847045"/>
              <a:gd name="connsiteY2" fmla="*/ 0 h 4394718"/>
              <a:gd name="connsiteX3" fmla="*/ 7847045 w 7847045"/>
              <a:gd name="connsiteY3" fmla="*/ 2197359 h 4394718"/>
              <a:gd name="connsiteX4" fmla="*/ 5649686 w 7847045"/>
              <a:gd name="connsiteY4" fmla="*/ 4394718 h 4394718"/>
              <a:gd name="connsiteX5" fmla="*/ 5649686 w 7847045"/>
              <a:gd name="connsiteY5" fmla="*/ 4145125 h 4394718"/>
              <a:gd name="connsiteX6" fmla="*/ 9331 w 7847045"/>
              <a:gd name="connsiteY6" fmla="*/ 4145124 h 4394718"/>
              <a:gd name="connsiteX7" fmla="*/ 0 w 7847045"/>
              <a:gd name="connsiteY7" fmla="*/ 249594 h 439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7045" h="4394718">
                <a:moveTo>
                  <a:pt x="0" y="249594"/>
                </a:moveTo>
                <a:lnTo>
                  <a:pt x="5645780" y="230934"/>
                </a:lnTo>
                <a:lnTo>
                  <a:pt x="5649686" y="0"/>
                </a:lnTo>
                <a:lnTo>
                  <a:pt x="7847045" y="2197359"/>
                </a:lnTo>
                <a:lnTo>
                  <a:pt x="5649686" y="4394718"/>
                </a:lnTo>
                <a:lnTo>
                  <a:pt x="5649686" y="4145125"/>
                </a:lnTo>
                <a:lnTo>
                  <a:pt x="9331" y="4145124"/>
                </a:lnTo>
                <a:cubicBezTo>
                  <a:pt x="6221" y="3129642"/>
                  <a:pt x="3110" y="1265076"/>
                  <a:pt x="0" y="249594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30000"/>
                </a:schemeClr>
              </a:gs>
              <a:gs pos="71000">
                <a:srgbClr val="1B4E63"/>
              </a:gs>
              <a:gs pos="100000">
                <a:srgbClr val="1B4E6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3220" y="3755994"/>
            <a:ext cx="6195527" cy="1118596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3220" y="2509424"/>
            <a:ext cx="6195527" cy="1118596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3220" y="5002564"/>
            <a:ext cx="6195527" cy="1118596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22510" y="2563045"/>
            <a:ext cx="5807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 является уникальным в отрасли юриспруденции, мы провели всестороннюю подготовку для получения максимального дохода в установленные сроки, подготовили все необходимые документы. Реализация проводится строго в соответствии с Гражданским и Арбитражно-процессуальным кодексом РФ. </a:t>
            </a:r>
          </a:p>
          <a:p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510" y="3792822"/>
            <a:ext cx="5658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настоящий момент мы уже получили три положительных решения по судебным спорам, имеем исполнительные листы арбитражного суда.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Это гарантирует получение части взысканных денежных средств при реализации проекта. Копии исполнительных листов прилагаю к презентации.</a:t>
            </a:r>
          </a:p>
          <a:p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0" y="5165893"/>
            <a:ext cx="54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Остальные исковые заявления, предусмотренные проектом, подготовлены, поданы в суд и приняты к производству. Общая сумма исков составляет более 1,5 млрд. руб. </a:t>
            </a:r>
          </a:p>
          <a:p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10734" y="3592212"/>
            <a:ext cx="2799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1,5 млрд. руб.</a:t>
            </a:r>
            <a:endParaRPr lang="ru-RU" sz="3600" b="1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7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"/>
            <a:ext cx="12192000" cy="905069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>
          <a:xfrm>
            <a:off x="10907486" y="0"/>
            <a:ext cx="1284514" cy="901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6614743"/>
            <a:ext cx="12192000" cy="251927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373220" y="6442126"/>
            <a:ext cx="298580" cy="298580"/>
          </a:xfrm>
          <a:prstGeom prst="diamond">
            <a:avLst/>
          </a:prstGeom>
          <a:solidFill>
            <a:srgbClr val="328C8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907486" y="-2"/>
            <a:ext cx="1284514" cy="584096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  <a:alpha val="67000"/>
                </a:schemeClr>
              </a:gs>
              <a:gs pos="56000">
                <a:schemeClr val="tx1">
                  <a:lumMod val="50000"/>
                  <a:lumOff val="50000"/>
                  <a:alpha val="26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3220" y="218694"/>
            <a:ext cx="7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Финансовый план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499" y="1034347"/>
            <a:ext cx="9750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Перейдем к самой важной части проекта — финансовому плану. Согласно расчетам, операционная рентабельность составляет 99%, а чистая прибыль — 1 209 608 000 руб. Срок операционной самоокупаемости составляет 2 года, а планируемый срок возврата инвестиций — 36 месяцев.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7037" y="5562031"/>
            <a:ext cx="9311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 презентации прилагаю бизнес план проекта, этапы реализации и движение денежных средств, копии решений суда по удовлетворенным искам и пояснительные записки по суммам поданных исков.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6450" y="3530880"/>
            <a:ext cx="8546840" cy="84908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6450" y="4642962"/>
            <a:ext cx="8546840" cy="84908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6450" y="2418798"/>
            <a:ext cx="8546840" cy="84908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1800" y="4549775"/>
            <a:ext cx="8546840" cy="8490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7135" y="3426506"/>
            <a:ext cx="8546840" cy="8490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7133" y="2303237"/>
            <a:ext cx="8546840" cy="8490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2434" y="3521848"/>
            <a:ext cx="1427582" cy="672876"/>
          </a:xfrm>
          <a:prstGeom prst="roundRect">
            <a:avLst/>
          </a:prstGeom>
          <a:solidFill>
            <a:srgbClr val="1B4E6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02434" y="2390068"/>
            <a:ext cx="1427582" cy="672876"/>
          </a:xfrm>
          <a:prstGeom prst="roundRect">
            <a:avLst/>
          </a:prstGeom>
          <a:solidFill>
            <a:srgbClr val="1B4E6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2434" y="4634561"/>
            <a:ext cx="1427582" cy="672876"/>
          </a:xfrm>
          <a:prstGeom prst="roundRect">
            <a:avLst/>
          </a:prstGeom>
          <a:solidFill>
            <a:srgbClr val="1B4E6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38872" y="2540405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99%</a:t>
            </a:r>
            <a:endParaRPr 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434" y="3666383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1,2 млрд. </a:t>
            </a:r>
            <a:endParaRPr 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4706" y="4788431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года</a:t>
            </a:r>
            <a:endParaRPr 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4758" y="2563786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ОПЕРАЦИОННАЯ РЕНТАБЕЛЬНОСТЬ</a:t>
            </a:r>
            <a:endParaRPr lang="ru-RU" b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6970" y="3667590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ЧИСТАЯ ПРИБЫЛЬ</a:t>
            </a:r>
            <a:endParaRPr lang="ru-RU" b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84072" y="4815559"/>
            <a:ext cx="608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СРОК ОПЕРАЦИОННОЙ САМООКУПАЕМОСТИ</a:t>
            </a:r>
            <a:endParaRPr lang="ru-RU" b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3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4"/>
            <a:ext cx="12192000" cy="905069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>
          <a:xfrm>
            <a:off x="10907486" y="0"/>
            <a:ext cx="1284514" cy="9011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907486" y="-4"/>
            <a:ext cx="1284514" cy="584096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  <a:alpha val="67000"/>
                </a:schemeClr>
              </a:gs>
              <a:gs pos="56000">
                <a:schemeClr val="tx1">
                  <a:lumMod val="50000"/>
                  <a:lumOff val="50000"/>
                  <a:alpha val="26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3219" y="218692"/>
            <a:ext cx="8938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Мы имеем четкий план движения денежных средств:</a:t>
            </a: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52068"/>
              </p:ext>
            </p:extLst>
          </p:nvPr>
        </p:nvGraphicFramePr>
        <p:xfrm>
          <a:off x="279913" y="934469"/>
          <a:ext cx="10533398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27">
                  <a:extLst>
                    <a:ext uri="{9D8B030D-6E8A-4147-A177-3AD203B41FA5}">
                      <a16:colId xmlns:a16="http://schemas.microsoft.com/office/drawing/2014/main" xmlns="" val="464944286"/>
                    </a:ext>
                  </a:extLst>
                </a:gridCol>
                <a:gridCol w="1143034">
                  <a:extLst>
                    <a:ext uri="{9D8B030D-6E8A-4147-A177-3AD203B41FA5}">
                      <a16:colId xmlns:a16="http://schemas.microsoft.com/office/drawing/2014/main" xmlns="" val="3559768365"/>
                    </a:ext>
                  </a:extLst>
                </a:gridCol>
                <a:gridCol w="2434856">
                  <a:extLst>
                    <a:ext uri="{9D8B030D-6E8A-4147-A177-3AD203B41FA5}">
                      <a16:colId xmlns:a16="http://schemas.microsoft.com/office/drawing/2014/main" xmlns="" val="3924393414"/>
                    </a:ext>
                  </a:extLst>
                </a:gridCol>
                <a:gridCol w="2785730">
                  <a:extLst>
                    <a:ext uri="{9D8B030D-6E8A-4147-A177-3AD203B41FA5}">
                      <a16:colId xmlns:a16="http://schemas.microsoft.com/office/drawing/2014/main" xmlns="" val="1761809865"/>
                    </a:ext>
                  </a:extLst>
                </a:gridCol>
                <a:gridCol w="2721935">
                  <a:extLst>
                    <a:ext uri="{9D8B030D-6E8A-4147-A177-3AD203B41FA5}">
                      <a16:colId xmlns:a16="http://schemas.microsoft.com/office/drawing/2014/main" xmlns="" val="3825642210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xmlns="" val="898764037"/>
                    </a:ext>
                  </a:extLst>
                </a:gridCol>
              </a:tblGrid>
              <a:tr h="14895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  <a:endParaRPr lang="ru-RU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1B4E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Дата</a:t>
                      </a:r>
                      <a:r>
                        <a:rPr lang="ru-RU" sz="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(год, кв.)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1B4E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Кредит (инвестиции)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1B4E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Дебет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1B4E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</a:t>
                      </a:r>
                      <a:r>
                        <a:rPr lang="ru-RU" sz="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по полугодиям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1B4E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>
                    <a:solidFill>
                      <a:srgbClr val="1B4E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428963"/>
                  </a:ext>
                </a:extLst>
              </a:tr>
              <a:tr h="14895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</a:t>
                      </a:r>
                      <a:endParaRPr lang="ru-RU" sz="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А44-2985/2019 (Б)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3051021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2021,</a:t>
                      </a:r>
                      <a:r>
                        <a:rPr lang="ru-RU" sz="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6 000 000 (Е80 000,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S91 000)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 </a:t>
                      </a:r>
                      <a:endParaRPr lang="en-US" sz="800" b="0" i="0" u="none" strike="noStrike" kern="1200" baseline="0" dirty="0" smtClean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Кредиторы, ФССП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98333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 (1)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6 000 000 (Е80 000,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S91 000) 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760599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А44-12394/2018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0833184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2021, 1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3 080 000 (Е40 000,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S45 500)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</a:t>
                      </a:r>
                      <a:endParaRPr lang="en-US" sz="800" b="0" i="0" u="none" strike="noStrike" kern="1200" baseline="0" dirty="0" smtClean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АС СЗФО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5336850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2021, 1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27 180 000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49436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 (1+2)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9 080 000 (Е120 000,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S137 000)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27 180 000 (Е353 000,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S405 670)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153093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А44-5096/2018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699504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2021, 2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3 080 000 (Е40 000,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S45 500)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АС НО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127811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2021, 2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3 750 000 (Е50 000,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S57 000)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 АС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325653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2021, 2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7 700 000 (Е100 000,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S115 000)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АС СЗФО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572531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2021, 4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403 000 000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48306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Всего (1+2+3)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23 610 000 (Е310 000,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S354 500)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430 180 000 (Е5 586 750,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S6 420 60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8495914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А44-9864/2019 (отмена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согл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о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расторж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.) 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534940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2021, 2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3 080 000 (Е40 000,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S45 500)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АС НО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983532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3 750 000 (Е50 000,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S57 000)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 АС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738935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7 700 000 (Е100 000,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S115 000)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АС СЗФО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28618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Всего (1+2+3+4)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38 140 000 (Е500 000,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S572 000)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5742831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</a:t>
                      </a:r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Остальные иски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00709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15 000 000 (Е195 000,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S222 000)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413783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11 860 000 (Е154 000,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S175 000)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II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112174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(1+2+3+4+5)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65 000 000 (Е850 000, </a:t>
                      </a:r>
                      <a:r>
                        <a:rPr lang="en-US" sz="800" b="1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S965 000)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I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- 26 690 000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; </a:t>
                      </a:r>
                      <a:r>
                        <a:rPr lang="nn-NO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I - 26 450 000 </a:t>
                      </a:r>
                    </a:p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2021, II - 11 860 000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856151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2022, 4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300 000 000 (Е3 896 100,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S4 477 610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118575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2023, 2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400 000 000 (Е5 194 800,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S5 970 150)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573969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2023, 4 	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397 820 000 Е5 166 500,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S5 937 610)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9222843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Всего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1 528 000 000 (Е19 840 000, </a:t>
                      </a:r>
                      <a:r>
                        <a:rPr lang="en-US" sz="800" b="1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S22 805 970) </a:t>
                      </a:r>
                      <a:endParaRPr lang="en-US" sz="800" b="0" i="0" u="none" strike="noStrike" kern="1200" baseline="0" dirty="0" smtClean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2023, II 	</a:t>
                      </a:r>
                    </a:p>
                  </a:txBody>
                  <a:tcPr>
                    <a:solidFill>
                      <a:srgbClr val="CEE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E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299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3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962"/>
            <a:ext cx="12192000" cy="905069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>
          <a:xfrm>
            <a:off x="10907486" y="0"/>
            <a:ext cx="1284514" cy="9011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6604114"/>
            <a:ext cx="12192000" cy="251927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373220" y="6431497"/>
            <a:ext cx="298580" cy="298580"/>
          </a:xfrm>
          <a:prstGeom prst="diamond">
            <a:avLst/>
          </a:prstGeom>
          <a:solidFill>
            <a:srgbClr val="328C8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907486" y="0"/>
            <a:ext cx="1284514" cy="584096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  <a:alpha val="67000"/>
                </a:schemeClr>
              </a:gs>
              <a:gs pos="56000">
                <a:schemeClr val="tx1">
                  <a:lumMod val="50000"/>
                  <a:lumOff val="50000"/>
                  <a:alpha val="26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3220" y="216734"/>
            <a:ext cx="7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Ваши гарантии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800" y="881934"/>
            <a:ext cx="96630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Риск инвестирования в проект «Сопровождение арбитражного спора» минимален. Работа команды профессионалов и инвестирование процесса реализации позволяют предупредить негативное влияние технологических и экономических факторов. </a:t>
            </a:r>
          </a:p>
          <a:p>
            <a:pPr algn="ctr"/>
            <a:r>
              <a:rPr lang="ru-RU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 партнер-инвестор получает 40% от всех взысканных с ответчика средств, что составляет более 600 млн. руб. </a:t>
            </a:r>
          </a:p>
          <a:p>
            <a:pPr algn="ctr"/>
            <a:endParaRPr lang="ru-RU" i="1" dirty="0">
              <a:solidFill>
                <a:srgbClr val="1B4E6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800" y="2566493"/>
            <a:ext cx="9780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Ваши гарантии (в совокупности или на выбор):</a:t>
            </a:r>
          </a:p>
          <a:p>
            <a:endParaRPr lang="ru-RU" sz="2400" b="1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1592" y="3240134"/>
            <a:ext cx="8856921" cy="53981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71592" y="4108312"/>
            <a:ext cx="8856921" cy="53981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1592" y="4981328"/>
            <a:ext cx="8856921" cy="53981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71592" y="5851618"/>
            <a:ext cx="8856921" cy="53981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82014" y="5759062"/>
            <a:ext cx="8856921" cy="539819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82014" y="4901094"/>
            <a:ext cx="8856921" cy="539819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2014" y="3997477"/>
            <a:ext cx="8856921" cy="539819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82014" y="3135714"/>
            <a:ext cx="8856921" cy="539819"/>
          </a:xfrm>
          <a:prstGeom prst="roundRect">
            <a:avLst/>
          </a:prstGeom>
          <a:solidFill>
            <a:srgbClr val="328C8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1016895" y="3153639"/>
            <a:ext cx="508969" cy="508969"/>
          </a:xfrm>
          <a:prstGeom prst="diamond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1016895" y="4018683"/>
            <a:ext cx="508969" cy="508969"/>
          </a:xfrm>
          <a:prstGeom prst="diamond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016895" y="4921169"/>
            <a:ext cx="508969" cy="508969"/>
          </a:xfrm>
          <a:prstGeom prst="diamond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016894" y="5781979"/>
            <a:ext cx="508969" cy="508969"/>
          </a:xfrm>
          <a:prstGeom prst="diamond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919221" y="3142952"/>
            <a:ext cx="508969" cy="508969"/>
          </a:xfrm>
          <a:prstGeom prst="diamond">
            <a:avLst/>
          </a:prstGeom>
          <a:solidFill>
            <a:srgbClr val="1B4E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/>
          <p:cNvSpPr/>
          <p:nvPr/>
        </p:nvSpPr>
        <p:spPr>
          <a:xfrm>
            <a:off x="924282" y="4007278"/>
            <a:ext cx="508969" cy="508969"/>
          </a:xfrm>
          <a:prstGeom prst="diamond">
            <a:avLst/>
          </a:prstGeom>
          <a:solidFill>
            <a:srgbClr val="1B4E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911388" y="4912703"/>
            <a:ext cx="508969" cy="508969"/>
          </a:xfrm>
          <a:prstGeom prst="diamond">
            <a:avLst/>
          </a:prstGeom>
          <a:solidFill>
            <a:srgbClr val="1B4E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омб 24"/>
          <p:cNvSpPr/>
          <p:nvPr/>
        </p:nvSpPr>
        <p:spPr>
          <a:xfrm>
            <a:off x="904069" y="5774414"/>
            <a:ext cx="508969" cy="508969"/>
          </a:xfrm>
          <a:prstGeom prst="diamond">
            <a:avLst/>
          </a:prstGeom>
          <a:solidFill>
            <a:srgbClr val="1B4E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582711" y="3136973"/>
            <a:ext cx="8304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Договор уступки права требования (цессия) на получение оговоренной доли дохода, полученной в ходе реализации проекта. </a:t>
            </a:r>
          </a:p>
          <a:p>
            <a:endParaRPr lang="ru-RU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2711" y="3989783"/>
            <a:ext cx="8206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Возможность передачи инвестору права собственности на двух участников арбитражного процесса.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2711" y="4906918"/>
            <a:ext cx="807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Создание 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SPV</a:t>
            </a:r>
            <a:r>
              <a:rPr lang="ru-RU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 долей инвестора, равной 40%, обеспечением которого станут денежные средства, поступающие в ходе реализации проекта.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82711" y="5851618"/>
            <a:ext cx="796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Строгое соблюдение ГК и АПК РФ при реализации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114130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220" y="216734"/>
            <a:ext cx="7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Добрый день, уважаемый инвестор! </a:t>
            </a:r>
          </a:p>
          <a:p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3467814"/>
          </a:xfrm>
          <a:prstGeom prst="rect">
            <a:avLst/>
          </a:prstGeom>
          <a:solidFill>
            <a:srgbClr val="328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3467814"/>
            <a:ext cx="12192000" cy="3390186"/>
          </a:xfrm>
          <a:prstGeom prst="rect">
            <a:avLst/>
          </a:prstGeom>
          <a:solidFill>
            <a:srgbClr val="1B4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030819"/>
            <a:ext cx="12192000" cy="248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48832" y="571967"/>
            <a:ext cx="10494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 и интерес к моему предложению. </a:t>
            </a:r>
          </a:p>
          <a:p>
            <a:pPr algn="ctr"/>
            <a:endParaRPr lang="ru-RU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613" y="4976703"/>
            <a:ext cx="9526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Если у вас есть вопросы, вы можете связаться со мной вам удобным способом.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уважением, Алексей Родионов. 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6273" y="2622718"/>
            <a:ext cx="8899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Прошу сообщить о Вашем решении </a:t>
            </a:r>
            <a:endParaRPr lang="en-US" b="1" i="1" dirty="0" smtClean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b="1" i="1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почту </a:t>
            </a:r>
            <a:r>
              <a:rPr lang="ru-RU" b="1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firmasy100@bk.ru</a:t>
            </a:r>
            <a:r>
              <a:rPr lang="ru-RU" b="1" i="1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b="1" i="1" dirty="0" smtClean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или </a:t>
            </a:r>
            <a:r>
              <a:rPr lang="ru-RU" b="1" i="1" dirty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 телефону </a:t>
            </a:r>
            <a:r>
              <a:rPr lang="ru-RU" b="1" i="1" dirty="0">
                <a:solidFill>
                  <a:srgbClr val="1B4E6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+79211943505 </a:t>
            </a:r>
            <a:r>
              <a:rPr lang="ru-RU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WhatsApp</a:t>
            </a:r>
            <a:r>
              <a:rPr lang="ru-RU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Viber</a:t>
            </a:r>
            <a:r>
              <a:rPr lang="ru-RU" b="1" i="1" dirty="0" smtClean="0">
                <a:solidFill>
                  <a:srgbClr val="328C8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  <a:endParaRPr lang="ru-RU" b="1" i="1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ru-RU" b="1" i="1" dirty="0">
              <a:solidFill>
                <a:srgbClr val="328C8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4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886</Words>
  <Application>Microsoft Office PowerPoint</Application>
  <PresentationFormat>Произвольный</PresentationFormat>
  <Paragraphs>123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Проект  «Сопровождение арбитражного спора»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Ксюшенька</dc:creator>
  <cp:lastModifiedBy>Администратор</cp:lastModifiedBy>
  <cp:revision>61</cp:revision>
  <dcterms:created xsi:type="dcterms:W3CDTF">2020-12-08T01:37:50Z</dcterms:created>
  <dcterms:modified xsi:type="dcterms:W3CDTF">2020-12-09T07:22:46Z</dcterms:modified>
</cp:coreProperties>
</file>