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A0023-62B7-4B32-9BF2-14A69FB51F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7A98BD-7A66-4A38-9965-53DC3FD51637}">
      <dgm:prSet phldrT="[Текст]"/>
      <dgm:spPr/>
      <dgm:t>
        <a:bodyPr/>
        <a:lstStyle/>
        <a:p>
          <a:pPr algn="ctr"/>
          <a:r>
            <a:rPr lang="ru-RU" dirty="0" smtClean="0"/>
            <a:t>Оптимистичный</a:t>
          </a:r>
          <a:endParaRPr lang="ru-RU" dirty="0"/>
        </a:p>
      </dgm:t>
    </dgm:pt>
    <dgm:pt modelId="{C72A720A-F147-49A2-87C2-FE2CF7E18D78}" type="parTrans" cxnId="{21E07294-DA25-419C-842C-606B5B6BA9A6}">
      <dgm:prSet/>
      <dgm:spPr/>
      <dgm:t>
        <a:bodyPr/>
        <a:lstStyle/>
        <a:p>
          <a:endParaRPr lang="ru-RU"/>
        </a:p>
      </dgm:t>
    </dgm:pt>
    <dgm:pt modelId="{D99B6096-DED0-4E9A-9ACC-43BB19C1492A}" type="sibTrans" cxnId="{21E07294-DA25-419C-842C-606B5B6BA9A6}">
      <dgm:prSet/>
      <dgm:spPr/>
      <dgm:t>
        <a:bodyPr/>
        <a:lstStyle/>
        <a:p>
          <a:endParaRPr lang="ru-RU"/>
        </a:p>
      </dgm:t>
    </dgm:pt>
    <dgm:pt modelId="{A13E69BB-B98E-4DFD-BEB5-72DDC4E014E8}">
      <dgm:prSet phldrT="[Текст]" custT="1"/>
      <dgm:spPr/>
      <dgm:t>
        <a:bodyPr/>
        <a:lstStyle/>
        <a:p>
          <a:pPr algn="l"/>
          <a:r>
            <a:rPr lang="ru-RU" sz="1400" dirty="0" smtClean="0"/>
            <a:t>30 контрактов в год средней стоимость 3 млн. </a:t>
          </a:r>
          <a:r>
            <a:rPr lang="ru-RU" sz="1400" dirty="0" err="1" smtClean="0"/>
            <a:t>руб</a:t>
          </a:r>
          <a:endParaRPr lang="ru-RU" sz="1400" dirty="0"/>
        </a:p>
      </dgm:t>
    </dgm:pt>
    <dgm:pt modelId="{F56108D7-D560-466E-88C1-B88FBB469A0F}" type="parTrans" cxnId="{BAAD11AF-6DA5-40D1-B6DB-0368AB109C5E}">
      <dgm:prSet/>
      <dgm:spPr/>
      <dgm:t>
        <a:bodyPr/>
        <a:lstStyle/>
        <a:p>
          <a:endParaRPr lang="ru-RU"/>
        </a:p>
      </dgm:t>
    </dgm:pt>
    <dgm:pt modelId="{5E296BD5-5862-4AC8-878D-A428D53D9BCE}" type="sibTrans" cxnId="{BAAD11AF-6DA5-40D1-B6DB-0368AB109C5E}">
      <dgm:prSet/>
      <dgm:spPr/>
      <dgm:t>
        <a:bodyPr/>
        <a:lstStyle/>
        <a:p>
          <a:endParaRPr lang="ru-RU"/>
        </a:p>
      </dgm:t>
    </dgm:pt>
    <dgm:pt modelId="{48ADECE7-0581-4D5E-BA27-6FA9CD860250}">
      <dgm:prSet phldrT="[Текст]" custT="1"/>
      <dgm:spPr/>
      <dgm:t>
        <a:bodyPr/>
        <a:lstStyle/>
        <a:p>
          <a:pPr algn="l"/>
          <a:r>
            <a:rPr lang="ru-RU" sz="1400" dirty="0" smtClean="0"/>
            <a:t>Чистая прибыль компании составит 21 млн. руб.</a:t>
          </a:r>
        </a:p>
        <a:p>
          <a:pPr algn="l"/>
          <a:r>
            <a:rPr lang="ru-RU" sz="1400" dirty="0" smtClean="0"/>
            <a:t>Доля прибыли на одного инвестора в год составит:</a:t>
          </a:r>
          <a:endParaRPr lang="ru-RU" sz="1400" dirty="0"/>
        </a:p>
      </dgm:t>
    </dgm:pt>
    <dgm:pt modelId="{B863071A-57DE-4B8B-9CD3-000E939B2115}" type="parTrans" cxnId="{7FC18696-197A-4FB2-88EB-71F63B6A88C2}">
      <dgm:prSet/>
      <dgm:spPr/>
      <dgm:t>
        <a:bodyPr/>
        <a:lstStyle/>
        <a:p>
          <a:endParaRPr lang="ru-RU"/>
        </a:p>
      </dgm:t>
    </dgm:pt>
    <dgm:pt modelId="{F459F1B3-D425-4ED6-8B12-5AAC896CC396}" type="sibTrans" cxnId="{7FC18696-197A-4FB2-88EB-71F63B6A88C2}">
      <dgm:prSet/>
      <dgm:spPr/>
      <dgm:t>
        <a:bodyPr/>
        <a:lstStyle/>
        <a:p>
          <a:endParaRPr lang="ru-RU"/>
        </a:p>
      </dgm:t>
    </dgm:pt>
    <dgm:pt modelId="{DC1315B0-1B60-4D7F-ADFA-B2B6600FFD04}">
      <dgm:prSet phldrT="[Текст]"/>
      <dgm:spPr/>
      <dgm:t>
        <a:bodyPr/>
        <a:lstStyle/>
        <a:p>
          <a:r>
            <a:rPr lang="ru-RU" dirty="0" smtClean="0"/>
            <a:t>Реалистичный</a:t>
          </a:r>
          <a:endParaRPr lang="ru-RU" dirty="0"/>
        </a:p>
      </dgm:t>
    </dgm:pt>
    <dgm:pt modelId="{336AB249-BA69-46DB-8396-BEF2B936442F}" type="parTrans" cxnId="{C439806F-7F55-4B91-BB77-C709EE7EE079}">
      <dgm:prSet/>
      <dgm:spPr/>
      <dgm:t>
        <a:bodyPr/>
        <a:lstStyle/>
        <a:p>
          <a:endParaRPr lang="ru-RU"/>
        </a:p>
      </dgm:t>
    </dgm:pt>
    <dgm:pt modelId="{615C41D4-6D4F-4427-82E0-70FDB3BEDCE1}" type="sibTrans" cxnId="{C439806F-7F55-4B91-BB77-C709EE7EE079}">
      <dgm:prSet/>
      <dgm:spPr/>
      <dgm:t>
        <a:bodyPr/>
        <a:lstStyle/>
        <a:p>
          <a:endParaRPr lang="ru-RU"/>
        </a:p>
      </dgm:t>
    </dgm:pt>
    <dgm:pt modelId="{D95A9DB0-279B-4C4A-9798-0145AD2FD704}">
      <dgm:prSet phldrT="[Текст]" custT="1"/>
      <dgm:spPr/>
      <dgm:t>
        <a:bodyPr/>
        <a:lstStyle/>
        <a:p>
          <a:pPr algn="l"/>
          <a:r>
            <a:rPr lang="ru-RU" sz="1400" dirty="0" smtClean="0"/>
            <a:t>24 контракта в год средней стоимостью 3 млн. руб.</a:t>
          </a:r>
          <a:endParaRPr lang="ru-RU" sz="1400" dirty="0"/>
        </a:p>
      </dgm:t>
    </dgm:pt>
    <dgm:pt modelId="{C1286F3E-043F-4BBE-B278-D9C0D8031346}" type="parTrans" cxnId="{A0E56B81-ABDE-4D18-A11C-D6CB9811C8F6}">
      <dgm:prSet/>
      <dgm:spPr/>
      <dgm:t>
        <a:bodyPr/>
        <a:lstStyle/>
        <a:p>
          <a:endParaRPr lang="ru-RU"/>
        </a:p>
      </dgm:t>
    </dgm:pt>
    <dgm:pt modelId="{6FC864DA-090F-4A59-A33B-9D530D7E92AE}" type="sibTrans" cxnId="{A0E56B81-ABDE-4D18-A11C-D6CB9811C8F6}">
      <dgm:prSet/>
      <dgm:spPr/>
      <dgm:t>
        <a:bodyPr/>
        <a:lstStyle/>
        <a:p>
          <a:endParaRPr lang="ru-RU"/>
        </a:p>
      </dgm:t>
    </dgm:pt>
    <dgm:pt modelId="{9B5C22E0-5D2B-4EE2-88F0-9104B3012F26}">
      <dgm:prSet phldrT="[Текст]" custT="1"/>
      <dgm:spPr/>
      <dgm:t>
        <a:bodyPr/>
        <a:lstStyle/>
        <a:p>
          <a:pPr algn="l"/>
          <a:r>
            <a:rPr lang="ru-RU" sz="1400" dirty="0" smtClean="0"/>
            <a:t>Чистая прибыль компании в год составит 13,8 млн. руб.</a:t>
          </a:r>
          <a:endParaRPr lang="ru-RU" sz="1400" dirty="0"/>
        </a:p>
      </dgm:t>
    </dgm:pt>
    <dgm:pt modelId="{AB907DF8-3198-459B-B474-AAEE4AFD0019}" type="parTrans" cxnId="{363C28A5-CAFC-44AA-A06D-9199E54FE685}">
      <dgm:prSet/>
      <dgm:spPr/>
      <dgm:t>
        <a:bodyPr/>
        <a:lstStyle/>
        <a:p>
          <a:endParaRPr lang="ru-RU"/>
        </a:p>
      </dgm:t>
    </dgm:pt>
    <dgm:pt modelId="{5139D6BF-CDD9-4DCE-8630-8CAB0FFA380E}" type="sibTrans" cxnId="{363C28A5-CAFC-44AA-A06D-9199E54FE685}">
      <dgm:prSet/>
      <dgm:spPr/>
      <dgm:t>
        <a:bodyPr/>
        <a:lstStyle/>
        <a:p>
          <a:endParaRPr lang="ru-RU"/>
        </a:p>
      </dgm:t>
    </dgm:pt>
    <dgm:pt modelId="{8898355F-3AF1-478C-B5AA-6DC25FDD7EBD}">
      <dgm:prSet phldrT="[Текст]"/>
      <dgm:spPr/>
      <dgm:t>
        <a:bodyPr/>
        <a:lstStyle/>
        <a:p>
          <a:r>
            <a:rPr lang="ru-RU" dirty="0" smtClean="0"/>
            <a:t>Пессимистичный</a:t>
          </a:r>
          <a:endParaRPr lang="ru-RU" dirty="0"/>
        </a:p>
      </dgm:t>
    </dgm:pt>
    <dgm:pt modelId="{CF8EFD89-384D-4820-A783-8DF7A17B8309}" type="parTrans" cxnId="{0F926173-5DCB-43AF-B1F6-51931A31B536}">
      <dgm:prSet/>
      <dgm:spPr/>
      <dgm:t>
        <a:bodyPr/>
        <a:lstStyle/>
        <a:p>
          <a:endParaRPr lang="ru-RU"/>
        </a:p>
      </dgm:t>
    </dgm:pt>
    <dgm:pt modelId="{BD068223-1124-49E4-BE45-9167CAEC7B64}" type="sibTrans" cxnId="{0F926173-5DCB-43AF-B1F6-51931A31B536}">
      <dgm:prSet/>
      <dgm:spPr/>
      <dgm:t>
        <a:bodyPr/>
        <a:lstStyle/>
        <a:p>
          <a:endParaRPr lang="ru-RU"/>
        </a:p>
      </dgm:t>
    </dgm:pt>
    <dgm:pt modelId="{A5744D72-F07E-4183-B43D-B32623E80008}">
      <dgm:prSet phldrT="[Текст]" custT="1"/>
      <dgm:spPr/>
      <dgm:t>
        <a:bodyPr/>
        <a:lstStyle/>
        <a:p>
          <a:pPr algn="l"/>
          <a:r>
            <a:rPr lang="ru-RU" sz="1400" dirty="0" smtClean="0"/>
            <a:t>18 контрактов в год средней стоимость 3 </a:t>
          </a:r>
          <a:r>
            <a:rPr lang="ru-RU" sz="1400" dirty="0" err="1" smtClean="0"/>
            <a:t>млн.руб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E778CCF4-2720-4572-A82C-E21D419DBFB4}" type="parTrans" cxnId="{BFC6B222-4B8C-4A4A-90FB-88F85A786E46}">
      <dgm:prSet/>
      <dgm:spPr/>
      <dgm:t>
        <a:bodyPr/>
        <a:lstStyle/>
        <a:p>
          <a:endParaRPr lang="ru-RU"/>
        </a:p>
      </dgm:t>
    </dgm:pt>
    <dgm:pt modelId="{20AB5A7C-D5DF-4096-BD1A-F242C6BF2406}" type="sibTrans" cxnId="{BFC6B222-4B8C-4A4A-90FB-88F85A786E46}">
      <dgm:prSet/>
      <dgm:spPr/>
      <dgm:t>
        <a:bodyPr/>
        <a:lstStyle/>
        <a:p>
          <a:endParaRPr lang="ru-RU"/>
        </a:p>
      </dgm:t>
    </dgm:pt>
    <dgm:pt modelId="{458151F0-8747-4954-83BE-0D0D9C5EA1DC}">
      <dgm:prSet phldrT="[Текст]" custT="1"/>
      <dgm:spPr/>
      <dgm:t>
        <a:bodyPr/>
        <a:lstStyle/>
        <a:p>
          <a:pPr algn="l"/>
          <a:r>
            <a:rPr lang="ru-RU" sz="1400" dirty="0" smtClean="0"/>
            <a:t>Чистая прибыль компании в год составит 7 </a:t>
          </a:r>
          <a:r>
            <a:rPr lang="ru-RU" sz="1400" dirty="0" err="1" smtClean="0"/>
            <a:t>млн.руб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6B30ABA5-18CE-40DC-AC8F-9BD251381149}" type="parTrans" cxnId="{085E9423-66C5-4022-93C9-CBC4436975E0}">
      <dgm:prSet/>
      <dgm:spPr/>
      <dgm:t>
        <a:bodyPr/>
        <a:lstStyle/>
        <a:p>
          <a:endParaRPr lang="ru-RU"/>
        </a:p>
      </dgm:t>
    </dgm:pt>
    <dgm:pt modelId="{9D3E0FE3-D285-49E0-983F-E14360D4F3F8}" type="sibTrans" cxnId="{085E9423-66C5-4022-93C9-CBC4436975E0}">
      <dgm:prSet/>
      <dgm:spPr/>
      <dgm:t>
        <a:bodyPr/>
        <a:lstStyle/>
        <a:p>
          <a:endParaRPr lang="ru-RU"/>
        </a:p>
      </dgm:t>
    </dgm:pt>
    <dgm:pt modelId="{8CDDC307-59B7-418F-BF7F-71AEC6A20DE4}">
      <dgm:prSet phldrT="[Текст]" custT="1"/>
      <dgm:spPr/>
      <dgm:t>
        <a:bodyPr/>
        <a:lstStyle/>
        <a:p>
          <a:pPr algn="ctr"/>
          <a:r>
            <a:rPr lang="ru-RU" sz="1800" b="1" dirty="0" smtClean="0"/>
            <a:t>1 680 000 руб.</a:t>
          </a:r>
          <a:endParaRPr lang="ru-RU" sz="1800" b="1" dirty="0"/>
        </a:p>
      </dgm:t>
    </dgm:pt>
    <dgm:pt modelId="{0F2C5188-109E-4FB2-B179-171D81207EE3}" type="parTrans" cxnId="{BC6EAF4B-7781-4FB3-B658-7BDAEAA3306D}">
      <dgm:prSet/>
      <dgm:spPr/>
      <dgm:t>
        <a:bodyPr/>
        <a:lstStyle/>
        <a:p>
          <a:endParaRPr lang="ru-RU"/>
        </a:p>
      </dgm:t>
    </dgm:pt>
    <dgm:pt modelId="{CA573D4D-277A-49E2-A9D4-64AA7A1E5B7E}" type="sibTrans" cxnId="{BC6EAF4B-7781-4FB3-B658-7BDAEAA3306D}">
      <dgm:prSet/>
      <dgm:spPr/>
      <dgm:t>
        <a:bodyPr/>
        <a:lstStyle/>
        <a:p>
          <a:endParaRPr lang="ru-RU"/>
        </a:p>
      </dgm:t>
    </dgm:pt>
    <dgm:pt modelId="{214268A4-F5D8-4F62-80F8-79DFFE9F8EE0}">
      <dgm:prSet phldrT="[Текст]" custT="1"/>
      <dgm:spPr/>
      <dgm:t>
        <a:bodyPr/>
        <a:lstStyle/>
        <a:p>
          <a:pPr algn="l"/>
          <a:r>
            <a:rPr lang="ru-RU" sz="1400" dirty="0" smtClean="0"/>
            <a:t>Доля от прибыли на одного инвестора в год составит:</a:t>
          </a:r>
          <a:endParaRPr lang="ru-RU" sz="1400" dirty="0"/>
        </a:p>
      </dgm:t>
    </dgm:pt>
    <dgm:pt modelId="{D863BA18-1020-4E7D-BBD3-61B0F3554BDA}" type="parTrans" cxnId="{D74AAACF-1737-4D3A-85FA-AE1C89F1D581}">
      <dgm:prSet/>
      <dgm:spPr/>
      <dgm:t>
        <a:bodyPr/>
        <a:lstStyle/>
        <a:p>
          <a:endParaRPr lang="ru-RU"/>
        </a:p>
      </dgm:t>
    </dgm:pt>
    <dgm:pt modelId="{A8FB5F9A-6105-421C-B347-5382FF75E75E}" type="sibTrans" cxnId="{D74AAACF-1737-4D3A-85FA-AE1C89F1D581}">
      <dgm:prSet/>
      <dgm:spPr/>
      <dgm:t>
        <a:bodyPr/>
        <a:lstStyle/>
        <a:p>
          <a:endParaRPr lang="ru-RU"/>
        </a:p>
      </dgm:t>
    </dgm:pt>
    <dgm:pt modelId="{69712632-B188-4D29-8E6E-F98A7BB7A100}">
      <dgm:prSet phldrT="[Текст]" custT="1"/>
      <dgm:spPr/>
      <dgm:t>
        <a:bodyPr/>
        <a:lstStyle/>
        <a:p>
          <a:pPr algn="ctr"/>
          <a:r>
            <a:rPr lang="ru-RU" sz="1800" b="1" dirty="0" smtClean="0"/>
            <a:t>1 104 000 руб.</a:t>
          </a:r>
          <a:endParaRPr lang="ru-RU" sz="1800" b="1" dirty="0"/>
        </a:p>
      </dgm:t>
    </dgm:pt>
    <dgm:pt modelId="{3BA2529B-935D-4CBC-A7EB-F771ABD1D9B6}" type="parTrans" cxnId="{FC008CD5-E28C-4E40-A88D-D52DDADB8B76}">
      <dgm:prSet/>
      <dgm:spPr/>
      <dgm:t>
        <a:bodyPr/>
        <a:lstStyle/>
        <a:p>
          <a:endParaRPr lang="ru-RU"/>
        </a:p>
      </dgm:t>
    </dgm:pt>
    <dgm:pt modelId="{ADE0A080-1120-4D79-8FD2-FB1FE3F2BDA7}" type="sibTrans" cxnId="{FC008CD5-E28C-4E40-A88D-D52DDADB8B76}">
      <dgm:prSet/>
      <dgm:spPr/>
      <dgm:t>
        <a:bodyPr/>
        <a:lstStyle/>
        <a:p>
          <a:endParaRPr lang="ru-RU"/>
        </a:p>
      </dgm:t>
    </dgm:pt>
    <dgm:pt modelId="{0E34304A-8DF7-464C-BDE7-E76D845B4495}">
      <dgm:prSet phldrT="[Текст]" custT="1"/>
      <dgm:spPr/>
      <dgm:t>
        <a:bodyPr/>
        <a:lstStyle/>
        <a:p>
          <a:pPr algn="l"/>
          <a:r>
            <a:rPr lang="ru-RU" sz="1400" dirty="0" smtClean="0"/>
            <a:t>Доля прибыли на одного инвестора в год составит :</a:t>
          </a:r>
          <a:endParaRPr lang="ru-RU" sz="1400" dirty="0"/>
        </a:p>
      </dgm:t>
    </dgm:pt>
    <dgm:pt modelId="{AFCD2CD9-B7C7-4D61-AD0D-A2F95BE08912}" type="parTrans" cxnId="{85E26503-68B3-44A5-91A4-0000277C17CD}">
      <dgm:prSet/>
      <dgm:spPr/>
      <dgm:t>
        <a:bodyPr/>
        <a:lstStyle/>
        <a:p>
          <a:endParaRPr lang="ru-RU"/>
        </a:p>
      </dgm:t>
    </dgm:pt>
    <dgm:pt modelId="{609531E5-4E0F-46C2-B275-C7604873C8DF}" type="sibTrans" cxnId="{85E26503-68B3-44A5-91A4-0000277C17CD}">
      <dgm:prSet/>
      <dgm:spPr/>
      <dgm:t>
        <a:bodyPr/>
        <a:lstStyle/>
        <a:p>
          <a:endParaRPr lang="ru-RU"/>
        </a:p>
      </dgm:t>
    </dgm:pt>
    <dgm:pt modelId="{01E53D50-C6B3-40B9-81B0-A2F363F5C183}">
      <dgm:prSet phldrT="[Текст]" custT="1"/>
      <dgm:spPr/>
      <dgm:t>
        <a:bodyPr/>
        <a:lstStyle/>
        <a:p>
          <a:pPr algn="ctr"/>
          <a:r>
            <a:rPr lang="ru-RU" sz="1800" b="1" dirty="0" smtClean="0"/>
            <a:t>560 000 руб.</a:t>
          </a:r>
          <a:endParaRPr lang="ru-RU" sz="1800" b="1" dirty="0"/>
        </a:p>
      </dgm:t>
    </dgm:pt>
    <dgm:pt modelId="{5D5139E2-03C4-4B27-BFA2-DA3AAE964788}" type="parTrans" cxnId="{1CA86427-062F-453C-B818-C5A03BE37F30}">
      <dgm:prSet/>
      <dgm:spPr/>
      <dgm:t>
        <a:bodyPr/>
        <a:lstStyle/>
        <a:p>
          <a:endParaRPr lang="ru-RU"/>
        </a:p>
      </dgm:t>
    </dgm:pt>
    <dgm:pt modelId="{C732FE53-1D77-4CBC-BE96-A086892E9AC4}" type="sibTrans" cxnId="{1CA86427-062F-453C-B818-C5A03BE37F30}">
      <dgm:prSet/>
      <dgm:spPr/>
      <dgm:t>
        <a:bodyPr/>
        <a:lstStyle/>
        <a:p>
          <a:endParaRPr lang="ru-RU"/>
        </a:p>
      </dgm:t>
    </dgm:pt>
    <dgm:pt modelId="{6EDBE818-1A3E-4D96-BCEA-80A387919438}" type="pres">
      <dgm:prSet presAssocID="{3B5A0023-62B7-4B32-9BF2-14A69FB51F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6A48D-B3A9-487B-83D9-8E5491C152CB}" type="pres">
      <dgm:prSet presAssocID="{6C7A98BD-7A66-4A38-9965-53DC3FD51637}" presName="linNode" presStyleCnt="0"/>
      <dgm:spPr/>
    </dgm:pt>
    <dgm:pt modelId="{12F1EF38-0E7A-4472-A2BE-475F435CF3D7}" type="pres">
      <dgm:prSet presAssocID="{6C7A98BD-7A66-4A38-9965-53DC3FD5163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87DB6-1F65-4F0F-8939-CE21BE6749CC}" type="pres">
      <dgm:prSet presAssocID="{6C7A98BD-7A66-4A38-9965-53DC3FD5163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ABD0D-3413-4F72-9685-932B3246BA0C}" type="pres">
      <dgm:prSet presAssocID="{D99B6096-DED0-4E9A-9ACC-43BB19C1492A}" presName="sp" presStyleCnt="0"/>
      <dgm:spPr/>
    </dgm:pt>
    <dgm:pt modelId="{85C147C0-8E09-41B3-BDDE-98B786355037}" type="pres">
      <dgm:prSet presAssocID="{DC1315B0-1B60-4D7F-ADFA-B2B6600FFD04}" presName="linNode" presStyleCnt="0"/>
      <dgm:spPr/>
    </dgm:pt>
    <dgm:pt modelId="{D573618E-28D7-45FB-AFD7-8FFAA45143E2}" type="pres">
      <dgm:prSet presAssocID="{DC1315B0-1B60-4D7F-ADFA-B2B6600FFD0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D5BE5-DDBA-41A0-811B-E9E439C50D69}" type="pres">
      <dgm:prSet presAssocID="{DC1315B0-1B60-4D7F-ADFA-B2B6600FFD0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7814-8F0A-4331-81DF-E4E9C8133219}" type="pres">
      <dgm:prSet presAssocID="{615C41D4-6D4F-4427-82E0-70FDB3BEDCE1}" presName="sp" presStyleCnt="0"/>
      <dgm:spPr/>
    </dgm:pt>
    <dgm:pt modelId="{62C63B6A-DF80-42B8-9883-BAA06D6E3518}" type="pres">
      <dgm:prSet presAssocID="{8898355F-3AF1-478C-B5AA-6DC25FDD7EBD}" presName="linNode" presStyleCnt="0"/>
      <dgm:spPr/>
    </dgm:pt>
    <dgm:pt modelId="{B75D2186-924E-4E5D-8FCD-DCEA9FCF0551}" type="pres">
      <dgm:prSet presAssocID="{8898355F-3AF1-478C-B5AA-6DC25FDD7EB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3D5BF-8D01-4453-B86F-1E9DEF4E7FF5}" type="pres">
      <dgm:prSet presAssocID="{8898355F-3AF1-478C-B5AA-6DC25FDD7E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07294-DA25-419C-842C-606B5B6BA9A6}" srcId="{3B5A0023-62B7-4B32-9BF2-14A69FB51F63}" destId="{6C7A98BD-7A66-4A38-9965-53DC3FD51637}" srcOrd="0" destOrd="0" parTransId="{C72A720A-F147-49A2-87C2-FE2CF7E18D78}" sibTransId="{D99B6096-DED0-4E9A-9ACC-43BB19C1492A}"/>
    <dgm:cxn modelId="{69B56CCC-FEC1-4181-A203-B7F9EC898DD8}" type="presOf" srcId="{8CDDC307-59B7-418F-BF7F-71AEC6A20DE4}" destId="{08E87DB6-1F65-4F0F-8939-CE21BE6749CC}" srcOrd="0" destOrd="2" presId="urn:microsoft.com/office/officeart/2005/8/layout/vList5"/>
    <dgm:cxn modelId="{33F16041-6EB3-4320-8FE8-3E70DA1D271F}" type="presOf" srcId="{3B5A0023-62B7-4B32-9BF2-14A69FB51F63}" destId="{6EDBE818-1A3E-4D96-BCEA-80A387919438}" srcOrd="0" destOrd="0" presId="urn:microsoft.com/office/officeart/2005/8/layout/vList5"/>
    <dgm:cxn modelId="{085E9423-66C5-4022-93C9-CBC4436975E0}" srcId="{8898355F-3AF1-478C-B5AA-6DC25FDD7EBD}" destId="{458151F0-8747-4954-83BE-0D0D9C5EA1DC}" srcOrd="1" destOrd="0" parTransId="{6B30ABA5-18CE-40DC-AC8F-9BD251381149}" sibTransId="{9D3E0FE3-D285-49E0-983F-E14360D4F3F8}"/>
    <dgm:cxn modelId="{BFC6B222-4B8C-4A4A-90FB-88F85A786E46}" srcId="{8898355F-3AF1-478C-B5AA-6DC25FDD7EBD}" destId="{A5744D72-F07E-4183-B43D-B32623E80008}" srcOrd="0" destOrd="0" parTransId="{E778CCF4-2720-4572-A82C-E21D419DBFB4}" sibTransId="{20AB5A7C-D5DF-4096-BD1A-F242C6BF2406}"/>
    <dgm:cxn modelId="{DB99CCE2-668E-4B7F-B1A0-04AA1CACA7EB}" type="presOf" srcId="{D95A9DB0-279B-4C4A-9798-0145AD2FD704}" destId="{8EBD5BE5-DDBA-41A0-811B-E9E439C50D69}" srcOrd="0" destOrd="0" presId="urn:microsoft.com/office/officeart/2005/8/layout/vList5"/>
    <dgm:cxn modelId="{1CA86427-062F-453C-B818-C5A03BE37F30}" srcId="{8898355F-3AF1-478C-B5AA-6DC25FDD7EBD}" destId="{01E53D50-C6B3-40B9-81B0-A2F363F5C183}" srcOrd="3" destOrd="0" parTransId="{5D5139E2-03C4-4B27-BFA2-DA3AAE964788}" sibTransId="{C732FE53-1D77-4CBC-BE96-A086892E9AC4}"/>
    <dgm:cxn modelId="{0F926173-5DCB-43AF-B1F6-51931A31B536}" srcId="{3B5A0023-62B7-4B32-9BF2-14A69FB51F63}" destId="{8898355F-3AF1-478C-B5AA-6DC25FDD7EBD}" srcOrd="2" destOrd="0" parTransId="{CF8EFD89-384D-4820-A783-8DF7A17B8309}" sibTransId="{BD068223-1124-49E4-BE45-9167CAEC7B64}"/>
    <dgm:cxn modelId="{3229372E-7756-47C6-87C9-3B1A7D6AB30F}" type="presOf" srcId="{6C7A98BD-7A66-4A38-9965-53DC3FD51637}" destId="{12F1EF38-0E7A-4472-A2BE-475F435CF3D7}" srcOrd="0" destOrd="0" presId="urn:microsoft.com/office/officeart/2005/8/layout/vList5"/>
    <dgm:cxn modelId="{363C28A5-CAFC-44AA-A06D-9199E54FE685}" srcId="{DC1315B0-1B60-4D7F-ADFA-B2B6600FFD04}" destId="{9B5C22E0-5D2B-4EE2-88F0-9104B3012F26}" srcOrd="1" destOrd="0" parTransId="{AB907DF8-3198-459B-B474-AAEE4AFD0019}" sibTransId="{5139D6BF-CDD9-4DCE-8630-8CAB0FFA380E}"/>
    <dgm:cxn modelId="{36E8959A-0D94-4DF4-AD3B-CB58DC28F35B}" type="presOf" srcId="{69712632-B188-4D29-8E6E-F98A7BB7A100}" destId="{8EBD5BE5-DDBA-41A0-811B-E9E439C50D69}" srcOrd="0" destOrd="3" presId="urn:microsoft.com/office/officeart/2005/8/layout/vList5"/>
    <dgm:cxn modelId="{A9CDB19C-FF6B-4EF4-BE98-26943F40D3A9}" type="presOf" srcId="{DC1315B0-1B60-4D7F-ADFA-B2B6600FFD04}" destId="{D573618E-28D7-45FB-AFD7-8FFAA45143E2}" srcOrd="0" destOrd="0" presId="urn:microsoft.com/office/officeart/2005/8/layout/vList5"/>
    <dgm:cxn modelId="{BC6EAF4B-7781-4FB3-B658-7BDAEAA3306D}" srcId="{6C7A98BD-7A66-4A38-9965-53DC3FD51637}" destId="{8CDDC307-59B7-418F-BF7F-71AEC6A20DE4}" srcOrd="2" destOrd="0" parTransId="{0F2C5188-109E-4FB2-B179-171D81207EE3}" sibTransId="{CA573D4D-277A-49E2-A9D4-64AA7A1E5B7E}"/>
    <dgm:cxn modelId="{A0E56B81-ABDE-4D18-A11C-D6CB9811C8F6}" srcId="{DC1315B0-1B60-4D7F-ADFA-B2B6600FFD04}" destId="{D95A9DB0-279B-4C4A-9798-0145AD2FD704}" srcOrd="0" destOrd="0" parTransId="{C1286F3E-043F-4BBE-B278-D9C0D8031346}" sibTransId="{6FC864DA-090F-4A59-A33B-9D530D7E92AE}"/>
    <dgm:cxn modelId="{63D52F6C-7FFD-4C0A-8853-63FF9F7A526E}" type="presOf" srcId="{48ADECE7-0581-4D5E-BA27-6FA9CD860250}" destId="{08E87DB6-1F65-4F0F-8939-CE21BE6749CC}" srcOrd="0" destOrd="1" presId="urn:microsoft.com/office/officeart/2005/8/layout/vList5"/>
    <dgm:cxn modelId="{85E26503-68B3-44A5-91A4-0000277C17CD}" srcId="{8898355F-3AF1-478C-B5AA-6DC25FDD7EBD}" destId="{0E34304A-8DF7-464C-BDE7-E76D845B4495}" srcOrd="2" destOrd="0" parTransId="{AFCD2CD9-B7C7-4D61-AD0D-A2F95BE08912}" sibTransId="{609531E5-4E0F-46C2-B275-C7604873C8DF}"/>
    <dgm:cxn modelId="{7FC18696-197A-4FB2-88EB-71F63B6A88C2}" srcId="{6C7A98BD-7A66-4A38-9965-53DC3FD51637}" destId="{48ADECE7-0581-4D5E-BA27-6FA9CD860250}" srcOrd="1" destOrd="0" parTransId="{B863071A-57DE-4B8B-9CD3-000E939B2115}" sibTransId="{F459F1B3-D425-4ED6-8B12-5AAC896CC396}"/>
    <dgm:cxn modelId="{D74AAACF-1737-4D3A-85FA-AE1C89F1D581}" srcId="{DC1315B0-1B60-4D7F-ADFA-B2B6600FFD04}" destId="{214268A4-F5D8-4F62-80F8-79DFFE9F8EE0}" srcOrd="2" destOrd="0" parTransId="{D863BA18-1020-4E7D-BBD3-61B0F3554BDA}" sibTransId="{A8FB5F9A-6105-421C-B347-5382FF75E75E}"/>
    <dgm:cxn modelId="{A32DAAED-4419-43BA-A0F0-33C11B8F49F4}" type="presOf" srcId="{01E53D50-C6B3-40B9-81B0-A2F363F5C183}" destId="{60C3D5BF-8D01-4453-B86F-1E9DEF4E7FF5}" srcOrd="0" destOrd="3" presId="urn:microsoft.com/office/officeart/2005/8/layout/vList5"/>
    <dgm:cxn modelId="{7E4F503D-60C1-4E35-9A74-A2FF1CBD39FB}" type="presOf" srcId="{A5744D72-F07E-4183-B43D-B32623E80008}" destId="{60C3D5BF-8D01-4453-B86F-1E9DEF4E7FF5}" srcOrd="0" destOrd="0" presId="urn:microsoft.com/office/officeart/2005/8/layout/vList5"/>
    <dgm:cxn modelId="{FC008CD5-E28C-4E40-A88D-D52DDADB8B76}" srcId="{DC1315B0-1B60-4D7F-ADFA-B2B6600FFD04}" destId="{69712632-B188-4D29-8E6E-F98A7BB7A100}" srcOrd="3" destOrd="0" parTransId="{3BA2529B-935D-4CBC-A7EB-F771ABD1D9B6}" sibTransId="{ADE0A080-1120-4D79-8FD2-FB1FE3F2BDA7}"/>
    <dgm:cxn modelId="{36B0B92A-244A-460D-A115-02094ABE9197}" type="presOf" srcId="{214268A4-F5D8-4F62-80F8-79DFFE9F8EE0}" destId="{8EBD5BE5-DDBA-41A0-811B-E9E439C50D69}" srcOrd="0" destOrd="2" presId="urn:microsoft.com/office/officeart/2005/8/layout/vList5"/>
    <dgm:cxn modelId="{0AE93F84-BA63-46B0-B21B-6D0802A31CA1}" type="presOf" srcId="{0E34304A-8DF7-464C-BDE7-E76D845B4495}" destId="{60C3D5BF-8D01-4453-B86F-1E9DEF4E7FF5}" srcOrd="0" destOrd="2" presId="urn:microsoft.com/office/officeart/2005/8/layout/vList5"/>
    <dgm:cxn modelId="{A1DAAA63-1D69-4981-B2C4-158B559F8C6A}" type="presOf" srcId="{8898355F-3AF1-478C-B5AA-6DC25FDD7EBD}" destId="{B75D2186-924E-4E5D-8FCD-DCEA9FCF0551}" srcOrd="0" destOrd="0" presId="urn:microsoft.com/office/officeart/2005/8/layout/vList5"/>
    <dgm:cxn modelId="{0244DEF5-5356-4EB8-9652-9202B31EE4CE}" type="presOf" srcId="{458151F0-8747-4954-83BE-0D0D9C5EA1DC}" destId="{60C3D5BF-8D01-4453-B86F-1E9DEF4E7FF5}" srcOrd="0" destOrd="1" presId="urn:microsoft.com/office/officeart/2005/8/layout/vList5"/>
    <dgm:cxn modelId="{BAAD11AF-6DA5-40D1-B6DB-0368AB109C5E}" srcId="{6C7A98BD-7A66-4A38-9965-53DC3FD51637}" destId="{A13E69BB-B98E-4DFD-BEB5-72DDC4E014E8}" srcOrd="0" destOrd="0" parTransId="{F56108D7-D560-466E-88C1-B88FBB469A0F}" sibTransId="{5E296BD5-5862-4AC8-878D-A428D53D9BCE}"/>
    <dgm:cxn modelId="{9015606D-9C25-4BA4-A915-78E0450444E9}" type="presOf" srcId="{A13E69BB-B98E-4DFD-BEB5-72DDC4E014E8}" destId="{08E87DB6-1F65-4F0F-8939-CE21BE6749CC}" srcOrd="0" destOrd="0" presId="urn:microsoft.com/office/officeart/2005/8/layout/vList5"/>
    <dgm:cxn modelId="{1348E248-173F-42DA-ACC3-072A42B0031A}" type="presOf" srcId="{9B5C22E0-5D2B-4EE2-88F0-9104B3012F26}" destId="{8EBD5BE5-DDBA-41A0-811B-E9E439C50D69}" srcOrd="0" destOrd="1" presId="urn:microsoft.com/office/officeart/2005/8/layout/vList5"/>
    <dgm:cxn modelId="{C439806F-7F55-4B91-BB77-C709EE7EE079}" srcId="{3B5A0023-62B7-4B32-9BF2-14A69FB51F63}" destId="{DC1315B0-1B60-4D7F-ADFA-B2B6600FFD04}" srcOrd="1" destOrd="0" parTransId="{336AB249-BA69-46DB-8396-BEF2B936442F}" sibTransId="{615C41D4-6D4F-4427-82E0-70FDB3BEDCE1}"/>
    <dgm:cxn modelId="{C0F42656-4279-4A51-8FE7-B251439182A1}" type="presParOf" srcId="{6EDBE818-1A3E-4D96-BCEA-80A387919438}" destId="{6466A48D-B3A9-487B-83D9-8E5491C152CB}" srcOrd="0" destOrd="0" presId="urn:microsoft.com/office/officeart/2005/8/layout/vList5"/>
    <dgm:cxn modelId="{78DB363C-3345-404C-A659-55702E421A16}" type="presParOf" srcId="{6466A48D-B3A9-487B-83D9-8E5491C152CB}" destId="{12F1EF38-0E7A-4472-A2BE-475F435CF3D7}" srcOrd="0" destOrd="0" presId="urn:microsoft.com/office/officeart/2005/8/layout/vList5"/>
    <dgm:cxn modelId="{24516229-9502-4E91-A354-1720E5C8971E}" type="presParOf" srcId="{6466A48D-B3A9-487B-83D9-8E5491C152CB}" destId="{08E87DB6-1F65-4F0F-8939-CE21BE6749CC}" srcOrd="1" destOrd="0" presId="urn:microsoft.com/office/officeart/2005/8/layout/vList5"/>
    <dgm:cxn modelId="{D9F382AF-FAB0-4E70-91D2-612F8A211D78}" type="presParOf" srcId="{6EDBE818-1A3E-4D96-BCEA-80A387919438}" destId="{BE3ABD0D-3413-4F72-9685-932B3246BA0C}" srcOrd="1" destOrd="0" presId="urn:microsoft.com/office/officeart/2005/8/layout/vList5"/>
    <dgm:cxn modelId="{75C22DC0-1947-47CE-8229-992C57CA6330}" type="presParOf" srcId="{6EDBE818-1A3E-4D96-BCEA-80A387919438}" destId="{85C147C0-8E09-41B3-BDDE-98B786355037}" srcOrd="2" destOrd="0" presId="urn:microsoft.com/office/officeart/2005/8/layout/vList5"/>
    <dgm:cxn modelId="{FB4F48F4-0AE0-44DC-B3C8-F21BA67C3816}" type="presParOf" srcId="{85C147C0-8E09-41B3-BDDE-98B786355037}" destId="{D573618E-28D7-45FB-AFD7-8FFAA45143E2}" srcOrd="0" destOrd="0" presId="urn:microsoft.com/office/officeart/2005/8/layout/vList5"/>
    <dgm:cxn modelId="{A6690783-537A-43B1-A2F1-A0C34D46DD9A}" type="presParOf" srcId="{85C147C0-8E09-41B3-BDDE-98B786355037}" destId="{8EBD5BE5-DDBA-41A0-811B-E9E439C50D69}" srcOrd="1" destOrd="0" presId="urn:microsoft.com/office/officeart/2005/8/layout/vList5"/>
    <dgm:cxn modelId="{B0BCD52D-CA3B-4CE0-87DF-5F6512509049}" type="presParOf" srcId="{6EDBE818-1A3E-4D96-BCEA-80A387919438}" destId="{B86D7814-8F0A-4331-81DF-E4E9C8133219}" srcOrd="3" destOrd="0" presId="urn:microsoft.com/office/officeart/2005/8/layout/vList5"/>
    <dgm:cxn modelId="{315322C7-8CB7-492C-9839-2DE846EE2737}" type="presParOf" srcId="{6EDBE818-1A3E-4D96-BCEA-80A387919438}" destId="{62C63B6A-DF80-42B8-9883-BAA06D6E3518}" srcOrd="4" destOrd="0" presId="urn:microsoft.com/office/officeart/2005/8/layout/vList5"/>
    <dgm:cxn modelId="{AF276AD3-F50D-4FD0-9753-9E403E6A4E86}" type="presParOf" srcId="{62C63B6A-DF80-42B8-9883-BAA06D6E3518}" destId="{B75D2186-924E-4E5D-8FCD-DCEA9FCF0551}" srcOrd="0" destOrd="0" presId="urn:microsoft.com/office/officeart/2005/8/layout/vList5"/>
    <dgm:cxn modelId="{FAEC04CB-BB4B-4580-9527-524532B5D050}" type="presParOf" srcId="{62C63B6A-DF80-42B8-9883-BAA06D6E3518}" destId="{60C3D5BF-8D01-4453-B86F-1E9DEF4E7F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EABE2A-DBD8-480A-8D07-1017CB6F382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9A805A-4743-40CE-81F7-7D6A08537C3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rgbClr val="FF0000"/>
              </a:solidFill>
            </a:rPr>
            <a:t>3%</a:t>
          </a:r>
          <a:endParaRPr lang="ru-RU" dirty="0">
            <a:solidFill>
              <a:srgbClr val="FF0000"/>
            </a:solidFill>
          </a:endParaRPr>
        </a:p>
      </dgm:t>
    </dgm:pt>
    <dgm:pt modelId="{03A71663-404D-4591-A25F-1F278EF95776}" type="parTrans" cxnId="{7615EBD7-8114-43E0-87E1-E8DD14DE532F}">
      <dgm:prSet/>
      <dgm:spPr/>
      <dgm:t>
        <a:bodyPr/>
        <a:lstStyle/>
        <a:p>
          <a:endParaRPr lang="ru-RU"/>
        </a:p>
      </dgm:t>
    </dgm:pt>
    <dgm:pt modelId="{22C340FE-0EDE-4BDB-A04C-BE3C321A5C81}" type="sibTrans" cxnId="{7615EBD7-8114-43E0-87E1-E8DD14DE532F}">
      <dgm:prSet/>
      <dgm:spPr/>
      <dgm:t>
        <a:bodyPr/>
        <a:lstStyle/>
        <a:p>
          <a:endParaRPr lang="ru-RU"/>
        </a:p>
      </dgm:t>
    </dgm:pt>
    <dgm:pt modelId="{ADCFDFF8-6F52-404B-937E-6144BAB1E310}">
      <dgm:prSet phldrT="[Текст]" custT="1"/>
      <dgm:spPr/>
      <dgm:t>
        <a:bodyPr/>
        <a:lstStyle/>
        <a:p>
          <a:pPr algn="l"/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1 000 000 руб.</a:t>
          </a:r>
        </a:p>
        <a:p>
          <a:pPr algn="ctr"/>
          <a:r>
            <a:rPr lang="ru-RU" sz="1800" dirty="0" smtClean="0"/>
            <a:t>Сумма вложений</a:t>
          </a:r>
        </a:p>
        <a:p>
          <a:pPr algn="ctr"/>
          <a:r>
            <a:rPr lang="ru-RU" sz="1800" dirty="0" smtClean="0"/>
            <a:t>Ожидаемая прибыль за первый год</a:t>
          </a:r>
        </a:p>
        <a:p>
          <a:pPr algn="ctr"/>
          <a:r>
            <a:rPr lang="ru-RU" sz="2000" dirty="0" smtClean="0">
              <a:solidFill>
                <a:schemeClr val="accent1">
                  <a:lumMod val="50000"/>
                </a:schemeClr>
              </a:solidFill>
            </a:rPr>
            <a:t>414 000 руб.</a:t>
          </a:r>
        </a:p>
        <a:p>
          <a:pPr algn="ctr"/>
          <a:endParaRPr lang="ru-RU" sz="2000" dirty="0" smtClean="0"/>
        </a:p>
        <a:p>
          <a:pPr algn="ctr"/>
          <a:endParaRPr lang="ru-RU" sz="2000" dirty="0"/>
        </a:p>
      </dgm:t>
    </dgm:pt>
    <dgm:pt modelId="{77DF64D2-A6D2-43D9-9D88-B1F1C9216857}" type="parTrans" cxnId="{B3505449-4DD8-4849-9896-51391DB399CD}">
      <dgm:prSet/>
      <dgm:spPr/>
      <dgm:t>
        <a:bodyPr/>
        <a:lstStyle/>
        <a:p>
          <a:endParaRPr lang="ru-RU"/>
        </a:p>
      </dgm:t>
    </dgm:pt>
    <dgm:pt modelId="{EE3D6A57-348D-4D4A-B36F-0345BC7AFF7C}" type="sibTrans" cxnId="{B3505449-4DD8-4849-9896-51391DB399CD}">
      <dgm:prSet/>
      <dgm:spPr/>
      <dgm:t>
        <a:bodyPr/>
        <a:lstStyle/>
        <a:p>
          <a:endParaRPr lang="ru-RU"/>
        </a:p>
      </dgm:t>
    </dgm:pt>
    <dgm:pt modelId="{435BAFE2-7449-4C23-80F1-496E09BE21C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rgbClr val="FF0000"/>
              </a:solidFill>
            </a:rPr>
            <a:t>5%</a:t>
          </a:r>
          <a:endParaRPr lang="ru-RU" dirty="0">
            <a:solidFill>
              <a:srgbClr val="FF0000"/>
            </a:solidFill>
          </a:endParaRPr>
        </a:p>
      </dgm:t>
    </dgm:pt>
    <dgm:pt modelId="{7EB6323E-2860-4859-B691-E9A61D321146}" type="parTrans" cxnId="{DE5C8608-C8C4-4954-BB8C-A05FF87BC52B}">
      <dgm:prSet/>
      <dgm:spPr/>
      <dgm:t>
        <a:bodyPr/>
        <a:lstStyle/>
        <a:p>
          <a:endParaRPr lang="ru-RU"/>
        </a:p>
      </dgm:t>
    </dgm:pt>
    <dgm:pt modelId="{2A86E49A-D127-430D-8533-E206E8F91CA3}" type="sibTrans" cxnId="{DE5C8608-C8C4-4954-BB8C-A05FF87BC52B}">
      <dgm:prSet/>
      <dgm:spPr/>
      <dgm:t>
        <a:bodyPr/>
        <a:lstStyle/>
        <a:p>
          <a:endParaRPr lang="ru-RU"/>
        </a:p>
      </dgm:t>
    </dgm:pt>
    <dgm:pt modelId="{05E5AE98-9450-4D78-86D1-CF2D4BC1A392}">
      <dgm:prSet phldrT="[Текст]" custT="1"/>
      <dgm:spPr/>
      <dgm:t>
        <a:bodyPr/>
        <a:lstStyle/>
        <a:p>
          <a:pPr algn="l"/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2 000 000 руб.</a:t>
          </a:r>
        </a:p>
        <a:p>
          <a:pPr algn="ctr"/>
          <a:r>
            <a:rPr lang="ru-RU" sz="1800" dirty="0" smtClean="0"/>
            <a:t>Сумма вложений</a:t>
          </a:r>
        </a:p>
        <a:p>
          <a:pPr algn="ctr"/>
          <a:r>
            <a:rPr lang="ru-RU" sz="1800" dirty="0" smtClean="0"/>
            <a:t>Ожидаемая прибыль за первый год</a:t>
          </a:r>
        </a:p>
        <a:p>
          <a:pPr algn="ctr"/>
          <a:r>
            <a:rPr lang="ru-RU" sz="2000" dirty="0" smtClean="0">
              <a:solidFill>
                <a:schemeClr val="accent1">
                  <a:lumMod val="50000"/>
                </a:schemeClr>
              </a:solidFill>
            </a:rPr>
            <a:t>690 000 руб</a:t>
          </a:r>
          <a:r>
            <a:rPr lang="ru-RU" sz="22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2200" dirty="0">
            <a:solidFill>
              <a:schemeClr val="accent1">
                <a:lumMod val="50000"/>
              </a:schemeClr>
            </a:solidFill>
          </a:endParaRPr>
        </a:p>
      </dgm:t>
    </dgm:pt>
    <dgm:pt modelId="{CAB7FD23-F373-4E27-87A6-AEA6A09064B1}" type="parTrans" cxnId="{94BE4BCF-8C8B-4E42-A2C5-842E912F908C}">
      <dgm:prSet/>
      <dgm:spPr/>
      <dgm:t>
        <a:bodyPr/>
        <a:lstStyle/>
        <a:p>
          <a:endParaRPr lang="ru-RU"/>
        </a:p>
      </dgm:t>
    </dgm:pt>
    <dgm:pt modelId="{F3C7A012-A96B-4535-B621-9E1311639036}" type="sibTrans" cxnId="{94BE4BCF-8C8B-4E42-A2C5-842E912F908C}">
      <dgm:prSet/>
      <dgm:spPr/>
      <dgm:t>
        <a:bodyPr/>
        <a:lstStyle/>
        <a:p>
          <a:endParaRPr lang="ru-RU"/>
        </a:p>
      </dgm:t>
    </dgm:pt>
    <dgm:pt modelId="{F75938D3-9721-479E-8570-867697C8BBA5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FF0000"/>
              </a:solidFill>
            </a:rPr>
            <a:t>8%</a:t>
          </a:r>
          <a:endParaRPr lang="ru-RU" dirty="0">
            <a:solidFill>
              <a:srgbClr val="FF0000"/>
            </a:solidFill>
          </a:endParaRPr>
        </a:p>
      </dgm:t>
    </dgm:pt>
    <dgm:pt modelId="{CD664A20-9316-48DA-8756-3B9BA1616458}" type="parTrans" cxnId="{8AB2F441-1F5E-4AD1-9652-F73CE8B2B89F}">
      <dgm:prSet/>
      <dgm:spPr/>
      <dgm:t>
        <a:bodyPr/>
        <a:lstStyle/>
        <a:p>
          <a:endParaRPr lang="ru-RU"/>
        </a:p>
      </dgm:t>
    </dgm:pt>
    <dgm:pt modelId="{DA39BFBE-E6A9-4A16-8A47-BB7C88D60B7C}" type="sibTrans" cxnId="{8AB2F441-1F5E-4AD1-9652-F73CE8B2B89F}">
      <dgm:prSet/>
      <dgm:spPr/>
      <dgm:t>
        <a:bodyPr/>
        <a:lstStyle/>
        <a:p>
          <a:endParaRPr lang="ru-RU"/>
        </a:p>
      </dgm:t>
    </dgm:pt>
    <dgm:pt modelId="{F00D1D9D-7453-453A-BD62-79FA07A33666}">
      <dgm:prSet phldrT="[Текст]" custT="1"/>
      <dgm:spPr/>
      <dgm:t>
        <a:bodyPr/>
        <a:lstStyle/>
        <a:p>
          <a:pPr algn="l"/>
          <a:r>
            <a:rPr lang="ru-RU" sz="2200" dirty="0" smtClean="0">
              <a:solidFill>
                <a:schemeClr val="tx1">
                  <a:lumMod val="95000"/>
                  <a:lumOff val="5000"/>
                </a:schemeClr>
              </a:solidFill>
            </a:rPr>
            <a:t>3 000 000 руб.</a:t>
          </a:r>
        </a:p>
        <a:p>
          <a:pPr algn="ctr"/>
          <a:r>
            <a:rPr lang="ru-RU" sz="1800" dirty="0" smtClean="0">
              <a:solidFill>
                <a:schemeClr val="bg1"/>
              </a:solidFill>
            </a:rPr>
            <a:t>Сумма вложений</a:t>
          </a:r>
        </a:p>
        <a:p>
          <a:pPr algn="ctr"/>
          <a:r>
            <a:rPr lang="ru-RU" sz="1800" dirty="0" smtClean="0">
              <a:solidFill>
                <a:schemeClr val="bg1"/>
              </a:solidFill>
            </a:rPr>
            <a:t>Ожидаемая прибыль за первый год</a:t>
          </a:r>
        </a:p>
        <a:p>
          <a:pPr algn="ctr"/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1 104 000 руб.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5EDEA2D1-B87B-4B33-AB2B-85744E273B46}" type="parTrans" cxnId="{9EAEE93D-1B47-45D0-A64C-C492B6B7FF1C}">
      <dgm:prSet/>
      <dgm:spPr/>
      <dgm:t>
        <a:bodyPr/>
        <a:lstStyle/>
        <a:p>
          <a:endParaRPr lang="ru-RU"/>
        </a:p>
      </dgm:t>
    </dgm:pt>
    <dgm:pt modelId="{1BD88DF4-86BF-4E7B-BB04-07B60EB28E6A}" type="sibTrans" cxnId="{9EAEE93D-1B47-45D0-A64C-C492B6B7FF1C}">
      <dgm:prSet/>
      <dgm:spPr/>
      <dgm:t>
        <a:bodyPr/>
        <a:lstStyle/>
        <a:p>
          <a:endParaRPr lang="ru-RU"/>
        </a:p>
      </dgm:t>
    </dgm:pt>
    <dgm:pt modelId="{6668D824-4986-40A3-B387-34941523520F}" type="pres">
      <dgm:prSet presAssocID="{B0EABE2A-DBD8-480A-8D07-1017CB6F3822}" presName="Name0" presStyleCnt="0">
        <dgm:presLayoutVars>
          <dgm:dir/>
          <dgm:animLvl val="lvl"/>
          <dgm:resizeHandles val="exact"/>
        </dgm:presLayoutVars>
      </dgm:prSet>
      <dgm:spPr/>
    </dgm:pt>
    <dgm:pt modelId="{0C5A0D62-0C6D-49A9-ABED-8F12E9C06457}" type="pres">
      <dgm:prSet presAssocID="{C99A805A-4743-40CE-81F7-7D6A08537C39}" presName="compositeNode" presStyleCnt="0">
        <dgm:presLayoutVars>
          <dgm:bulletEnabled val="1"/>
        </dgm:presLayoutVars>
      </dgm:prSet>
      <dgm:spPr/>
    </dgm:pt>
    <dgm:pt modelId="{9CDA022D-1EA5-4B11-8905-1F662293364B}" type="pres">
      <dgm:prSet presAssocID="{C99A805A-4743-40CE-81F7-7D6A08537C39}" presName="bgRect" presStyleLbl="node1" presStyleIdx="0" presStyleCnt="3" custScaleY="66729" custLinFactNeighborX="605" custLinFactNeighborY="1269"/>
      <dgm:spPr/>
    </dgm:pt>
    <dgm:pt modelId="{67B97561-E48D-4039-A99E-54AEC50B819E}" type="pres">
      <dgm:prSet presAssocID="{C99A805A-4743-40CE-81F7-7D6A08537C39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C5F2F54-5C7D-4F61-89CB-07C0524466D2}" type="pres">
      <dgm:prSet presAssocID="{C99A805A-4743-40CE-81F7-7D6A08537C39}" presName="childNode" presStyleLbl="node1" presStyleIdx="0" presStyleCnt="3">
        <dgm:presLayoutVars>
          <dgm:bulletEnabled val="1"/>
        </dgm:presLayoutVars>
      </dgm:prSet>
      <dgm:spPr/>
    </dgm:pt>
    <dgm:pt modelId="{668F29B3-D6A0-462D-89A7-2DD594DE1413}" type="pres">
      <dgm:prSet presAssocID="{22C340FE-0EDE-4BDB-A04C-BE3C321A5C81}" presName="hSp" presStyleCnt="0"/>
      <dgm:spPr/>
    </dgm:pt>
    <dgm:pt modelId="{40716562-D3A6-4C68-802D-33E133D60909}" type="pres">
      <dgm:prSet presAssocID="{22C340FE-0EDE-4BDB-A04C-BE3C321A5C81}" presName="vProcSp" presStyleCnt="0"/>
      <dgm:spPr/>
    </dgm:pt>
    <dgm:pt modelId="{04FFD5E6-70AC-4D49-A26B-2101DDDB2C98}" type="pres">
      <dgm:prSet presAssocID="{22C340FE-0EDE-4BDB-A04C-BE3C321A5C81}" presName="vSp1" presStyleCnt="0"/>
      <dgm:spPr/>
    </dgm:pt>
    <dgm:pt modelId="{4B97AD58-2348-4763-811C-94318AA6C184}" type="pres">
      <dgm:prSet presAssocID="{22C340FE-0EDE-4BDB-A04C-BE3C321A5C81}" presName="simulatedConn" presStyleLbl="solidFgAcc1" presStyleIdx="0" presStyleCnt="2" custLinFactY="-310264" custLinFactNeighborX="18788" custLinFactNeighborY="-400000"/>
      <dgm:spPr/>
    </dgm:pt>
    <dgm:pt modelId="{07FC23CB-9894-4758-97D5-A2B3306E49D3}" type="pres">
      <dgm:prSet presAssocID="{22C340FE-0EDE-4BDB-A04C-BE3C321A5C81}" presName="vSp2" presStyleCnt="0"/>
      <dgm:spPr/>
    </dgm:pt>
    <dgm:pt modelId="{7FCEBD19-581B-40C3-9925-43AFA8D3E7E5}" type="pres">
      <dgm:prSet presAssocID="{22C340FE-0EDE-4BDB-A04C-BE3C321A5C81}" presName="sibTrans" presStyleCnt="0"/>
      <dgm:spPr/>
    </dgm:pt>
    <dgm:pt modelId="{A5DE1882-D69C-4D7F-A7BF-A1E0B12C27A4}" type="pres">
      <dgm:prSet presAssocID="{435BAFE2-7449-4C23-80F1-496E09BE21C1}" presName="compositeNode" presStyleCnt="0">
        <dgm:presLayoutVars>
          <dgm:bulletEnabled val="1"/>
        </dgm:presLayoutVars>
      </dgm:prSet>
      <dgm:spPr/>
    </dgm:pt>
    <dgm:pt modelId="{90E4C81D-8DBA-4DF2-9389-AC5B3303BEDA}" type="pres">
      <dgm:prSet presAssocID="{435BAFE2-7449-4C23-80F1-496E09BE21C1}" presName="bgRect" presStyleLbl="node1" presStyleIdx="1" presStyleCnt="3" custScaleY="67397" custLinFactNeighborX="0" custLinFactNeighborY="524"/>
      <dgm:spPr/>
    </dgm:pt>
    <dgm:pt modelId="{814418F8-8306-438B-AF46-4F18C3F3486A}" type="pres">
      <dgm:prSet presAssocID="{435BAFE2-7449-4C23-80F1-496E09BE21C1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5F25DF52-F929-4082-B8E8-C3ABBCA13038}" type="pres">
      <dgm:prSet presAssocID="{435BAFE2-7449-4C23-80F1-496E09BE21C1}" presName="childNode" presStyleLbl="node1" presStyleIdx="1" presStyleCnt="3">
        <dgm:presLayoutVars>
          <dgm:bulletEnabled val="1"/>
        </dgm:presLayoutVars>
      </dgm:prSet>
      <dgm:spPr/>
    </dgm:pt>
    <dgm:pt modelId="{9418A92B-147F-45D5-B837-678A73A6D9DA}" type="pres">
      <dgm:prSet presAssocID="{2A86E49A-D127-430D-8533-E206E8F91CA3}" presName="hSp" presStyleCnt="0"/>
      <dgm:spPr/>
    </dgm:pt>
    <dgm:pt modelId="{C02C9ACE-0980-44EB-B96A-5FE3E00E1F3E}" type="pres">
      <dgm:prSet presAssocID="{2A86E49A-D127-430D-8533-E206E8F91CA3}" presName="vProcSp" presStyleCnt="0"/>
      <dgm:spPr/>
    </dgm:pt>
    <dgm:pt modelId="{150863CC-1421-4896-9882-67296F973189}" type="pres">
      <dgm:prSet presAssocID="{2A86E49A-D127-430D-8533-E206E8F91CA3}" presName="vSp1" presStyleCnt="0"/>
      <dgm:spPr/>
    </dgm:pt>
    <dgm:pt modelId="{A18C15E3-F2F3-48A9-BFE6-CC42B5BAEB10}" type="pres">
      <dgm:prSet presAssocID="{2A86E49A-D127-430D-8533-E206E8F91CA3}" presName="simulatedConn" presStyleLbl="solidFgAcc1" presStyleIdx="1" presStyleCnt="2" custLinFactY="-308848" custLinFactNeighborX="16748" custLinFactNeighborY="-400000"/>
      <dgm:spPr/>
    </dgm:pt>
    <dgm:pt modelId="{CC3707FA-14F1-4F39-A1D0-93DB6E7439C9}" type="pres">
      <dgm:prSet presAssocID="{2A86E49A-D127-430D-8533-E206E8F91CA3}" presName="vSp2" presStyleCnt="0"/>
      <dgm:spPr/>
    </dgm:pt>
    <dgm:pt modelId="{52565754-7AB9-4C52-A498-FCBF063DEA9B}" type="pres">
      <dgm:prSet presAssocID="{2A86E49A-D127-430D-8533-E206E8F91CA3}" presName="sibTrans" presStyleCnt="0"/>
      <dgm:spPr/>
    </dgm:pt>
    <dgm:pt modelId="{D77E4889-1A41-4C57-A605-B67F63245F2C}" type="pres">
      <dgm:prSet presAssocID="{F75938D3-9721-479E-8570-867697C8BBA5}" presName="compositeNode" presStyleCnt="0">
        <dgm:presLayoutVars>
          <dgm:bulletEnabled val="1"/>
        </dgm:presLayoutVars>
      </dgm:prSet>
      <dgm:spPr/>
    </dgm:pt>
    <dgm:pt modelId="{DD53EFCF-B45E-4676-8E1E-9F4CDC40D0D1}" type="pres">
      <dgm:prSet presAssocID="{F75938D3-9721-479E-8570-867697C8BBA5}" presName="bgRect" presStyleLbl="node1" presStyleIdx="2" presStyleCnt="3" custScaleY="66208" custLinFactNeighborX="-919" custLinFactNeighborY="1308"/>
      <dgm:spPr/>
    </dgm:pt>
    <dgm:pt modelId="{D58EDA05-2412-45F7-A48C-74A6D096A036}" type="pres">
      <dgm:prSet presAssocID="{F75938D3-9721-479E-8570-867697C8BBA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04F452B-87A1-4B21-8888-E1D1BAD1B4B2}" type="pres">
      <dgm:prSet presAssocID="{F75938D3-9721-479E-8570-867697C8BBA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2F441-1F5E-4AD1-9652-F73CE8B2B89F}" srcId="{B0EABE2A-DBD8-480A-8D07-1017CB6F3822}" destId="{F75938D3-9721-479E-8570-867697C8BBA5}" srcOrd="2" destOrd="0" parTransId="{CD664A20-9316-48DA-8756-3B9BA1616458}" sibTransId="{DA39BFBE-E6A9-4A16-8A47-BB7C88D60B7C}"/>
    <dgm:cxn modelId="{9F380B7E-649C-4BD8-8F1C-ECABE4BBCF5B}" type="presOf" srcId="{ADCFDFF8-6F52-404B-937E-6144BAB1E310}" destId="{CC5F2F54-5C7D-4F61-89CB-07C0524466D2}" srcOrd="0" destOrd="0" presId="urn:microsoft.com/office/officeart/2005/8/layout/hProcess7"/>
    <dgm:cxn modelId="{7615EBD7-8114-43E0-87E1-E8DD14DE532F}" srcId="{B0EABE2A-DBD8-480A-8D07-1017CB6F3822}" destId="{C99A805A-4743-40CE-81F7-7D6A08537C39}" srcOrd="0" destOrd="0" parTransId="{03A71663-404D-4591-A25F-1F278EF95776}" sibTransId="{22C340FE-0EDE-4BDB-A04C-BE3C321A5C81}"/>
    <dgm:cxn modelId="{54BB3E8C-7956-4041-843F-9F5D9EEC4C35}" type="presOf" srcId="{435BAFE2-7449-4C23-80F1-496E09BE21C1}" destId="{90E4C81D-8DBA-4DF2-9389-AC5B3303BEDA}" srcOrd="0" destOrd="0" presId="urn:microsoft.com/office/officeart/2005/8/layout/hProcess7"/>
    <dgm:cxn modelId="{DE5C8608-C8C4-4954-BB8C-A05FF87BC52B}" srcId="{B0EABE2A-DBD8-480A-8D07-1017CB6F3822}" destId="{435BAFE2-7449-4C23-80F1-496E09BE21C1}" srcOrd="1" destOrd="0" parTransId="{7EB6323E-2860-4859-B691-E9A61D321146}" sibTransId="{2A86E49A-D127-430D-8533-E206E8F91CA3}"/>
    <dgm:cxn modelId="{8CE442B1-76DD-4401-B78C-45FB67BDC2CA}" type="presOf" srcId="{F00D1D9D-7453-453A-BD62-79FA07A33666}" destId="{004F452B-87A1-4B21-8888-E1D1BAD1B4B2}" srcOrd="0" destOrd="0" presId="urn:microsoft.com/office/officeart/2005/8/layout/hProcess7"/>
    <dgm:cxn modelId="{9EAEE93D-1B47-45D0-A64C-C492B6B7FF1C}" srcId="{F75938D3-9721-479E-8570-867697C8BBA5}" destId="{F00D1D9D-7453-453A-BD62-79FA07A33666}" srcOrd="0" destOrd="0" parTransId="{5EDEA2D1-B87B-4B33-AB2B-85744E273B46}" sibTransId="{1BD88DF4-86BF-4E7B-BB04-07B60EB28E6A}"/>
    <dgm:cxn modelId="{94BE4BCF-8C8B-4E42-A2C5-842E912F908C}" srcId="{435BAFE2-7449-4C23-80F1-496E09BE21C1}" destId="{05E5AE98-9450-4D78-86D1-CF2D4BC1A392}" srcOrd="0" destOrd="0" parTransId="{CAB7FD23-F373-4E27-87A6-AEA6A09064B1}" sibTransId="{F3C7A012-A96B-4535-B621-9E1311639036}"/>
    <dgm:cxn modelId="{662AA5B5-CED3-4353-8413-69E366032B28}" type="presOf" srcId="{F75938D3-9721-479E-8570-867697C8BBA5}" destId="{DD53EFCF-B45E-4676-8E1E-9F4CDC40D0D1}" srcOrd="0" destOrd="0" presId="urn:microsoft.com/office/officeart/2005/8/layout/hProcess7"/>
    <dgm:cxn modelId="{77022911-FCF2-4D78-98F2-5DEF3973554D}" type="presOf" srcId="{435BAFE2-7449-4C23-80F1-496E09BE21C1}" destId="{814418F8-8306-438B-AF46-4F18C3F3486A}" srcOrd="1" destOrd="0" presId="urn:microsoft.com/office/officeart/2005/8/layout/hProcess7"/>
    <dgm:cxn modelId="{C0DAF239-CB9F-4F56-9323-4185DD1D3345}" type="presOf" srcId="{F75938D3-9721-479E-8570-867697C8BBA5}" destId="{D58EDA05-2412-45F7-A48C-74A6D096A036}" srcOrd="1" destOrd="0" presId="urn:microsoft.com/office/officeart/2005/8/layout/hProcess7"/>
    <dgm:cxn modelId="{11CFE535-D630-4775-816C-A5D2C18F7712}" type="presOf" srcId="{C99A805A-4743-40CE-81F7-7D6A08537C39}" destId="{9CDA022D-1EA5-4B11-8905-1F662293364B}" srcOrd="0" destOrd="0" presId="urn:microsoft.com/office/officeart/2005/8/layout/hProcess7"/>
    <dgm:cxn modelId="{8921E11D-CFC9-4AA7-9BBD-19093E7A66B8}" type="presOf" srcId="{C99A805A-4743-40CE-81F7-7D6A08537C39}" destId="{67B97561-E48D-4039-A99E-54AEC50B819E}" srcOrd="1" destOrd="0" presId="urn:microsoft.com/office/officeart/2005/8/layout/hProcess7"/>
    <dgm:cxn modelId="{390FFA76-85DC-4E5C-8F8C-07CD79F130E3}" type="presOf" srcId="{B0EABE2A-DBD8-480A-8D07-1017CB6F3822}" destId="{6668D824-4986-40A3-B387-34941523520F}" srcOrd="0" destOrd="0" presId="urn:microsoft.com/office/officeart/2005/8/layout/hProcess7"/>
    <dgm:cxn modelId="{B3505449-4DD8-4849-9896-51391DB399CD}" srcId="{C99A805A-4743-40CE-81F7-7D6A08537C39}" destId="{ADCFDFF8-6F52-404B-937E-6144BAB1E310}" srcOrd="0" destOrd="0" parTransId="{77DF64D2-A6D2-43D9-9D88-B1F1C9216857}" sibTransId="{EE3D6A57-348D-4D4A-B36F-0345BC7AFF7C}"/>
    <dgm:cxn modelId="{C0029DCE-B3F7-41AC-8100-9518402CB458}" type="presOf" srcId="{05E5AE98-9450-4D78-86D1-CF2D4BC1A392}" destId="{5F25DF52-F929-4082-B8E8-C3ABBCA13038}" srcOrd="0" destOrd="0" presId="urn:microsoft.com/office/officeart/2005/8/layout/hProcess7"/>
    <dgm:cxn modelId="{01921FF5-9050-4CFA-B4EB-F7F1655E8A22}" type="presParOf" srcId="{6668D824-4986-40A3-B387-34941523520F}" destId="{0C5A0D62-0C6D-49A9-ABED-8F12E9C06457}" srcOrd="0" destOrd="0" presId="urn:microsoft.com/office/officeart/2005/8/layout/hProcess7"/>
    <dgm:cxn modelId="{F25DE446-F084-4E33-B4EE-684072A035D0}" type="presParOf" srcId="{0C5A0D62-0C6D-49A9-ABED-8F12E9C06457}" destId="{9CDA022D-1EA5-4B11-8905-1F662293364B}" srcOrd="0" destOrd="0" presId="urn:microsoft.com/office/officeart/2005/8/layout/hProcess7"/>
    <dgm:cxn modelId="{F5C52E10-1199-4C89-B896-53D07F6F0916}" type="presParOf" srcId="{0C5A0D62-0C6D-49A9-ABED-8F12E9C06457}" destId="{67B97561-E48D-4039-A99E-54AEC50B819E}" srcOrd="1" destOrd="0" presId="urn:microsoft.com/office/officeart/2005/8/layout/hProcess7"/>
    <dgm:cxn modelId="{0B55A9E8-5DEC-499B-9A37-C63F0585078B}" type="presParOf" srcId="{0C5A0D62-0C6D-49A9-ABED-8F12E9C06457}" destId="{CC5F2F54-5C7D-4F61-89CB-07C0524466D2}" srcOrd="2" destOrd="0" presId="urn:microsoft.com/office/officeart/2005/8/layout/hProcess7"/>
    <dgm:cxn modelId="{01D03600-2604-481F-BE3A-B94F32628F76}" type="presParOf" srcId="{6668D824-4986-40A3-B387-34941523520F}" destId="{668F29B3-D6A0-462D-89A7-2DD594DE1413}" srcOrd="1" destOrd="0" presId="urn:microsoft.com/office/officeart/2005/8/layout/hProcess7"/>
    <dgm:cxn modelId="{5EF7463F-D2CB-4CE9-BABA-B878C6E1A005}" type="presParOf" srcId="{6668D824-4986-40A3-B387-34941523520F}" destId="{40716562-D3A6-4C68-802D-33E133D60909}" srcOrd="2" destOrd="0" presId="urn:microsoft.com/office/officeart/2005/8/layout/hProcess7"/>
    <dgm:cxn modelId="{081711DF-DED0-4241-A4DB-1F7A6E02BB21}" type="presParOf" srcId="{40716562-D3A6-4C68-802D-33E133D60909}" destId="{04FFD5E6-70AC-4D49-A26B-2101DDDB2C98}" srcOrd="0" destOrd="0" presId="urn:microsoft.com/office/officeart/2005/8/layout/hProcess7"/>
    <dgm:cxn modelId="{8B076B39-84AB-42F1-99D0-65D260E3596B}" type="presParOf" srcId="{40716562-D3A6-4C68-802D-33E133D60909}" destId="{4B97AD58-2348-4763-811C-94318AA6C184}" srcOrd="1" destOrd="0" presId="urn:microsoft.com/office/officeart/2005/8/layout/hProcess7"/>
    <dgm:cxn modelId="{6ED69354-E929-4005-B1F2-B1CA0E9A1D5D}" type="presParOf" srcId="{40716562-D3A6-4C68-802D-33E133D60909}" destId="{07FC23CB-9894-4758-97D5-A2B3306E49D3}" srcOrd="2" destOrd="0" presId="urn:microsoft.com/office/officeart/2005/8/layout/hProcess7"/>
    <dgm:cxn modelId="{A1A89B46-B44F-4620-8084-9349F7934E02}" type="presParOf" srcId="{6668D824-4986-40A3-B387-34941523520F}" destId="{7FCEBD19-581B-40C3-9925-43AFA8D3E7E5}" srcOrd="3" destOrd="0" presId="urn:microsoft.com/office/officeart/2005/8/layout/hProcess7"/>
    <dgm:cxn modelId="{F2481BE1-1C8B-4E3E-8F5F-6C5E1CEF29B2}" type="presParOf" srcId="{6668D824-4986-40A3-B387-34941523520F}" destId="{A5DE1882-D69C-4D7F-A7BF-A1E0B12C27A4}" srcOrd="4" destOrd="0" presId="urn:microsoft.com/office/officeart/2005/8/layout/hProcess7"/>
    <dgm:cxn modelId="{B1AF32B7-9547-48C7-9A0F-1A9023E57380}" type="presParOf" srcId="{A5DE1882-D69C-4D7F-A7BF-A1E0B12C27A4}" destId="{90E4C81D-8DBA-4DF2-9389-AC5B3303BEDA}" srcOrd="0" destOrd="0" presId="urn:microsoft.com/office/officeart/2005/8/layout/hProcess7"/>
    <dgm:cxn modelId="{332B2C59-C3E3-4556-A4F9-E87B7DE01BEA}" type="presParOf" srcId="{A5DE1882-D69C-4D7F-A7BF-A1E0B12C27A4}" destId="{814418F8-8306-438B-AF46-4F18C3F3486A}" srcOrd="1" destOrd="0" presId="urn:microsoft.com/office/officeart/2005/8/layout/hProcess7"/>
    <dgm:cxn modelId="{D0140A1E-DE85-4B65-9CA7-52B975C08CCC}" type="presParOf" srcId="{A5DE1882-D69C-4D7F-A7BF-A1E0B12C27A4}" destId="{5F25DF52-F929-4082-B8E8-C3ABBCA13038}" srcOrd="2" destOrd="0" presId="urn:microsoft.com/office/officeart/2005/8/layout/hProcess7"/>
    <dgm:cxn modelId="{1FEE17D1-2AD7-4659-AF5F-15692CFF93AF}" type="presParOf" srcId="{6668D824-4986-40A3-B387-34941523520F}" destId="{9418A92B-147F-45D5-B837-678A73A6D9DA}" srcOrd="5" destOrd="0" presId="urn:microsoft.com/office/officeart/2005/8/layout/hProcess7"/>
    <dgm:cxn modelId="{714BAFAE-D2D4-43A8-A568-39DDB02F915F}" type="presParOf" srcId="{6668D824-4986-40A3-B387-34941523520F}" destId="{C02C9ACE-0980-44EB-B96A-5FE3E00E1F3E}" srcOrd="6" destOrd="0" presId="urn:microsoft.com/office/officeart/2005/8/layout/hProcess7"/>
    <dgm:cxn modelId="{14FA3137-8DA2-4B8E-A447-58856150CFF4}" type="presParOf" srcId="{C02C9ACE-0980-44EB-B96A-5FE3E00E1F3E}" destId="{150863CC-1421-4896-9882-67296F973189}" srcOrd="0" destOrd="0" presId="urn:microsoft.com/office/officeart/2005/8/layout/hProcess7"/>
    <dgm:cxn modelId="{EE157E15-015C-4398-B86B-89200283FD5A}" type="presParOf" srcId="{C02C9ACE-0980-44EB-B96A-5FE3E00E1F3E}" destId="{A18C15E3-F2F3-48A9-BFE6-CC42B5BAEB10}" srcOrd="1" destOrd="0" presId="urn:microsoft.com/office/officeart/2005/8/layout/hProcess7"/>
    <dgm:cxn modelId="{40526E2D-38C6-4040-AFD8-158BBA20006A}" type="presParOf" srcId="{C02C9ACE-0980-44EB-B96A-5FE3E00E1F3E}" destId="{CC3707FA-14F1-4F39-A1D0-93DB6E7439C9}" srcOrd="2" destOrd="0" presId="urn:microsoft.com/office/officeart/2005/8/layout/hProcess7"/>
    <dgm:cxn modelId="{528BB227-DF8D-4F87-8D4F-0131AB4D5E9A}" type="presParOf" srcId="{6668D824-4986-40A3-B387-34941523520F}" destId="{52565754-7AB9-4C52-A498-FCBF063DEA9B}" srcOrd="7" destOrd="0" presId="urn:microsoft.com/office/officeart/2005/8/layout/hProcess7"/>
    <dgm:cxn modelId="{A094EFF1-3891-4587-A228-6575E36073A5}" type="presParOf" srcId="{6668D824-4986-40A3-B387-34941523520F}" destId="{D77E4889-1A41-4C57-A605-B67F63245F2C}" srcOrd="8" destOrd="0" presId="urn:microsoft.com/office/officeart/2005/8/layout/hProcess7"/>
    <dgm:cxn modelId="{9AEAC782-9313-48C8-A9BA-EA819F648858}" type="presParOf" srcId="{D77E4889-1A41-4C57-A605-B67F63245F2C}" destId="{DD53EFCF-B45E-4676-8E1E-9F4CDC40D0D1}" srcOrd="0" destOrd="0" presId="urn:microsoft.com/office/officeart/2005/8/layout/hProcess7"/>
    <dgm:cxn modelId="{D141FB79-3057-4EEA-A867-1A465E34AC34}" type="presParOf" srcId="{D77E4889-1A41-4C57-A605-B67F63245F2C}" destId="{D58EDA05-2412-45F7-A48C-74A6D096A036}" srcOrd="1" destOrd="0" presId="urn:microsoft.com/office/officeart/2005/8/layout/hProcess7"/>
    <dgm:cxn modelId="{AC29233A-CBDC-4CBE-B104-EAD89D3BBA10}" type="presParOf" srcId="{D77E4889-1A41-4C57-A605-B67F63245F2C}" destId="{004F452B-87A1-4B21-8888-E1D1BAD1B4B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87DB6-1F65-4F0F-8939-CE21BE6749CC}">
      <dsp:nvSpPr>
        <dsp:cNvPr id="0" name=""/>
        <dsp:cNvSpPr/>
      </dsp:nvSpPr>
      <dsp:spPr>
        <a:xfrm rot="5400000">
          <a:off x="5333896" y="-2123176"/>
          <a:ext cx="987980" cy="54850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30 контрактов в год средней стоимость 3 млн. </a:t>
          </a:r>
          <a:r>
            <a:rPr lang="ru-RU" sz="1400" kern="1200" dirty="0" err="1" smtClean="0"/>
            <a:t>руб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Чистая прибыль компании составит 21 млн. руб.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Доля прибыли на одного инвестора в год составит:</a:t>
          </a:r>
          <a:endParaRPr lang="ru-RU" sz="1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1 680 000 руб.</a:t>
          </a:r>
          <a:endParaRPr lang="ru-RU" sz="1800" b="1" kern="1200" dirty="0"/>
        </a:p>
      </dsp:txBody>
      <dsp:txXfrm rot="-5400000">
        <a:off x="3085352" y="173597"/>
        <a:ext cx="5436841" cy="891522"/>
      </dsp:txXfrm>
    </dsp:sp>
    <dsp:sp modelId="{12F1EF38-0E7A-4472-A2BE-475F435CF3D7}">
      <dsp:nvSpPr>
        <dsp:cNvPr id="0" name=""/>
        <dsp:cNvSpPr/>
      </dsp:nvSpPr>
      <dsp:spPr>
        <a:xfrm>
          <a:off x="0" y="1871"/>
          <a:ext cx="3085351" cy="1234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Оптимистичный</a:t>
          </a:r>
          <a:endParaRPr lang="ru-RU" sz="2500" kern="1200" dirty="0"/>
        </a:p>
      </dsp:txBody>
      <dsp:txXfrm>
        <a:off x="60287" y="62158"/>
        <a:ext cx="2964777" cy="1114401"/>
      </dsp:txXfrm>
    </dsp:sp>
    <dsp:sp modelId="{8EBD5BE5-DDBA-41A0-811B-E9E439C50D69}">
      <dsp:nvSpPr>
        <dsp:cNvPr id="0" name=""/>
        <dsp:cNvSpPr/>
      </dsp:nvSpPr>
      <dsp:spPr>
        <a:xfrm rot="5400000">
          <a:off x="5333896" y="-826451"/>
          <a:ext cx="987980" cy="54850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24 контракта в год средней стоимостью 3 млн. руб.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Чистая прибыль компании в год составит 13,8 млн. руб.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Доля от прибыли на одного инвестора в год составит:</a:t>
          </a:r>
          <a:endParaRPr lang="ru-RU" sz="1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1 104 000 руб.</a:t>
          </a:r>
          <a:endParaRPr lang="ru-RU" sz="1800" b="1" kern="1200" dirty="0"/>
        </a:p>
      </dsp:txBody>
      <dsp:txXfrm rot="-5400000">
        <a:off x="3085352" y="1470322"/>
        <a:ext cx="5436841" cy="891522"/>
      </dsp:txXfrm>
    </dsp:sp>
    <dsp:sp modelId="{D573618E-28D7-45FB-AFD7-8FFAA45143E2}">
      <dsp:nvSpPr>
        <dsp:cNvPr id="0" name=""/>
        <dsp:cNvSpPr/>
      </dsp:nvSpPr>
      <dsp:spPr>
        <a:xfrm>
          <a:off x="0" y="1298595"/>
          <a:ext cx="3085351" cy="1234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Реалистичный</a:t>
          </a:r>
          <a:endParaRPr lang="ru-RU" sz="2500" kern="1200" dirty="0"/>
        </a:p>
      </dsp:txBody>
      <dsp:txXfrm>
        <a:off x="60287" y="1358882"/>
        <a:ext cx="2964777" cy="1114401"/>
      </dsp:txXfrm>
    </dsp:sp>
    <dsp:sp modelId="{60C3D5BF-8D01-4453-B86F-1E9DEF4E7FF5}">
      <dsp:nvSpPr>
        <dsp:cNvPr id="0" name=""/>
        <dsp:cNvSpPr/>
      </dsp:nvSpPr>
      <dsp:spPr>
        <a:xfrm rot="5400000">
          <a:off x="5333896" y="470272"/>
          <a:ext cx="987980" cy="54850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18 контрактов в год средней стоимость 3 </a:t>
          </a:r>
          <a:r>
            <a:rPr lang="ru-RU" sz="1400" kern="1200" dirty="0" err="1" smtClean="0"/>
            <a:t>млн.руб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Чистая прибыль компании в год составит 7 </a:t>
          </a:r>
          <a:r>
            <a:rPr lang="ru-RU" sz="1400" kern="1200" dirty="0" err="1" smtClean="0"/>
            <a:t>млн.руб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Доля прибыли на одного инвестора в год составит :</a:t>
          </a:r>
          <a:endParaRPr lang="ru-RU" sz="1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560 000 руб.</a:t>
          </a:r>
          <a:endParaRPr lang="ru-RU" sz="1800" b="1" kern="1200" dirty="0"/>
        </a:p>
      </dsp:txBody>
      <dsp:txXfrm rot="-5400000">
        <a:off x="3085352" y="2767046"/>
        <a:ext cx="5436841" cy="891522"/>
      </dsp:txXfrm>
    </dsp:sp>
    <dsp:sp modelId="{B75D2186-924E-4E5D-8FCD-DCEA9FCF0551}">
      <dsp:nvSpPr>
        <dsp:cNvPr id="0" name=""/>
        <dsp:cNvSpPr/>
      </dsp:nvSpPr>
      <dsp:spPr>
        <a:xfrm>
          <a:off x="0" y="2595320"/>
          <a:ext cx="3085351" cy="1234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Пессимистичный</a:t>
          </a:r>
          <a:endParaRPr lang="ru-RU" sz="2500" kern="1200" dirty="0"/>
        </a:p>
      </dsp:txBody>
      <dsp:txXfrm>
        <a:off x="60287" y="2655607"/>
        <a:ext cx="2964777" cy="1114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A022D-1EA5-4B11-8905-1F662293364B}">
      <dsp:nvSpPr>
        <dsp:cNvPr id="0" name=""/>
        <dsp:cNvSpPr/>
      </dsp:nvSpPr>
      <dsp:spPr>
        <a:xfrm>
          <a:off x="16630" y="1162811"/>
          <a:ext cx="2647156" cy="2119705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FF0000"/>
              </a:solidFill>
            </a:rPr>
            <a:t>3%</a:t>
          </a:r>
          <a:endParaRPr lang="ru-RU" sz="3100" kern="1200" dirty="0">
            <a:solidFill>
              <a:srgbClr val="FF0000"/>
            </a:solidFill>
          </a:endParaRPr>
        </a:p>
      </dsp:txBody>
      <dsp:txXfrm rot="16200000">
        <a:off x="-587733" y="1767174"/>
        <a:ext cx="1738158" cy="529431"/>
      </dsp:txXfrm>
    </dsp:sp>
    <dsp:sp modelId="{CC5F2F54-5C7D-4F61-89CB-07C0524466D2}">
      <dsp:nvSpPr>
        <dsp:cNvPr id="0" name=""/>
        <dsp:cNvSpPr/>
      </dsp:nvSpPr>
      <dsp:spPr>
        <a:xfrm>
          <a:off x="546061" y="1162811"/>
          <a:ext cx="1972131" cy="2119705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1 000 000 руб.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Сумма вложений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Ожидаемая прибыль за первый год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50000"/>
                </a:schemeClr>
              </a:solidFill>
            </a:rPr>
            <a:t>414 000 руб.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46061" y="1162811"/>
        <a:ext cx="1972131" cy="2119705"/>
      </dsp:txXfrm>
    </dsp:sp>
    <dsp:sp modelId="{90E4C81D-8DBA-4DF2-9389-AC5B3303BEDA}">
      <dsp:nvSpPr>
        <dsp:cNvPr id="0" name=""/>
        <dsp:cNvSpPr/>
      </dsp:nvSpPr>
      <dsp:spPr>
        <a:xfrm>
          <a:off x="2740421" y="1139145"/>
          <a:ext cx="2647156" cy="2140924"/>
        </a:xfrm>
        <a:prstGeom prst="roundRect">
          <a:avLst>
            <a:gd name="adj" fmla="val 5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FF0000"/>
              </a:solidFill>
            </a:rPr>
            <a:t>5%</a:t>
          </a:r>
          <a:endParaRPr lang="ru-RU" sz="3100" kern="1200" dirty="0">
            <a:solidFill>
              <a:srgbClr val="FF0000"/>
            </a:solidFill>
          </a:endParaRPr>
        </a:p>
      </dsp:txBody>
      <dsp:txXfrm rot="16200000">
        <a:off x="2127358" y="1752208"/>
        <a:ext cx="1755558" cy="529431"/>
      </dsp:txXfrm>
    </dsp:sp>
    <dsp:sp modelId="{4B97AD58-2348-4763-811C-94318AA6C184}">
      <dsp:nvSpPr>
        <dsp:cNvPr id="0" name=""/>
        <dsp:cNvSpPr/>
      </dsp:nvSpPr>
      <dsp:spPr>
        <a:xfrm rot="5400000">
          <a:off x="2594901" y="1327218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5DF52-F929-4082-B8E8-C3ABBCA13038}">
      <dsp:nvSpPr>
        <dsp:cNvPr id="0" name=""/>
        <dsp:cNvSpPr/>
      </dsp:nvSpPr>
      <dsp:spPr>
        <a:xfrm>
          <a:off x="3269853" y="1139145"/>
          <a:ext cx="1972131" cy="214092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2 000 000 руб.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Сумма вложений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Ожидаемая прибыль за первый год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50000"/>
                </a:schemeClr>
              </a:solidFill>
            </a:rPr>
            <a:t>690 000 руб</a:t>
          </a:r>
          <a:r>
            <a:rPr lang="ru-RU" sz="2200" kern="12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22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69853" y="1139145"/>
        <a:ext cx="1972131" cy="2140924"/>
      </dsp:txXfrm>
    </dsp:sp>
    <dsp:sp modelId="{DD53EFCF-B45E-4676-8E1E-9F4CDC40D0D1}">
      <dsp:nvSpPr>
        <dsp:cNvPr id="0" name=""/>
        <dsp:cNvSpPr/>
      </dsp:nvSpPr>
      <dsp:spPr>
        <a:xfrm>
          <a:off x="5455901" y="1164049"/>
          <a:ext cx="2647156" cy="210315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FF0000"/>
              </a:solidFill>
            </a:rPr>
            <a:t>8%</a:t>
          </a:r>
          <a:endParaRPr lang="ru-RU" sz="3100" kern="1200" dirty="0">
            <a:solidFill>
              <a:srgbClr val="FF0000"/>
            </a:solidFill>
          </a:endParaRPr>
        </a:p>
      </dsp:txBody>
      <dsp:txXfrm rot="16200000">
        <a:off x="4858323" y="1761627"/>
        <a:ext cx="1724587" cy="529431"/>
      </dsp:txXfrm>
    </dsp:sp>
    <dsp:sp modelId="{A18C15E3-F2F3-48A9-BFE6-CC42B5BAEB10}">
      <dsp:nvSpPr>
        <dsp:cNvPr id="0" name=""/>
        <dsp:cNvSpPr/>
      </dsp:nvSpPr>
      <dsp:spPr>
        <a:xfrm rot="5400000">
          <a:off x="5326608" y="1333826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F452B-87A1-4B21-8888-E1D1BAD1B4B2}">
      <dsp:nvSpPr>
        <dsp:cNvPr id="0" name=""/>
        <dsp:cNvSpPr/>
      </dsp:nvSpPr>
      <dsp:spPr>
        <a:xfrm>
          <a:off x="5985332" y="1164049"/>
          <a:ext cx="1972131" cy="2103155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3 000 000 руб.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Сумма вложений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Ожидаемая прибыль за первый год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1 104 000 руб.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985332" y="1164049"/>
        <a:ext cx="1972131" cy="2103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Строительный бизнес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основное и перспективное вложение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7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0189"/>
          </a:xfrm>
        </p:spPr>
        <p:txBody>
          <a:bodyPr/>
          <a:lstStyle/>
          <a:p>
            <a:pPr algn="ctr"/>
            <a:r>
              <a:rPr lang="ru-RU" dirty="0" smtClean="0"/>
              <a:t>Какая доля вам нужна?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789"/>
            <a:ext cx="8596668" cy="3880773"/>
          </a:xfrm>
        </p:spPr>
        <p:txBody>
          <a:bodyPr/>
          <a:lstStyle/>
          <a:p>
            <a:r>
              <a:rPr lang="ru-RU" dirty="0" smtClean="0"/>
              <a:t>В 2020 году я решил продать часть своих активов инвесторам, которые устали от банковских вкладов, ПИФ, фондовым биржам и хотят чтобы их деньги преумножались с хорошим темпом.</a:t>
            </a:r>
          </a:p>
          <a:p>
            <a:r>
              <a:rPr lang="ru-RU" dirty="0" smtClean="0"/>
              <a:t>Ваша сумма покупки доли в бизнесе может быть разной, но начинается она от 1 </a:t>
            </a:r>
            <a:r>
              <a:rPr lang="ru-RU" dirty="0" err="1" smtClean="0"/>
              <a:t>млн.руб</a:t>
            </a:r>
            <a:r>
              <a:rPr lang="ru-RU" dirty="0" smtClean="0"/>
              <a:t>. От этой суммы зависит и уровень вашего заработка. Напомню фирма постоянно растет и доля с каждым годом дорожает, поэтому важно сейчас сделать правильное решение.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93223362"/>
              </p:ext>
            </p:extLst>
          </p:nvPr>
        </p:nvGraphicFramePr>
        <p:xfrm>
          <a:off x="911668" y="260122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40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происходит оформление и каковы гарантии?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511164"/>
          </a:xfrm>
        </p:spPr>
        <p:txBody>
          <a:bodyPr>
            <a:normAutofit/>
          </a:bodyPr>
          <a:lstStyle/>
          <a:p>
            <a:r>
              <a:rPr lang="ru-RU" dirty="0" smtClean="0"/>
              <a:t>Все оформление происходит официально, через налоговую с привлечением нотариуса, вы становитесь соучредителем компании и имеете свою долю.</a:t>
            </a:r>
          </a:p>
          <a:p>
            <a:r>
              <a:rPr lang="ru-RU" dirty="0" smtClean="0"/>
              <a:t>Все потенциальные риски инвестора учтены и прописаны в инвестиционном соглашении и Уставе общества.</a:t>
            </a:r>
          </a:p>
          <a:p>
            <a:r>
              <a:rPr lang="ru-RU" dirty="0" smtClean="0"/>
              <a:t>Схема оформления и владения проста и понятна.</a:t>
            </a:r>
          </a:p>
        </p:txBody>
      </p:sp>
    </p:spTree>
    <p:extLst>
      <p:ext uri="{BB962C8B-B14F-4D97-AF65-F5344CB8AC3E}">
        <p14:creationId xmlns:p14="http://schemas.microsoft.com/office/powerpoint/2010/main" val="90440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59724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5200"/>
            <a:ext cx="8596668" cy="3880773"/>
          </a:xfrm>
        </p:spPr>
        <p:txBody>
          <a:bodyPr/>
          <a:lstStyle/>
          <a:p>
            <a:r>
              <a:rPr lang="ru-RU" dirty="0" smtClean="0"/>
              <a:t>Весь коллектив компании живые люди, вы всегда можете приехать и пообщаться с любым из сотрудников и узнать его цели и намерения. Компания успешно разевается и на месте не стоит, рост идет постоянный: физический, духовный и материальный. Нам очень важно ваше доверие, и заслужить его текстом сложно, поэтому заслужить его можно только временем. Основной задачей для нас является то ,чтобы нам не стыдно было посмотреть в ваши глаза. Вашей же задачей является купить долю сейчас или купить ее потом, но за большую сумму. Если у вас остались вопросы, будем рады вашему звонку.</a:t>
            </a:r>
          </a:p>
          <a:p>
            <a:r>
              <a:rPr lang="ru-RU" dirty="0" smtClean="0"/>
              <a:t>ОГРН 1135321004785</a:t>
            </a:r>
          </a:p>
          <a:p>
            <a:r>
              <a:rPr lang="ru-RU" dirty="0" smtClean="0"/>
              <a:t>ИНН 5321163574</a:t>
            </a:r>
          </a:p>
          <a:p>
            <a:r>
              <a:rPr lang="ru-RU" dirty="0" smtClean="0"/>
              <a:t>Тел.8(963) 368-96-89 Генеральный директор Басалаев Олег Александрович</a:t>
            </a:r>
          </a:p>
        </p:txBody>
      </p:sp>
    </p:spTree>
    <p:extLst>
      <p:ext uri="{BB962C8B-B14F-4D97-AF65-F5344CB8AC3E}">
        <p14:creationId xmlns:p14="http://schemas.microsoft.com/office/powerpoint/2010/main" val="419027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именно строительный бизнес?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Строительство всегда было, есть и будет. Да есть конкуренция, но при грамотном подходе и расчёте, эту конкуренцию можно свести до минимума!</a:t>
            </a:r>
          </a:p>
          <a:p>
            <a:r>
              <a:rPr lang="ru-RU" dirty="0" smtClean="0"/>
              <a:t>Даже при самом малом проценте доли( в 8 % от прибыли) ваша прибыль может составить 50% вложенных вами денег и это только за первый год работы.</a:t>
            </a:r>
          </a:p>
          <a:p>
            <a:r>
              <a:rPr lang="ru-RU" dirty="0" smtClean="0"/>
              <a:t>Строительный бизнес не может существовать только в одном городе, он есть </a:t>
            </a:r>
            <a:r>
              <a:rPr lang="ru-RU" dirty="0" smtClean="0"/>
              <a:t>везде, именно по этому планируется открытие </a:t>
            </a:r>
            <a:r>
              <a:rPr lang="ru-RU" dirty="0" err="1" smtClean="0"/>
              <a:t>доп</a:t>
            </a:r>
            <a:r>
              <a:rPr lang="ru-RU" dirty="0" err="1" smtClean="0"/>
              <a:t>.филиалов</a:t>
            </a:r>
            <a:r>
              <a:rPr lang="ru-RU" dirty="0" smtClean="0"/>
              <a:t> для большей динамики увеличения прибыли.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8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Компания которую я основал и создал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В 18 лет в 2009г. Я открыл свою первую фирму, это было ИП, работал сам на себя и выполнял все сам, в 2013 году открыл ООО «</a:t>
            </a:r>
            <a:r>
              <a:rPr lang="ru-RU" dirty="0" err="1" smtClean="0"/>
              <a:t>АбсолютСтрой</a:t>
            </a:r>
            <a:r>
              <a:rPr lang="ru-RU" dirty="0" smtClean="0"/>
              <a:t>» в которую стал нанимать штат методом проб и ошибок, увольнял пачками, так как в основном все хотят </a:t>
            </a:r>
            <a:r>
              <a:rPr lang="ru-RU" dirty="0" smtClean="0"/>
              <a:t>денег, а делать </a:t>
            </a:r>
            <a:r>
              <a:rPr lang="ru-RU" dirty="0" smtClean="0"/>
              <a:t>ничего не хотят.</a:t>
            </a:r>
          </a:p>
          <a:p>
            <a:r>
              <a:rPr lang="ru-RU" dirty="0" smtClean="0"/>
              <a:t>К 2020 </a:t>
            </a:r>
            <a:r>
              <a:rPr lang="ru-RU" dirty="0" smtClean="0"/>
              <a:t>году я имею </a:t>
            </a:r>
            <a:r>
              <a:rPr lang="ru-RU" dirty="0" smtClean="0"/>
              <a:t>штат из 5 человек руководящих должностей и 27 сотрудников рабочих специальностей(маляры, штукатуры, плиточники, строители, электрики и сантехники).Весь штат четко знает свое дело и следит за каждым сотрудником, так как с самого начала мной было введено </a:t>
            </a:r>
            <a:r>
              <a:rPr lang="ru-RU" dirty="0" smtClean="0"/>
              <a:t>жесткое правило </a:t>
            </a:r>
            <a:r>
              <a:rPr lang="ru-RU" dirty="0" smtClean="0"/>
              <a:t>«</a:t>
            </a:r>
            <a:r>
              <a:rPr lang="ru-RU" dirty="0" err="1" smtClean="0"/>
              <a:t>накосячил</a:t>
            </a:r>
            <a:r>
              <a:rPr lang="ru-RU" dirty="0" smtClean="0"/>
              <a:t> один, получили все»</a:t>
            </a:r>
          </a:p>
          <a:p>
            <a:r>
              <a:rPr lang="ru-RU" dirty="0" smtClean="0"/>
              <a:t>За последние годы мой бюджет на рекламу составил 0 рублей, так как в основном мы работаем по сарафанному радио, люди нас знают и хотят работать с 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4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Компания которую я создал и основал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работы компания не сидит, у каждого члена команды есть сильная мотивация в плане финансов, для достижения поставленной цели и получения прибыли.</a:t>
            </a:r>
          </a:p>
          <a:p>
            <a:r>
              <a:rPr lang="ru-RU" dirty="0" smtClean="0"/>
              <a:t>Основную и самую сильную прибыль компании приносят </a:t>
            </a:r>
            <a:r>
              <a:rPr lang="ru-RU" dirty="0" err="1" smtClean="0"/>
              <a:t>гос.торги</a:t>
            </a:r>
            <a:r>
              <a:rPr lang="ru-RU" dirty="0" smtClean="0"/>
              <a:t>, спасибо </a:t>
            </a:r>
            <a:r>
              <a:rPr lang="ru-RU" dirty="0" smtClean="0"/>
              <a:t>нашему </a:t>
            </a:r>
            <a:r>
              <a:rPr lang="ru-RU" dirty="0" smtClean="0"/>
              <a:t>Курочкину Антону(тендерный </a:t>
            </a:r>
            <a:r>
              <a:rPr lang="ru-RU" dirty="0" smtClean="0"/>
              <a:t>специалист) который делает так, чтобы мы были единственными участниками тендера.</a:t>
            </a:r>
          </a:p>
          <a:p>
            <a:r>
              <a:rPr lang="ru-RU" dirty="0" smtClean="0"/>
              <a:t>За 2 года работы в торгах мы получили 23 контракта на работу и успешно выполнили их и получили свою прибыль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самого начала большая часть прибыли компании шла на развитие, покупку инструмента и получение дополнительных навыков.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6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Покупка доли в нашем бизнесе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Для успешного и динамичного роста требуются инвестиции, кредит в </a:t>
            </a:r>
            <a:r>
              <a:rPr lang="ru-RU" sz="1600" dirty="0" smtClean="0"/>
              <a:t>банке, которым мы сейчас пользуемся-это </a:t>
            </a:r>
            <a:r>
              <a:rPr lang="ru-RU" sz="1600" dirty="0" smtClean="0"/>
              <a:t>потеря денег, так как сумма контракта большая, к примеру при кредитовании на 9 </a:t>
            </a:r>
            <a:r>
              <a:rPr lang="ru-RU" sz="1600" dirty="0" err="1" smtClean="0"/>
              <a:t>млн.руб</a:t>
            </a:r>
            <a:r>
              <a:rPr lang="ru-RU" sz="1600" dirty="0" smtClean="0"/>
              <a:t>, чистая прибыль без учета выплаченных процентов составит 2,7 </a:t>
            </a:r>
            <a:r>
              <a:rPr lang="ru-RU" sz="1600" dirty="0" err="1" smtClean="0"/>
              <a:t>млн.руб</a:t>
            </a:r>
            <a:r>
              <a:rPr lang="ru-RU" sz="1600" dirty="0" smtClean="0"/>
              <a:t>/2 мес., </a:t>
            </a:r>
            <a:r>
              <a:rPr lang="ru-RU" sz="1600" dirty="0" smtClean="0"/>
              <a:t>выплаты по процентам за 2 месяца составят 1,8 млн, итого остается всего 900 </a:t>
            </a:r>
            <a:r>
              <a:rPr lang="ru-RU" sz="1600" dirty="0" err="1" smtClean="0"/>
              <a:t>т.руб</a:t>
            </a:r>
            <a:r>
              <a:rPr lang="ru-RU" sz="1600" dirty="0" smtClean="0"/>
              <a:t> чистой </a:t>
            </a:r>
            <a:r>
              <a:rPr lang="ru-RU" sz="1600" dirty="0" smtClean="0"/>
              <a:t>прибыли, поэтому в 2020 году было решено продать часть активов компании.</a:t>
            </a:r>
            <a:endParaRPr lang="ru-RU" sz="1600" dirty="0" smtClean="0"/>
          </a:p>
          <a:p>
            <a:r>
              <a:rPr lang="ru-RU" sz="1600" dirty="0" smtClean="0"/>
              <a:t>При </a:t>
            </a:r>
            <a:r>
              <a:rPr lang="ru-RU" sz="1600" dirty="0" smtClean="0"/>
              <a:t>покупки доли в нашем бизнесе инвестор получает: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400" dirty="0" smtClean="0"/>
              <a:t>Официально оформленную долю в нашем бизнесе </a:t>
            </a:r>
            <a:r>
              <a:rPr lang="ru-RU" sz="1400" dirty="0" smtClean="0"/>
              <a:t>(3-8 </a:t>
            </a:r>
            <a:r>
              <a:rPr lang="ru-RU" sz="1400" dirty="0" smtClean="0"/>
              <a:t>% от чистой прибыли в год)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Ежеквартальные поступления денег на его счет или карту.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Ежеквартальный отчет о прибыли компании.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Возможность продать свою долю за более выгодную сумму.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1989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4507"/>
            <a:ext cx="8596668" cy="7607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 чего складывается прибыль?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5222"/>
            <a:ext cx="8596668" cy="3880773"/>
          </a:xfrm>
        </p:spPr>
        <p:txBody>
          <a:bodyPr/>
          <a:lstStyle/>
          <a:p>
            <a:r>
              <a:rPr lang="ru-RU" sz="1600" dirty="0"/>
              <a:t>С</a:t>
            </a:r>
            <a:r>
              <a:rPr lang="ru-RU" sz="1600" dirty="0" smtClean="0"/>
              <a:t>троительный бизнес, как и другая сфера деятельности это риски и не всегда гладко и сладко. Вы должны понимать, что может быть хороший скачек, а может быть и падение, вся ваша и наша прибыль зависит только от количества контрактов в год, представим 3 сценария развития ситуации: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01773569"/>
              </p:ext>
            </p:extLst>
          </p:nvPr>
        </p:nvGraphicFramePr>
        <p:xfrm>
          <a:off x="523702" y="2576946"/>
          <a:ext cx="8570422" cy="3832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289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чего складывается прибыль?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видите, </a:t>
            </a:r>
            <a:r>
              <a:rPr lang="ru-RU" dirty="0" smtClean="0"/>
              <a:t>мы не </a:t>
            </a:r>
            <a:r>
              <a:rPr lang="ru-RU" dirty="0" smtClean="0"/>
              <a:t>обещаем «золотых гор» мы четко и ясно говорим, что </a:t>
            </a:r>
            <a:r>
              <a:rPr lang="ru-RU" dirty="0" smtClean="0"/>
              <a:t>вся </a:t>
            </a:r>
            <a:r>
              <a:rPr lang="ru-RU" dirty="0" smtClean="0"/>
              <a:t>прибыль будет зависит только от количества контрактов, не быть их не может, они есть всегда, к примеру только по Великому </a:t>
            </a:r>
            <a:r>
              <a:rPr lang="ru-RU" dirty="0"/>
              <a:t>Н</a:t>
            </a:r>
            <a:r>
              <a:rPr lang="ru-RU" dirty="0" smtClean="0"/>
              <a:t>овгороду, в год в среднем выкладывают порядка 150 </a:t>
            </a:r>
            <a:r>
              <a:rPr lang="ru-RU" dirty="0" smtClean="0"/>
              <a:t>контрактов, нам для успешного развития надо 18-30 контрактов в год</a:t>
            </a:r>
            <a:endParaRPr lang="ru-RU" dirty="0" smtClean="0"/>
          </a:p>
          <a:p>
            <a:r>
              <a:rPr lang="ru-RU" dirty="0" smtClean="0"/>
              <a:t>Нашей же </a:t>
            </a:r>
            <a:r>
              <a:rPr lang="ru-RU" dirty="0" smtClean="0"/>
              <a:t>основной задачей является получение как можно больше количество контрактов для успешной их реализации. В этом плане задействованы все силы и  сотрудники компании, они видят цель и мотивацию, и четко через огонь, воду и медные трубы идут к ней.</a:t>
            </a:r>
          </a:p>
          <a:p>
            <a:r>
              <a:rPr lang="ru-RU" dirty="0" smtClean="0"/>
              <a:t>За годы работы мы прошли через все трудности и знаем как сделать так, чтобы данный контракт был наш, а потери компании были минимальны.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65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стоит покупать долю именно в нашей строительной фирме?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Строительство-это наш хлеб и основной источник дохода, нам не интересны другие сферы, тут мы как у себя дома, знаем все, всех и каждый принцип работы. Это дело всей нашей жизни.</a:t>
            </a:r>
          </a:p>
          <a:p>
            <a:r>
              <a:rPr lang="ru-RU" dirty="0" smtClean="0"/>
              <a:t>Все сотрудники компании имеют строительное образование, знают все технологии, </a:t>
            </a:r>
            <a:r>
              <a:rPr lang="ru-RU" dirty="0" err="1" smtClean="0"/>
              <a:t>снипы</a:t>
            </a:r>
            <a:r>
              <a:rPr lang="ru-RU" dirty="0" smtClean="0"/>
              <a:t> и госты. У штата компании никогда не было желания уйти в другую сферу, каждый сотрудник хорошо замотивирован и знает свои возможности в получении прибыли. Мы все в одном самолете, набирающем высоту, с сильным и амбициозным руководителем у руля.</a:t>
            </a:r>
          </a:p>
          <a:p>
            <a:r>
              <a:rPr lang="ru-RU" dirty="0" smtClean="0"/>
              <a:t>Ежегодно компания отправляется на обучение и повышение квалификации, а так же ездит на крупные строительные выставки и форумы, откуда впитывает новые технологи и методы, чтобы развитие не стояло на месте.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6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Почему стоит покупать долю именно в нашей строительной фирме?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Вся бухгалтерия компании чиста, да были проблемы по началу роста по незнанию, но сейчас ,пройдя все ошибки и подводные камни в нашей компании все стабильно и гладко.</a:t>
            </a:r>
          </a:p>
          <a:p>
            <a:r>
              <a:rPr lang="ru-RU" dirty="0" smtClean="0"/>
              <a:t>За каждую потраченную копейку фирма готова предоставить инвестору все бумаги, что она не была потрачена впустую и использовалась для дела. </a:t>
            </a:r>
          </a:p>
          <a:p>
            <a:r>
              <a:rPr lang="ru-RU" dirty="0" smtClean="0"/>
              <a:t>За все года у нас накопилось порядка 340 договоров с разными заказчиками, всю бухгалтерскую и финансовую отчетность можем подтвердить по запросу.</a:t>
            </a:r>
          </a:p>
          <a:p>
            <a:r>
              <a:rPr lang="ru-RU" dirty="0" smtClean="0"/>
              <a:t>Нам доверяют и просят выполнить без тендеров (закупка у единственного поставщика) такие организации как МВД, Администрация Новгородской области, Администрация города, </a:t>
            </a:r>
            <a:r>
              <a:rPr lang="ru-RU" dirty="0" err="1" smtClean="0"/>
              <a:t>Росреестр</a:t>
            </a:r>
            <a:r>
              <a:rPr lang="ru-RU" dirty="0" smtClean="0"/>
              <a:t>, Налоговая служба, Судебный департамент и прочие коммерческие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2480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1331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Строительный бизнес</vt:lpstr>
      <vt:lpstr>Почему именно строительный бизнес?</vt:lpstr>
      <vt:lpstr>Компания которую я основал и создал</vt:lpstr>
      <vt:lpstr>Компания которую я создал и основал</vt:lpstr>
      <vt:lpstr>Покупка доли в нашем бизнесе</vt:lpstr>
      <vt:lpstr>Из чего складывается прибыль?</vt:lpstr>
      <vt:lpstr>Из чего складывается прибыль?</vt:lpstr>
      <vt:lpstr>Почему стоит покупать долю именно в нашей строительной фирме?</vt:lpstr>
      <vt:lpstr>Почему стоит покупать долю именно в нашей строительной фирме?</vt:lpstr>
      <vt:lpstr>Какая доля вам нужна?</vt:lpstr>
      <vt:lpstr>Как происходит оформление и каковы гарантии?</vt:lpstr>
      <vt:lpstr>Подведем итоги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Строительный бизнес</dc:title>
  <dc:creator>Олег Басалаев</dc:creator>
  <cp:lastModifiedBy>Олег Басалаев</cp:lastModifiedBy>
  <cp:revision>27</cp:revision>
  <dcterms:created xsi:type="dcterms:W3CDTF">2020-03-05T12:44:28Z</dcterms:created>
  <dcterms:modified xsi:type="dcterms:W3CDTF">2020-03-06T12:13:36Z</dcterms:modified>
</cp:coreProperties>
</file>