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67" r:id="rId3"/>
    <p:sldId id="272" r:id="rId4"/>
    <p:sldId id="269" r:id="rId5"/>
    <p:sldId id="270" r:id="rId6"/>
    <p:sldId id="258" r:id="rId7"/>
    <p:sldId id="259" r:id="rId8"/>
    <p:sldId id="261" r:id="rId9"/>
    <p:sldId id="263" r:id="rId10"/>
    <p:sldId id="265" r:id="rId11"/>
    <p:sldId id="271" r:id="rId12"/>
    <p:sldId id="268" r:id="rId13"/>
    <p:sldId id="266" r:id="rId14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F5F5F"/>
    <a:srgbClr val="1C1C1C"/>
    <a:srgbClr val="262626"/>
    <a:srgbClr val="3F6EA7"/>
    <a:srgbClr val="254061"/>
    <a:srgbClr val="203854"/>
    <a:srgbClr val="2F527D"/>
    <a:srgbClr val="6993C5"/>
    <a:srgbClr val="7AA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34" autoAdjust="0"/>
  </p:normalViewPr>
  <p:slideViewPr>
    <p:cSldViewPr>
      <p:cViewPr>
        <p:scale>
          <a:sx n="100" d="100"/>
          <a:sy n="100" d="100"/>
        </p:scale>
        <p:origin x="-516" y="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&#1087;&#1088;&#1086;&#1094;&#1077;&#1085;&#1090;%20&#1074;&#1086;&#1079;&#1074;&#1088;&#1072;&#1090;&#1072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711186360772261"/>
          <c:y val="9.5422383399187335E-2"/>
          <c:w val="0.68331533687822699"/>
          <c:h val="0.64588423255023975"/>
        </c:manualLayout>
      </c:layout>
      <c:barChart>
        <c:barDir val="col"/>
        <c:grouping val="stacked"/>
        <c:varyColors val="0"/>
        <c:ser>
          <c:idx val="0"/>
          <c:order val="0"/>
          <c:tx>
            <c:v>Активы</c:v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AA5CC"/>
              </a:solidFill>
            </c:spPr>
          </c:dPt>
          <c:dPt>
            <c:idx val="4"/>
            <c:invertIfNegative val="0"/>
            <c:bubble3D val="0"/>
            <c:spPr>
              <a:solidFill>
                <a:srgbClr val="6993C5"/>
              </a:solidFill>
            </c:spPr>
          </c:dPt>
          <c:dPt>
            <c:idx val="5"/>
            <c:invertIfNegative val="0"/>
            <c:bubble3D val="0"/>
            <c:spPr>
              <a:solidFill>
                <a:srgbClr val="3F6EA7"/>
              </a:solidFill>
            </c:spPr>
          </c:dPt>
          <c:dPt>
            <c:idx val="6"/>
            <c:invertIfNegative val="0"/>
            <c:bubble3D val="0"/>
            <c:spPr>
              <a:solidFill>
                <a:srgbClr val="2F527D"/>
              </a:solidFill>
            </c:spPr>
          </c:dPt>
          <c:dPt>
            <c:idx val="7"/>
            <c:invertIfNegative val="0"/>
            <c:bubble3D val="0"/>
            <c:spPr>
              <a:solidFill>
                <a:srgbClr val="254061"/>
              </a:solidFill>
            </c:spPr>
          </c:dPt>
          <c:dPt>
            <c:idx val="8"/>
            <c:invertIfNegative val="0"/>
            <c:bubble3D val="0"/>
            <c:spPr>
              <a:solidFill>
                <a:srgbClr val="203854"/>
              </a:solidFill>
            </c:spPr>
          </c:dPt>
          <c:dPt>
            <c:idx val="9"/>
            <c:invertIfNegative val="0"/>
            <c:bubble3D val="0"/>
            <c:spPr>
              <a:solidFill>
                <a:srgbClr val="101C2A"/>
              </a:solidFill>
            </c:spPr>
          </c:dPt>
          <c:cat>
            <c:strRef>
              <c:f>'[процент возврата (1).xlsx]Лист1'!$B$5:$K$5</c:f>
              <c:strCache>
                <c:ptCount val="10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</c:strCache>
            </c:strRef>
          </c:cat>
          <c:val>
            <c:numRef>
              <c:f>'[процент возврата (1).xlsx]Лист1'!$B$2:$K$2</c:f>
              <c:numCache>
                <c:formatCode>General</c:formatCode>
                <c:ptCount val="10"/>
                <c:pt idx="0">
                  <c:v>42936549.939999998</c:v>
                </c:pt>
                <c:pt idx="1">
                  <c:v>46619639.939999998</c:v>
                </c:pt>
                <c:pt idx="2">
                  <c:v>49385790.57</c:v>
                </c:pt>
                <c:pt idx="3">
                  <c:v>51647014.969999999</c:v>
                </c:pt>
                <c:pt idx="4">
                  <c:v>54488724.060000002</c:v>
                </c:pt>
                <c:pt idx="5">
                  <c:v>58521133.159999996</c:v>
                </c:pt>
                <c:pt idx="6">
                  <c:v>63540741.390000001</c:v>
                </c:pt>
                <c:pt idx="7">
                  <c:v>66144664.350000001</c:v>
                </c:pt>
                <c:pt idx="8">
                  <c:v>71441178.790000007</c:v>
                </c:pt>
                <c:pt idx="9">
                  <c:v>76193723.560000002</c:v>
                </c:pt>
              </c:numCache>
            </c:numRef>
          </c:val>
        </c:ser>
        <c:ser>
          <c:idx val="1"/>
          <c:order val="1"/>
          <c:tx>
            <c:v>% возврата</c:v>
          </c:tx>
          <c:invertIfNegative val="0"/>
          <c:cat>
            <c:strRef>
              <c:f>'[процент возврата (1).xlsx]Лист1'!$B$5:$K$5</c:f>
              <c:strCache>
                <c:ptCount val="10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</c:strCache>
            </c:strRef>
          </c:cat>
          <c:val>
            <c:numRef>
              <c:f>'[процент возврата (1).xlsx]Лист1'!$B$3:$K$3</c:f>
              <c:numCache>
                <c:formatCode>General</c:formatCode>
                <c:ptCount val="10"/>
                <c:pt idx="0">
                  <c:v>1552338.7699999998</c:v>
                </c:pt>
                <c:pt idx="1">
                  <c:v>1342501.53</c:v>
                </c:pt>
                <c:pt idx="2">
                  <c:v>1189796.1599999999</c:v>
                </c:pt>
                <c:pt idx="3">
                  <c:v>1736568.62</c:v>
                </c:pt>
                <c:pt idx="4">
                  <c:v>2051004.84</c:v>
                </c:pt>
                <c:pt idx="5">
                  <c:v>2613740.84</c:v>
                </c:pt>
                <c:pt idx="6">
                  <c:v>1941164.02</c:v>
                </c:pt>
                <c:pt idx="7">
                  <c:v>2246557.37</c:v>
                </c:pt>
                <c:pt idx="8">
                  <c:v>2399121.12</c:v>
                </c:pt>
                <c:pt idx="9">
                  <c:v>1968183.37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245888"/>
        <c:axId val="45210944"/>
      </c:barChart>
      <c:catAx>
        <c:axId val="94245888"/>
        <c:scaling>
          <c:orientation val="minMax"/>
        </c:scaling>
        <c:delete val="0"/>
        <c:axPos val="b"/>
        <c:majorTickMark val="out"/>
        <c:minorTickMark val="none"/>
        <c:tickLblPos val="nextTo"/>
        <c:crossAx val="45210944"/>
        <c:crosses val="autoZero"/>
        <c:auto val="1"/>
        <c:lblAlgn val="ctr"/>
        <c:lblOffset val="100"/>
        <c:noMultiLvlLbl val="0"/>
      </c:catAx>
      <c:valAx>
        <c:axId val="4521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245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2022893989294332E-2"/>
          <c:y val="0.73332686339152431"/>
          <c:w val="0.15323472513103031"/>
          <c:h val="0.206956868102654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CB5CA-E3F9-4749-8FDE-2C8F0B1F791A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A2728D-0CF1-48A6-8D8E-21D8F9FADED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Выбор портфеля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F16C0624-4199-41AF-BBB5-0475703B0C32}" type="parTrans" cxnId="{2FD30200-9D4B-44D8-99EB-44C74E1DC889}">
      <dgm:prSet/>
      <dgm:spPr/>
      <dgm:t>
        <a:bodyPr/>
        <a:lstStyle/>
        <a:p>
          <a:endParaRPr lang="ru-RU"/>
        </a:p>
      </dgm:t>
    </dgm:pt>
    <dgm:pt modelId="{4B173F75-7C91-45B0-BBF0-EA9356B64252}" type="sibTrans" cxnId="{2FD30200-9D4B-44D8-99EB-44C74E1DC889}">
      <dgm:prSet/>
      <dgm:spPr/>
      <dgm:t>
        <a:bodyPr/>
        <a:lstStyle/>
        <a:p>
          <a:endParaRPr lang="ru-RU"/>
        </a:p>
      </dgm:t>
    </dgm:pt>
    <dgm:pt modelId="{92816155-E058-455A-B577-7A70C675D6D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Оценка предлагаемых портфелей по критерию цена/качество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3BD52A9B-C028-4818-AADB-4AC1429058D5}" type="parTrans" cxnId="{2693745C-7C15-415F-8BED-A763DEAAAB59}">
      <dgm:prSet/>
      <dgm:spPr/>
      <dgm:t>
        <a:bodyPr/>
        <a:lstStyle/>
        <a:p>
          <a:endParaRPr lang="ru-RU"/>
        </a:p>
      </dgm:t>
    </dgm:pt>
    <dgm:pt modelId="{FB43EB79-B2AB-49F1-9DDE-A1D1EB234B30}" type="sibTrans" cxnId="{2693745C-7C15-415F-8BED-A763DEAAAB59}">
      <dgm:prSet/>
      <dgm:spPr/>
      <dgm:t>
        <a:bodyPr/>
        <a:lstStyle/>
        <a:p>
          <a:endParaRPr lang="ru-RU"/>
        </a:p>
      </dgm:t>
    </dgm:pt>
    <dgm:pt modelId="{712FDCDC-1E34-4DA8-B025-93600B67BF4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Согласование портфеля с инвестором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D366AC5D-97E3-4DA5-8CEF-8DBE471EE35A}" type="parTrans" cxnId="{E30B3E96-B251-4102-859F-09134E99F4C6}">
      <dgm:prSet/>
      <dgm:spPr/>
      <dgm:t>
        <a:bodyPr/>
        <a:lstStyle/>
        <a:p>
          <a:endParaRPr lang="ru-RU"/>
        </a:p>
      </dgm:t>
    </dgm:pt>
    <dgm:pt modelId="{FCC98EBC-C6A7-4913-AE64-B9A31B330DB4}" type="sibTrans" cxnId="{E30B3E96-B251-4102-859F-09134E99F4C6}">
      <dgm:prSet/>
      <dgm:spPr/>
      <dgm:t>
        <a:bodyPr/>
        <a:lstStyle/>
        <a:p>
          <a:endParaRPr lang="ru-RU"/>
        </a:p>
      </dgm:t>
    </dgm:pt>
    <dgm:pt modelId="{D067F83E-7FDC-4F93-A462-23580FFCC29A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7030A0"/>
              </a:solidFill>
            </a:rPr>
            <a:t>Ликвидация портфеля</a:t>
          </a:r>
          <a:endParaRPr lang="ru-RU" sz="1200" b="1" dirty="0">
            <a:solidFill>
              <a:srgbClr val="7030A0"/>
            </a:solidFill>
          </a:endParaRPr>
        </a:p>
      </dgm:t>
    </dgm:pt>
    <dgm:pt modelId="{F3E95585-7BE2-4B36-9DD2-7729DCA53A83}" type="parTrans" cxnId="{B716809C-C4B1-4EAE-8A55-A93C6B19889C}">
      <dgm:prSet/>
      <dgm:spPr/>
      <dgm:t>
        <a:bodyPr/>
        <a:lstStyle/>
        <a:p>
          <a:endParaRPr lang="ru-RU"/>
        </a:p>
      </dgm:t>
    </dgm:pt>
    <dgm:pt modelId="{24D8F604-165A-4212-B333-2E5B7436757D}" type="sibTrans" cxnId="{B716809C-C4B1-4EAE-8A55-A93C6B19889C}">
      <dgm:prSet/>
      <dgm:spPr/>
      <dgm:t>
        <a:bodyPr/>
        <a:lstStyle/>
        <a:p>
          <a:endParaRPr lang="ru-RU"/>
        </a:p>
      </dgm:t>
    </dgm:pt>
    <dgm:pt modelId="{8C61DCEB-4AB2-4620-9AD7-514DB799F114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7030A0"/>
              </a:solidFill>
            </a:rPr>
            <a:t>Продажа портфеля невзысканных долгов</a:t>
          </a:r>
          <a:endParaRPr lang="ru-RU" sz="1200" b="1" dirty="0">
            <a:solidFill>
              <a:srgbClr val="7030A0"/>
            </a:solidFill>
          </a:endParaRPr>
        </a:p>
      </dgm:t>
    </dgm:pt>
    <dgm:pt modelId="{3FF6BE3E-11B9-445A-93D0-34A52EA0EDA3}" type="parTrans" cxnId="{D9C0E204-FD29-49AA-995C-DDC97439FA4E}">
      <dgm:prSet/>
      <dgm:spPr/>
      <dgm:t>
        <a:bodyPr/>
        <a:lstStyle/>
        <a:p>
          <a:endParaRPr lang="ru-RU"/>
        </a:p>
      </dgm:t>
    </dgm:pt>
    <dgm:pt modelId="{94CF78F3-EE60-4497-9ED0-487C38DE4706}" type="sibTrans" cxnId="{D9C0E204-FD29-49AA-995C-DDC97439FA4E}">
      <dgm:prSet/>
      <dgm:spPr/>
      <dgm:t>
        <a:bodyPr/>
        <a:lstStyle/>
        <a:p>
          <a:endParaRPr lang="ru-RU"/>
        </a:p>
      </dgm:t>
    </dgm:pt>
    <dgm:pt modelId="{D62BB5B5-1913-4CF8-B38D-9DFE7AED9F55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Возврат средств</a:t>
          </a:r>
          <a:endParaRPr lang="ru-RU" sz="1200" b="1" dirty="0">
            <a:solidFill>
              <a:srgbClr val="002060"/>
            </a:solidFill>
          </a:endParaRPr>
        </a:p>
      </dgm:t>
    </dgm:pt>
    <dgm:pt modelId="{C2BA9113-38A0-4D50-91F8-4136CA1A5801}" type="parTrans" cxnId="{8E0A5A33-41E5-49D2-9683-3AA3635B334B}">
      <dgm:prSet/>
      <dgm:spPr/>
      <dgm:t>
        <a:bodyPr/>
        <a:lstStyle/>
        <a:p>
          <a:endParaRPr lang="ru-RU"/>
        </a:p>
      </dgm:t>
    </dgm:pt>
    <dgm:pt modelId="{888B74A9-E224-4F64-AAED-1E8DE7F455B3}" type="sibTrans" cxnId="{8E0A5A33-41E5-49D2-9683-3AA3635B334B}">
      <dgm:prSet/>
      <dgm:spPr/>
      <dgm:t>
        <a:bodyPr/>
        <a:lstStyle/>
        <a:p>
          <a:endParaRPr lang="ru-RU"/>
        </a:p>
      </dgm:t>
    </dgm:pt>
    <dgm:pt modelId="{5CD3799E-D8EF-4C14-9EC2-3EFE02899B58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Возврат тела инвестиции</a:t>
          </a:r>
          <a:endParaRPr lang="ru-RU" sz="1200" b="1" dirty="0">
            <a:solidFill>
              <a:srgbClr val="002060"/>
            </a:solidFill>
          </a:endParaRPr>
        </a:p>
      </dgm:t>
    </dgm:pt>
    <dgm:pt modelId="{BD519214-61BC-4444-8B13-CAE394A596D7}" type="parTrans" cxnId="{FCFD90C8-6C3D-4B77-910C-5757D2AC8655}">
      <dgm:prSet/>
      <dgm:spPr/>
      <dgm:t>
        <a:bodyPr/>
        <a:lstStyle/>
        <a:p>
          <a:endParaRPr lang="ru-RU"/>
        </a:p>
      </dgm:t>
    </dgm:pt>
    <dgm:pt modelId="{05165BCC-2A5C-40A2-BF2F-4FEDB0145695}" type="sibTrans" cxnId="{FCFD90C8-6C3D-4B77-910C-5757D2AC8655}">
      <dgm:prSet/>
      <dgm:spPr/>
      <dgm:t>
        <a:bodyPr/>
        <a:lstStyle/>
        <a:p>
          <a:endParaRPr lang="ru-RU"/>
        </a:p>
      </dgm:t>
    </dgm:pt>
    <dgm:pt modelId="{2A47635C-2882-409C-99B7-79CE337ED0F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Перечисление доходности (от 25%)</a:t>
          </a:r>
          <a:endParaRPr lang="ru-RU" sz="1200" b="1" dirty="0">
            <a:solidFill>
              <a:srgbClr val="002060"/>
            </a:solidFill>
          </a:endParaRPr>
        </a:p>
      </dgm:t>
    </dgm:pt>
    <dgm:pt modelId="{39831908-491C-4B84-814A-C3DDAC85F479}" type="parTrans" cxnId="{1E690D3C-08F1-400B-8FC4-023A07F9A034}">
      <dgm:prSet/>
      <dgm:spPr/>
      <dgm:t>
        <a:bodyPr/>
        <a:lstStyle/>
        <a:p>
          <a:endParaRPr lang="ru-RU"/>
        </a:p>
      </dgm:t>
    </dgm:pt>
    <dgm:pt modelId="{868A4DE5-44F9-47B1-9DD6-61B8C286AAA3}" type="sibTrans" cxnId="{1E690D3C-08F1-400B-8FC4-023A07F9A034}">
      <dgm:prSet/>
      <dgm:spPr/>
      <dgm:t>
        <a:bodyPr/>
        <a:lstStyle/>
        <a:p>
          <a:endParaRPr lang="ru-RU"/>
        </a:p>
      </dgm:t>
    </dgm:pt>
    <dgm:pt modelId="{512FEA8E-C29F-4C8D-BFCF-563E34EC7570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3">
                  <a:lumMod val="50000"/>
                </a:schemeClr>
              </a:solidFill>
            </a:rPr>
            <a:t>Приобретение портфеля</a:t>
          </a:r>
          <a:endParaRPr lang="ru-RU" sz="1200" b="1" dirty="0">
            <a:solidFill>
              <a:schemeClr val="accent3">
                <a:lumMod val="50000"/>
              </a:schemeClr>
            </a:solidFill>
          </a:endParaRPr>
        </a:p>
      </dgm:t>
    </dgm:pt>
    <dgm:pt modelId="{67CE16EE-E4E3-492B-8BB0-502559053AE9}" type="parTrans" cxnId="{F361068C-A56D-4C28-9E2A-621FD32809E1}">
      <dgm:prSet/>
      <dgm:spPr/>
      <dgm:t>
        <a:bodyPr/>
        <a:lstStyle/>
        <a:p>
          <a:endParaRPr lang="ru-RU"/>
        </a:p>
      </dgm:t>
    </dgm:pt>
    <dgm:pt modelId="{82F1BF2C-316B-48EF-87DE-053407177EF1}" type="sibTrans" cxnId="{F361068C-A56D-4C28-9E2A-621FD32809E1}">
      <dgm:prSet/>
      <dgm:spPr/>
      <dgm:t>
        <a:bodyPr/>
        <a:lstStyle/>
        <a:p>
          <a:endParaRPr lang="ru-RU"/>
        </a:p>
      </dgm:t>
    </dgm:pt>
    <dgm:pt modelId="{C74560B6-6F5F-485F-8875-B79AE2092AB2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3">
                  <a:lumMod val="50000"/>
                </a:schemeClr>
              </a:solidFill>
            </a:rPr>
            <a:t>Получение средств от инвестора</a:t>
          </a:r>
          <a:endParaRPr lang="ru-RU" sz="1200" b="1" dirty="0">
            <a:solidFill>
              <a:schemeClr val="accent3">
                <a:lumMod val="50000"/>
              </a:schemeClr>
            </a:solidFill>
          </a:endParaRPr>
        </a:p>
      </dgm:t>
    </dgm:pt>
    <dgm:pt modelId="{B8EAFDCB-E334-4F46-99AA-1645F0123128}" type="parTrans" cxnId="{C70EFCAD-EAA1-4682-8648-01BBDDCD0B9F}">
      <dgm:prSet/>
      <dgm:spPr/>
      <dgm:t>
        <a:bodyPr/>
        <a:lstStyle/>
        <a:p>
          <a:endParaRPr lang="ru-RU"/>
        </a:p>
      </dgm:t>
    </dgm:pt>
    <dgm:pt modelId="{931E6627-F617-46AE-933C-9FC6C56B5F50}" type="sibTrans" cxnId="{C70EFCAD-EAA1-4682-8648-01BBDDCD0B9F}">
      <dgm:prSet/>
      <dgm:spPr/>
      <dgm:t>
        <a:bodyPr/>
        <a:lstStyle/>
        <a:p>
          <a:endParaRPr lang="ru-RU"/>
        </a:p>
      </dgm:t>
    </dgm:pt>
    <dgm:pt modelId="{B0D769C6-8094-4798-93CD-DC1F5F21CBE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3">
                  <a:lumMod val="50000"/>
                </a:schemeClr>
              </a:solidFill>
            </a:rPr>
            <a:t>Приобретение портфеля долгов</a:t>
          </a:r>
          <a:endParaRPr lang="ru-RU" sz="1200" b="1" dirty="0">
            <a:solidFill>
              <a:schemeClr val="accent3">
                <a:lumMod val="50000"/>
              </a:schemeClr>
            </a:solidFill>
          </a:endParaRPr>
        </a:p>
      </dgm:t>
    </dgm:pt>
    <dgm:pt modelId="{FAB9CF93-2428-4711-8B4B-F6533D4E304C}" type="parTrans" cxnId="{F33D6D66-8F6D-4214-B979-AD2E56EA5824}">
      <dgm:prSet/>
      <dgm:spPr/>
      <dgm:t>
        <a:bodyPr/>
        <a:lstStyle/>
        <a:p>
          <a:endParaRPr lang="ru-RU"/>
        </a:p>
      </dgm:t>
    </dgm:pt>
    <dgm:pt modelId="{2C4799FA-4DA0-4C33-AE64-0DEE1C47DD00}" type="sibTrans" cxnId="{F33D6D66-8F6D-4214-B979-AD2E56EA5824}">
      <dgm:prSet/>
      <dgm:spPr/>
      <dgm:t>
        <a:bodyPr/>
        <a:lstStyle/>
        <a:p>
          <a:endParaRPr lang="ru-RU"/>
        </a:p>
      </dgm:t>
    </dgm:pt>
    <dgm:pt modelId="{0806A66D-D6D1-46FB-85F9-37A7EE6135D2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2">
                  <a:lumMod val="50000"/>
                </a:schemeClr>
              </a:solidFill>
            </a:rPr>
            <a:t>Взыскание </a:t>
          </a:r>
          <a:endParaRPr lang="ru-RU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59A7391C-DD64-4D67-A378-E97AF19EB786}" type="parTrans" cxnId="{FB45AEC8-5444-4E15-A6F5-BCC473C221FC}">
      <dgm:prSet/>
      <dgm:spPr/>
      <dgm:t>
        <a:bodyPr/>
        <a:lstStyle/>
        <a:p>
          <a:endParaRPr lang="ru-RU"/>
        </a:p>
      </dgm:t>
    </dgm:pt>
    <dgm:pt modelId="{4CB6892C-06E7-4046-A326-23D81F605C2C}" type="sibTrans" cxnId="{FB45AEC8-5444-4E15-A6F5-BCC473C221FC}">
      <dgm:prSet/>
      <dgm:spPr/>
      <dgm:t>
        <a:bodyPr/>
        <a:lstStyle/>
        <a:p>
          <a:endParaRPr lang="ru-RU"/>
        </a:p>
      </dgm:t>
    </dgm:pt>
    <dgm:pt modelId="{D0286FE7-C93D-4542-9288-F0CECBB07B6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2">
                  <a:lumMod val="50000"/>
                </a:schemeClr>
              </a:solidFill>
            </a:rPr>
            <a:t>Взыскание (не менее 10% от объема портфеля за 1 год)</a:t>
          </a:r>
          <a:endParaRPr lang="ru-RU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4973446E-C6B7-442D-96EB-B8BCA8A39751}" type="parTrans" cxnId="{59B427A4-C3E1-48A7-8E81-D9119812B16A}">
      <dgm:prSet/>
      <dgm:spPr/>
      <dgm:t>
        <a:bodyPr/>
        <a:lstStyle/>
        <a:p>
          <a:endParaRPr lang="ru-RU"/>
        </a:p>
      </dgm:t>
    </dgm:pt>
    <dgm:pt modelId="{173B73FC-3C21-43CB-9900-A74DEB302502}" type="sibTrans" cxnId="{59B427A4-C3E1-48A7-8E81-D9119812B16A}">
      <dgm:prSet/>
      <dgm:spPr/>
      <dgm:t>
        <a:bodyPr/>
        <a:lstStyle/>
        <a:p>
          <a:endParaRPr lang="ru-RU"/>
        </a:p>
      </dgm:t>
    </dgm:pt>
    <dgm:pt modelId="{63F5AF1E-D1CB-41DD-9263-E9E67FC96142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2">
                  <a:lumMod val="50000"/>
                </a:schemeClr>
              </a:solidFill>
            </a:rPr>
            <a:t>Себестоимость взыскания (35% от взыскиваемых средств)</a:t>
          </a:r>
          <a:endParaRPr lang="ru-RU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11A674E2-CAF6-4AFF-A70C-2FF518C1F039}" type="parTrans" cxnId="{E46B50A3-3DCC-4FAD-BCD2-15B2C32CA259}">
      <dgm:prSet/>
      <dgm:spPr/>
      <dgm:t>
        <a:bodyPr/>
        <a:lstStyle/>
        <a:p>
          <a:endParaRPr lang="ru-RU"/>
        </a:p>
      </dgm:t>
    </dgm:pt>
    <dgm:pt modelId="{C6FE267F-526F-4ACE-95CD-27B548714B39}" type="sibTrans" cxnId="{E46B50A3-3DCC-4FAD-BCD2-15B2C32CA259}">
      <dgm:prSet/>
      <dgm:spPr/>
      <dgm:t>
        <a:bodyPr/>
        <a:lstStyle/>
        <a:p>
          <a:endParaRPr lang="ru-RU"/>
        </a:p>
      </dgm:t>
    </dgm:pt>
    <dgm:pt modelId="{D1EEB36D-A643-446F-B9C0-CA1393F15976}" type="pres">
      <dgm:prSet presAssocID="{F61CB5CA-E3F9-4749-8FDE-2C8F0B1F791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B90E4D-9A65-4CF4-A439-904E8394C091}" type="pres">
      <dgm:prSet presAssocID="{ACA2728D-0CF1-48A6-8D8E-21D8F9FADED1}" presName="comp" presStyleCnt="0"/>
      <dgm:spPr/>
    </dgm:pt>
    <dgm:pt modelId="{86B798AE-7DCC-41DE-AC8C-79871F97B6EE}" type="pres">
      <dgm:prSet presAssocID="{ACA2728D-0CF1-48A6-8D8E-21D8F9FADED1}" presName="box" presStyleLbl="node1" presStyleIdx="0" presStyleCnt="5" custLinFactNeighborX="-1613"/>
      <dgm:spPr/>
      <dgm:t>
        <a:bodyPr/>
        <a:lstStyle/>
        <a:p>
          <a:endParaRPr lang="ru-RU"/>
        </a:p>
      </dgm:t>
    </dgm:pt>
    <dgm:pt modelId="{3A7B2D2C-5E1C-438A-BFA6-55A89EEBDC8D}" type="pres">
      <dgm:prSet presAssocID="{ACA2728D-0CF1-48A6-8D8E-21D8F9FADED1}" presName="img" presStyleLbl="fgImgPlace1" presStyleIdx="0" presStyleCnt="5" custScaleX="85221" custScaleY="129745" custLinFactNeighborX="-49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1247D88-C762-4C5A-BBE0-56E5BE0D7440}" type="pres">
      <dgm:prSet presAssocID="{ACA2728D-0CF1-48A6-8D8E-21D8F9FADED1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FB431-A254-4410-9EC4-D65FDFEB186C}" type="pres">
      <dgm:prSet presAssocID="{4B173F75-7C91-45B0-BBF0-EA9356B64252}" presName="spacer" presStyleCnt="0"/>
      <dgm:spPr/>
    </dgm:pt>
    <dgm:pt modelId="{BBB85C1F-B8B3-4E18-AA04-B253B0E4DF1A}" type="pres">
      <dgm:prSet presAssocID="{512FEA8E-C29F-4C8D-BFCF-563E34EC7570}" presName="comp" presStyleCnt="0"/>
      <dgm:spPr/>
    </dgm:pt>
    <dgm:pt modelId="{D1E7E05D-BED4-43C9-B6A2-75C5B810AC21}" type="pres">
      <dgm:prSet presAssocID="{512FEA8E-C29F-4C8D-BFCF-563E34EC7570}" presName="box" presStyleLbl="node1" presStyleIdx="1" presStyleCnt="5"/>
      <dgm:spPr/>
      <dgm:t>
        <a:bodyPr/>
        <a:lstStyle/>
        <a:p>
          <a:endParaRPr lang="ru-RU"/>
        </a:p>
      </dgm:t>
    </dgm:pt>
    <dgm:pt modelId="{43B91033-B67C-4094-B75B-88F8A8BF21B4}" type="pres">
      <dgm:prSet presAssocID="{512FEA8E-C29F-4C8D-BFCF-563E34EC7570}" presName="img" presStyleLbl="fgImgPlace1" presStyleIdx="1" presStyleCnt="5" custScaleX="83771" custScaleY="123905" custLinFactNeighborX="-4988" custLinFactNeighborY="-178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0C466EF-DE54-4A23-82A6-C809C3EC56CB}" type="pres">
      <dgm:prSet presAssocID="{512FEA8E-C29F-4C8D-BFCF-563E34EC7570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BA7F6-12E0-4F24-B9E3-55EECE79173B}" type="pres">
      <dgm:prSet presAssocID="{82F1BF2C-316B-48EF-87DE-053407177EF1}" presName="spacer" presStyleCnt="0"/>
      <dgm:spPr/>
    </dgm:pt>
    <dgm:pt modelId="{8928C204-BA82-4554-B581-62A653930877}" type="pres">
      <dgm:prSet presAssocID="{0806A66D-D6D1-46FB-85F9-37A7EE6135D2}" presName="comp" presStyleCnt="0"/>
      <dgm:spPr/>
    </dgm:pt>
    <dgm:pt modelId="{53A6532C-ED1E-487E-BEDD-D19095BDADCE}" type="pres">
      <dgm:prSet presAssocID="{0806A66D-D6D1-46FB-85F9-37A7EE6135D2}" presName="box" presStyleLbl="node1" presStyleIdx="2" presStyleCnt="5"/>
      <dgm:spPr/>
      <dgm:t>
        <a:bodyPr/>
        <a:lstStyle/>
        <a:p>
          <a:endParaRPr lang="ru-RU"/>
        </a:p>
      </dgm:t>
    </dgm:pt>
    <dgm:pt modelId="{C5824369-D830-4F78-AB7F-ED320F1F9411}" type="pres">
      <dgm:prSet presAssocID="{0806A66D-D6D1-46FB-85F9-37A7EE6135D2}" presName="img" presStyleLbl="fgImgPlace1" presStyleIdx="2" presStyleCnt="5" custScaleX="83704" custScaleY="123258" custLinFactNeighborX="-4988" custLinFactNeighborY="140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680A36B-6E05-4FA0-A532-77D005D704C4}" type="pres">
      <dgm:prSet presAssocID="{0806A66D-D6D1-46FB-85F9-37A7EE6135D2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BF911-6CDD-41D7-B6FD-C30FC5235E2A}" type="pres">
      <dgm:prSet presAssocID="{4CB6892C-06E7-4046-A326-23D81F605C2C}" presName="spacer" presStyleCnt="0"/>
      <dgm:spPr/>
    </dgm:pt>
    <dgm:pt modelId="{8F649603-E647-41C6-A7F6-BCEB112EFA91}" type="pres">
      <dgm:prSet presAssocID="{D067F83E-7FDC-4F93-A462-23580FFCC29A}" presName="comp" presStyleCnt="0"/>
      <dgm:spPr/>
    </dgm:pt>
    <dgm:pt modelId="{3D586969-8514-47F4-8478-51BBF0437896}" type="pres">
      <dgm:prSet presAssocID="{D067F83E-7FDC-4F93-A462-23580FFCC29A}" presName="box" presStyleLbl="node1" presStyleIdx="3" presStyleCnt="5"/>
      <dgm:spPr/>
      <dgm:t>
        <a:bodyPr/>
        <a:lstStyle/>
        <a:p>
          <a:endParaRPr lang="ru-RU"/>
        </a:p>
      </dgm:t>
    </dgm:pt>
    <dgm:pt modelId="{4CAC05A2-8C44-40BC-8B50-C8FC057BEAD2}" type="pres">
      <dgm:prSet presAssocID="{D067F83E-7FDC-4F93-A462-23580FFCC29A}" presName="img" presStyleLbl="fgImgPlace1" presStyleIdx="3" presStyleCnt="5" custScaleX="83704" custScaleY="123258" custLinFactNeighborX="-4988" custLinFactNeighborY="4920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18D4C53-67F7-449C-8428-75532E67C759}" type="pres">
      <dgm:prSet presAssocID="{D067F83E-7FDC-4F93-A462-23580FFCC29A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3A747-F0DC-4DC4-96C9-16E33880DB88}" type="pres">
      <dgm:prSet presAssocID="{24D8F604-165A-4212-B333-2E5B7436757D}" presName="spacer" presStyleCnt="0"/>
      <dgm:spPr/>
    </dgm:pt>
    <dgm:pt modelId="{98BD2713-53A5-458F-8A27-CDF4F44063BC}" type="pres">
      <dgm:prSet presAssocID="{D62BB5B5-1913-4CF8-B38D-9DFE7AED9F55}" presName="comp" presStyleCnt="0"/>
      <dgm:spPr/>
    </dgm:pt>
    <dgm:pt modelId="{714DF6F1-9D6E-480A-B4C7-4FEAAF6B5EA4}" type="pres">
      <dgm:prSet presAssocID="{D62BB5B5-1913-4CF8-B38D-9DFE7AED9F55}" presName="box" presStyleLbl="node1" presStyleIdx="4" presStyleCnt="5"/>
      <dgm:spPr/>
      <dgm:t>
        <a:bodyPr/>
        <a:lstStyle/>
        <a:p>
          <a:endParaRPr lang="ru-RU"/>
        </a:p>
      </dgm:t>
    </dgm:pt>
    <dgm:pt modelId="{83BCDB68-7024-4A28-AB6D-76D97BC4A8CA}" type="pres">
      <dgm:prSet presAssocID="{D62BB5B5-1913-4CF8-B38D-9DFE7AED9F55}" presName="img" presStyleLbl="fgImgPlace1" presStyleIdx="4" presStyleCnt="5" custScaleX="83704" custScaleY="123258" custLinFactNeighborX="-4988" custLinFactNeighborY="8432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3969EB8-E7BF-4C35-81F2-83D98D7C46FC}" type="pres">
      <dgm:prSet presAssocID="{D62BB5B5-1913-4CF8-B38D-9DFE7AED9F5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9A33EB-862E-4DEB-81C1-244ED0298894}" type="presOf" srcId="{0806A66D-D6D1-46FB-85F9-37A7EE6135D2}" destId="{53A6532C-ED1E-487E-BEDD-D19095BDADCE}" srcOrd="0" destOrd="0" presId="urn:microsoft.com/office/officeart/2005/8/layout/vList4"/>
    <dgm:cxn modelId="{2693745C-7C15-415F-8BED-A763DEAAAB59}" srcId="{ACA2728D-0CF1-48A6-8D8E-21D8F9FADED1}" destId="{92816155-E058-455A-B577-7A70C675D6D2}" srcOrd="0" destOrd="0" parTransId="{3BD52A9B-C028-4818-AADB-4AC1429058D5}" sibTransId="{FB43EB79-B2AB-49F1-9DDE-A1D1EB234B30}"/>
    <dgm:cxn modelId="{02DBD847-D861-4CA4-A6EC-6AB645232D14}" type="presOf" srcId="{D067F83E-7FDC-4F93-A462-23580FFCC29A}" destId="{3D586969-8514-47F4-8478-51BBF0437896}" srcOrd="0" destOrd="0" presId="urn:microsoft.com/office/officeart/2005/8/layout/vList4"/>
    <dgm:cxn modelId="{2E1D1CAF-E29E-4146-8D43-B9579BE0D4C7}" type="presOf" srcId="{ACA2728D-0CF1-48A6-8D8E-21D8F9FADED1}" destId="{B1247D88-C762-4C5A-BBE0-56E5BE0D7440}" srcOrd="1" destOrd="0" presId="urn:microsoft.com/office/officeart/2005/8/layout/vList4"/>
    <dgm:cxn modelId="{2FD30200-9D4B-44D8-99EB-44C74E1DC889}" srcId="{F61CB5CA-E3F9-4749-8FDE-2C8F0B1F791A}" destId="{ACA2728D-0CF1-48A6-8D8E-21D8F9FADED1}" srcOrd="0" destOrd="0" parTransId="{F16C0624-4199-41AF-BBB5-0475703B0C32}" sibTransId="{4B173F75-7C91-45B0-BBF0-EA9356B64252}"/>
    <dgm:cxn modelId="{E51C0C11-C8DA-4365-A322-C00612DAA16D}" type="presOf" srcId="{8C61DCEB-4AB2-4620-9AD7-514DB799F114}" destId="{B18D4C53-67F7-449C-8428-75532E67C759}" srcOrd="1" destOrd="1" presId="urn:microsoft.com/office/officeart/2005/8/layout/vList4"/>
    <dgm:cxn modelId="{8E0A5A33-41E5-49D2-9683-3AA3635B334B}" srcId="{F61CB5CA-E3F9-4749-8FDE-2C8F0B1F791A}" destId="{D62BB5B5-1913-4CF8-B38D-9DFE7AED9F55}" srcOrd="4" destOrd="0" parTransId="{C2BA9113-38A0-4D50-91F8-4136CA1A5801}" sibTransId="{888B74A9-E224-4F64-AAED-1E8DE7F455B3}"/>
    <dgm:cxn modelId="{2D0A0B2F-6E9B-4C5F-9BE8-BB01D695904A}" type="presOf" srcId="{63F5AF1E-D1CB-41DD-9263-E9E67FC96142}" destId="{D680A36B-6E05-4FA0-A532-77D005D704C4}" srcOrd="1" destOrd="2" presId="urn:microsoft.com/office/officeart/2005/8/layout/vList4"/>
    <dgm:cxn modelId="{73FAB9EA-4E55-40AB-9A9A-6DA426373750}" type="presOf" srcId="{5CD3799E-D8EF-4C14-9EC2-3EFE02899B58}" destId="{D3969EB8-E7BF-4C35-81F2-83D98D7C46FC}" srcOrd="1" destOrd="1" presId="urn:microsoft.com/office/officeart/2005/8/layout/vList4"/>
    <dgm:cxn modelId="{11618A7A-880A-4998-9F18-ECD1C2A694BD}" type="presOf" srcId="{ACA2728D-0CF1-48A6-8D8E-21D8F9FADED1}" destId="{86B798AE-7DCC-41DE-AC8C-79871F97B6EE}" srcOrd="0" destOrd="0" presId="urn:microsoft.com/office/officeart/2005/8/layout/vList4"/>
    <dgm:cxn modelId="{BAABA96C-7FAF-4362-A797-EF171482418E}" type="presOf" srcId="{5CD3799E-D8EF-4C14-9EC2-3EFE02899B58}" destId="{714DF6F1-9D6E-480A-B4C7-4FEAAF6B5EA4}" srcOrd="0" destOrd="1" presId="urn:microsoft.com/office/officeart/2005/8/layout/vList4"/>
    <dgm:cxn modelId="{B716809C-C4B1-4EAE-8A55-A93C6B19889C}" srcId="{F61CB5CA-E3F9-4749-8FDE-2C8F0B1F791A}" destId="{D067F83E-7FDC-4F93-A462-23580FFCC29A}" srcOrd="3" destOrd="0" parTransId="{F3E95585-7BE2-4B36-9DD2-7729DCA53A83}" sibTransId="{24D8F604-165A-4212-B333-2E5B7436757D}"/>
    <dgm:cxn modelId="{9C6B616C-0277-42B2-A66B-EB82BA32D47F}" type="presOf" srcId="{712FDCDC-1E34-4DA8-B025-93600B67BF47}" destId="{86B798AE-7DCC-41DE-AC8C-79871F97B6EE}" srcOrd="0" destOrd="2" presId="urn:microsoft.com/office/officeart/2005/8/layout/vList4"/>
    <dgm:cxn modelId="{24BBD5B2-1ADB-465E-985F-5E18B1FF4837}" type="presOf" srcId="{D0286FE7-C93D-4542-9288-F0CECBB07B6F}" destId="{D680A36B-6E05-4FA0-A532-77D005D704C4}" srcOrd="1" destOrd="1" presId="urn:microsoft.com/office/officeart/2005/8/layout/vList4"/>
    <dgm:cxn modelId="{E30B3E96-B251-4102-859F-09134E99F4C6}" srcId="{ACA2728D-0CF1-48A6-8D8E-21D8F9FADED1}" destId="{712FDCDC-1E34-4DA8-B025-93600B67BF47}" srcOrd="1" destOrd="0" parTransId="{D366AC5D-97E3-4DA5-8CEF-8DBE471EE35A}" sibTransId="{FCC98EBC-C6A7-4913-AE64-B9A31B330DB4}"/>
    <dgm:cxn modelId="{3B790091-D39E-4D74-9386-0C2EAD522B3C}" type="presOf" srcId="{92816155-E058-455A-B577-7A70C675D6D2}" destId="{86B798AE-7DCC-41DE-AC8C-79871F97B6EE}" srcOrd="0" destOrd="1" presId="urn:microsoft.com/office/officeart/2005/8/layout/vList4"/>
    <dgm:cxn modelId="{B48DD8F2-5E82-4EA7-A231-6D73C5A33D7F}" type="presOf" srcId="{D62BB5B5-1913-4CF8-B38D-9DFE7AED9F55}" destId="{D3969EB8-E7BF-4C35-81F2-83D98D7C46FC}" srcOrd="1" destOrd="0" presId="urn:microsoft.com/office/officeart/2005/8/layout/vList4"/>
    <dgm:cxn modelId="{F361068C-A56D-4C28-9E2A-621FD32809E1}" srcId="{F61CB5CA-E3F9-4749-8FDE-2C8F0B1F791A}" destId="{512FEA8E-C29F-4C8D-BFCF-563E34EC7570}" srcOrd="1" destOrd="0" parTransId="{67CE16EE-E4E3-492B-8BB0-502559053AE9}" sibTransId="{82F1BF2C-316B-48EF-87DE-053407177EF1}"/>
    <dgm:cxn modelId="{548254D2-0299-4205-9EB6-C478D520CC68}" type="presOf" srcId="{D067F83E-7FDC-4F93-A462-23580FFCC29A}" destId="{B18D4C53-67F7-449C-8428-75532E67C759}" srcOrd="1" destOrd="0" presId="urn:microsoft.com/office/officeart/2005/8/layout/vList4"/>
    <dgm:cxn modelId="{1E690D3C-08F1-400B-8FC4-023A07F9A034}" srcId="{D62BB5B5-1913-4CF8-B38D-9DFE7AED9F55}" destId="{2A47635C-2882-409C-99B7-79CE337ED0F7}" srcOrd="1" destOrd="0" parTransId="{39831908-491C-4B84-814A-C3DDAC85F479}" sibTransId="{868A4DE5-44F9-47B1-9DD6-61B8C286AAA3}"/>
    <dgm:cxn modelId="{FCFD90C8-6C3D-4B77-910C-5757D2AC8655}" srcId="{D62BB5B5-1913-4CF8-B38D-9DFE7AED9F55}" destId="{5CD3799E-D8EF-4C14-9EC2-3EFE02899B58}" srcOrd="0" destOrd="0" parTransId="{BD519214-61BC-4444-8B13-CAE394A596D7}" sibTransId="{05165BCC-2A5C-40A2-BF2F-4FEDB0145695}"/>
    <dgm:cxn modelId="{579CE5B9-CD99-4386-975A-FEB1227A04A9}" type="presOf" srcId="{512FEA8E-C29F-4C8D-BFCF-563E34EC7570}" destId="{B0C466EF-DE54-4A23-82A6-C809C3EC56CB}" srcOrd="1" destOrd="0" presId="urn:microsoft.com/office/officeart/2005/8/layout/vList4"/>
    <dgm:cxn modelId="{443C3DBE-B581-4F4E-B2C0-3C3477EC67BD}" type="presOf" srcId="{B0D769C6-8094-4798-93CD-DC1F5F21CBE1}" destId="{B0C466EF-DE54-4A23-82A6-C809C3EC56CB}" srcOrd="1" destOrd="2" presId="urn:microsoft.com/office/officeart/2005/8/layout/vList4"/>
    <dgm:cxn modelId="{C0FB2458-F51F-444A-883F-A11F8257BE81}" type="presOf" srcId="{B0D769C6-8094-4798-93CD-DC1F5F21CBE1}" destId="{D1E7E05D-BED4-43C9-B6A2-75C5B810AC21}" srcOrd="0" destOrd="2" presId="urn:microsoft.com/office/officeart/2005/8/layout/vList4"/>
    <dgm:cxn modelId="{60AB88AA-8E61-4925-A220-E0C29E02A465}" type="presOf" srcId="{0806A66D-D6D1-46FB-85F9-37A7EE6135D2}" destId="{D680A36B-6E05-4FA0-A532-77D005D704C4}" srcOrd="1" destOrd="0" presId="urn:microsoft.com/office/officeart/2005/8/layout/vList4"/>
    <dgm:cxn modelId="{C70EFCAD-EAA1-4682-8648-01BBDDCD0B9F}" srcId="{512FEA8E-C29F-4C8D-BFCF-563E34EC7570}" destId="{C74560B6-6F5F-485F-8875-B79AE2092AB2}" srcOrd="0" destOrd="0" parTransId="{B8EAFDCB-E334-4F46-99AA-1645F0123128}" sibTransId="{931E6627-F617-46AE-933C-9FC6C56B5F50}"/>
    <dgm:cxn modelId="{B28053F2-F425-4BD7-8829-CEE0B9E2E8D5}" type="presOf" srcId="{2A47635C-2882-409C-99B7-79CE337ED0F7}" destId="{D3969EB8-E7BF-4C35-81F2-83D98D7C46FC}" srcOrd="1" destOrd="2" presId="urn:microsoft.com/office/officeart/2005/8/layout/vList4"/>
    <dgm:cxn modelId="{F33D6D66-8F6D-4214-B979-AD2E56EA5824}" srcId="{512FEA8E-C29F-4C8D-BFCF-563E34EC7570}" destId="{B0D769C6-8094-4798-93CD-DC1F5F21CBE1}" srcOrd="1" destOrd="0" parTransId="{FAB9CF93-2428-4711-8B4B-F6533D4E304C}" sibTransId="{2C4799FA-4DA0-4C33-AE64-0DEE1C47DD00}"/>
    <dgm:cxn modelId="{5CE15CD3-292D-44AF-84E5-61DE13AB1ED3}" type="presOf" srcId="{F61CB5CA-E3F9-4749-8FDE-2C8F0B1F791A}" destId="{D1EEB36D-A643-446F-B9C0-CA1393F15976}" srcOrd="0" destOrd="0" presId="urn:microsoft.com/office/officeart/2005/8/layout/vList4"/>
    <dgm:cxn modelId="{6CB9E267-7FF9-45B2-B88D-9C60678407DA}" type="presOf" srcId="{C74560B6-6F5F-485F-8875-B79AE2092AB2}" destId="{D1E7E05D-BED4-43C9-B6A2-75C5B810AC21}" srcOrd="0" destOrd="1" presId="urn:microsoft.com/office/officeart/2005/8/layout/vList4"/>
    <dgm:cxn modelId="{122C6772-7135-44C8-A85E-6027F179DC59}" type="presOf" srcId="{C74560B6-6F5F-485F-8875-B79AE2092AB2}" destId="{B0C466EF-DE54-4A23-82A6-C809C3EC56CB}" srcOrd="1" destOrd="1" presId="urn:microsoft.com/office/officeart/2005/8/layout/vList4"/>
    <dgm:cxn modelId="{86326813-7FC5-471B-A0D7-025C05A87C22}" type="presOf" srcId="{8C61DCEB-4AB2-4620-9AD7-514DB799F114}" destId="{3D586969-8514-47F4-8478-51BBF0437896}" srcOrd="0" destOrd="1" presId="urn:microsoft.com/office/officeart/2005/8/layout/vList4"/>
    <dgm:cxn modelId="{849A50F1-56A9-417D-B221-017E2D4B3A06}" type="presOf" srcId="{D0286FE7-C93D-4542-9288-F0CECBB07B6F}" destId="{53A6532C-ED1E-487E-BEDD-D19095BDADCE}" srcOrd="0" destOrd="1" presId="urn:microsoft.com/office/officeart/2005/8/layout/vList4"/>
    <dgm:cxn modelId="{5AA8C339-5425-448F-A3F6-73C98A20C6C4}" type="presOf" srcId="{D62BB5B5-1913-4CF8-B38D-9DFE7AED9F55}" destId="{714DF6F1-9D6E-480A-B4C7-4FEAAF6B5EA4}" srcOrd="0" destOrd="0" presId="urn:microsoft.com/office/officeart/2005/8/layout/vList4"/>
    <dgm:cxn modelId="{9E184497-E5DD-42E7-A65E-2D5CE2103D65}" type="presOf" srcId="{712FDCDC-1E34-4DA8-B025-93600B67BF47}" destId="{B1247D88-C762-4C5A-BBE0-56E5BE0D7440}" srcOrd="1" destOrd="2" presId="urn:microsoft.com/office/officeart/2005/8/layout/vList4"/>
    <dgm:cxn modelId="{FB4F54CC-8136-4EE8-BE85-617E7AD2BDB6}" type="presOf" srcId="{512FEA8E-C29F-4C8D-BFCF-563E34EC7570}" destId="{D1E7E05D-BED4-43C9-B6A2-75C5B810AC21}" srcOrd="0" destOrd="0" presId="urn:microsoft.com/office/officeart/2005/8/layout/vList4"/>
    <dgm:cxn modelId="{E46B50A3-3DCC-4FAD-BCD2-15B2C32CA259}" srcId="{0806A66D-D6D1-46FB-85F9-37A7EE6135D2}" destId="{63F5AF1E-D1CB-41DD-9263-E9E67FC96142}" srcOrd="1" destOrd="0" parTransId="{11A674E2-CAF6-4AFF-A70C-2FF518C1F039}" sibTransId="{C6FE267F-526F-4ACE-95CD-27B548714B39}"/>
    <dgm:cxn modelId="{D9C0E204-FD29-49AA-995C-DDC97439FA4E}" srcId="{D067F83E-7FDC-4F93-A462-23580FFCC29A}" destId="{8C61DCEB-4AB2-4620-9AD7-514DB799F114}" srcOrd="0" destOrd="0" parTransId="{3FF6BE3E-11B9-445A-93D0-34A52EA0EDA3}" sibTransId="{94CF78F3-EE60-4497-9ED0-487C38DE4706}"/>
    <dgm:cxn modelId="{97D1027C-FAFB-4596-B366-9A04B515EB21}" type="presOf" srcId="{63F5AF1E-D1CB-41DD-9263-E9E67FC96142}" destId="{53A6532C-ED1E-487E-BEDD-D19095BDADCE}" srcOrd="0" destOrd="2" presId="urn:microsoft.com/office/officeart/2005/8/layout/vList4"/>
    <dgm:cxn modelId="{A29E1173-217F-45ED-8AD9-394E04E22962}" type="presOf" srcId="{2A47635C-2882-409C-99B7-79CE337ED0F7}" destId="{714DF6F1-9D6E-480A-B4C7-4FEAAF6B5EA4}" srcOrd="0" destOrd="2" presId="urn:microsoft.com/office/officeart/2005/8/layout/vList4"/>
    <dgm:cxn modelId="{59B427A4-C3E1-48A7-8E81-D9119812B16A}" srcId="{0806A66D-D6D1-46FB-85F9-37A7EE6135D2}" destId="{D0286FE7-C93D-4542-9288-F0CECBB07B6F}" srcOrd="0" destOrd="0" parTransId="{4973446E-C6B7-442D-96EB-B8BCA8A39751}" sibTransId="{173B73FC-3C21-43CB-9900-A74DEB302502}"/>
    <dgm:cxn modelId="{8C5A3E95-BA4C-4FE9-8951-1D8AA77CED76}" type="presOf" srcId="{92816155-E058-455A-B577-7A70C675D6D2}" destId="{B1247D88-C762-4C5A-BBE0-56E5BE0D7440}" srcOrd="1" destOrd="1" presId="urn:microsoft.com/office/officeart/2005/8/layout/vList4"/>
    <dgm:cxn modelId="{FB45AEC8-5444-4E15-A6F5-BCC473C221FC}" srcId="{F61CB5CA-E3F9-4749-8FDE-2C8F0B1F791A}" destId="{0806A66D-D6D1-46FB-85F9-37A7EE6135D2}" srcOrd="2" destOrd="0" parTransId="{59A7391C-DD64-4D67-A378-E97AF19EB786}" sibTransId="{4CB6892C-06E7-4046-A326-23D81F605C2C}"/>
    <dgm:cxn modelId="{B258A8AD-85A7-47E9-8B55-05063638BA77}" type="presParOf" srcId="{D1EEB36D-A643-446F-B9C0-CA1393F15976}" destId="{2FB90E4D-9A65-4CF4-A439-904E8394C091}" srcOrd="0" destOrd="0" presId="urn:microsoft.com/office/officeart/2005/8/layout/vList4"/>
    <dgm:cxn modelId="{CBF8F50A-B153-4802-B6DE-898CE682A49E}" type="presParOf" srcId="{2FB90E4D-9A65-4CF4-A439-904E8394C091}" destId="{86B798AE-7DCC-41DE-AC8C-79871F97B6EE}" srcOrd="0" destOrd="0" presId="urn:microsoft.com/office/officeart/2005/8/layout/vList4"/>
    <dgm:cxn modelId="{66C76783-F24F-430E-960C-64D8529E5F54}" type="presParOf" srcId="{2FB90E4D-9A65-4CF4-A439-904E8394C091}" destId="{3A7B2D2C-5E1C-438A-BFA6-55A89EEBDC8D}" srcOrd="1" destOrd="0" presId="urn:microsoft.com/office/officeart/2005/8/layout/vList4"/>
    <dgm:cxn modelId="{9BA484DC-C2D1-463E-BE84-D8E68FC53195}" type="presParOf" srcId="{2FB90E4D-9A65-4CF4-A439-904E8394C091}" destId="{B1247D88-C762-4C5A-BBE0-56E5BE0D7440}" srcOrd="2" destOrd="0" presId="urn:microsoft.com/office/officeart/2005/8/layout/vList4"/>
    <dgm:cxn modelId="{C230DB8C-2CC6-4EEF-8D73-A4D0F5704407}" type="presParOf" srcId="{D1EEB36D-A643-446F-B9C0-CA1393F15976}" destId="{50EFB431-A254-4410-9EC4-D65FDFEB186C}" srcOrd="1" destOrd="0" presId="urn:microsoft.com/office/officeart/2005/8/layout/vList4"/>
    <dgm:cxn modelId="{F2FF71F9-BFDB-4094-AE0F-BEC555C64331}" type="presParOf" srcId="{D1EEB36D-A643-446F-B9C0-CA1393F15976}" destId="{BBB85C1F-B8B3-4E18-AA04-B253B0E4DF1A}" srcOrd="2" destOrd="0" presId="urn:microsoft.com/office/officeart/2005/8/layout/vList4"/>
    <dgm:cxn modelId="{91F6EC6E-CE51-47B0-9294-513F9FC28635}" type="presParOf" srcId="{BBB85C1F-B8B3-4E18-AA04-B253B0E4DF1A}" destId="{D1E7E05D-BED4-43C9-B6A2-75C5B810AC21}" srcOrd="0" destOrd="0" presId="urn:microsoft.com/office/officeart/2005/8/layout/vList4"/>
    <dgm:cxn modelId="{8984E81F-48E7-40A2-996E-70C4A9B16EF8}" type="presParOf" srcId="{BBB85C1F-B8B3-4E18-AA04-B253B0E4DF1A}" destId="{43B91033-B67C-4094-B75B-88F8A8BF21B4}" srcOrd="1" destOrd="0" presId="urn:microsoft.com/office/officeart/2005/8/layout/vList4"/>
    <dgm:cxn modelId="{2C494D57-6FB9-45D1-93B1-FD0B59DEBA80}" type="presParOf" srcId="{BBB85C1F-B8B3-4E18-AA04-B253B0E4DF1A}" destId="{B0C466EF-DE54-4A23-82A6-C809C3EC56CB}" srcOrd="2" destOrd="0" presId="urn:microsoft.com/office/officeart/2005/8/layout/vList4"/>
    <dgm:cxn modelId="{7CC13FE3-1C69-4638-9799-DE09EF3C0334}" type="presParOf" srcId="{D1EEB36D-A643-446F-B9C0-CA1393F15976}" destId="{B70BA7F6-12E0-4F24-B9E3-55EECE79173B}" srcOrd="3" destOrd="0" presId="urn:microsoft.com/office/officeart/2005/8/layout/vList4"/>
    <dgm:cxn modelId="{0A6D2D68-04C9-4DE8-9F29-D04022AC24B7}" type="presParOf" srcId="{D1EEB36D-A643-446F-B9C0-CA1393F15976}" destId="{8928C204-BA82-4554-B581-62A653930877}" srcOrd="4" destOrd="0" presId="urn:microsoft.com/office/officeart/2005/8/layout/vList4"/>
    <dgm:cxn modelId="{ECDB8FB6-0185-4568-B41A-A0FD236D75C0}" type="presParOf" srcId="{8928C204-BA82-4554-B581-62A653930877}" destId="{53A6532C-ED1E-487E-BEDD-D19095BDADCE}" srcOrd="0" destOrd="0" presId="urn:microsoft.com/office/officeart/2005/8/layout/vList4"/>
    <dgm:cxn modelId="{06383C1A-A22E-4306-A278-AFFC82330035}" type="presParOf" srcId="{8928C204-BA82-4554-B581-62A653930877}" destId="{C5824369-D830-4F78-AB7F-ED320F1F9411}" srcOrd="1" destOrd="0" presId="urn:microsoft.com/office/officeart/2005/8/layout/vList4"/>
    <dgm:cxn modelId="{A9F01F06-8A2E-41C5-BA1C-53ABEDC041B0}" type="presParOf" srcId="{8928C204-BA82-4554-B581-62A653930877}" destId="{D680A36B-6E05-4FA0-A532-77D005D704C4}" srcOrd="2" destOrd="0" presId="urn:microsoft.com/office/officeart/2005/8/layout/vList4"/>
    <dgm:cxn modelId="{37ACAB52-B658-4E9B-A185-AF8CC4C9E941}" type="presParOf" srcId="{D1EEB36D-A643-446F-B9C0-CA1393F15976}" destId="{C7CBF911-6CDD-41D7-B6FD-C30FC5235E2A}" srcOrd="5" destOrd="0" presId="urn:microsoft.com/office/officeart/2005/8/layout/vList4"/>
    <dgm:cxn modelId="{E2C5F58B-C32F-410A-9539-F753BB63EC3E}" type="presParOf" srcId="{D1EEB36D-A643-446F-B9C0-CA1393F15976}" destId="{8F649603-E647-41C6-A7F6-BCEB112EFA91}" srcOrd="6" destOrd="0" presId="urn:microsoft.com/office/officeart/2005/8/layout/vList4"/>
    <dgm:cxn modelId="{F22AD24A-B4E8-4F1C-B822-F4564F4915AD}" type="presParOf" srcId="{8F649603-E647-41C6-A7F6-BCEB112EFA91}" destId="{3D586969-8514-47F4-8478-51BBF0437896}" srcOrd="0" destOrd="0" presId="urn:microsoft.com/office/officeart/2005/8/layout/vList4"/>
    <dgm:cxn modelId="{FEFBB60D-DEB1-4982-89E2-ADD8F4B1E9DC}" type="presParOf" srcId="{8F649603-E647-41C6-A7F6-BCEB112EFA91}" destId="{4CAC05A2-8C44-40BC-8B50-C8FC057BEAD2}" srcOrd="1" destOrd="0" presId="urn:microsoft.com/office/officeart/2005/8/layout/vList4"/>
    <dgm:cxn modelId="{9728B596-E136-44E4-8DF2-AE4AD05DC546}" type="presParOf" srcId="{8F649603-E647-41C6-A7F6-BCEB112EFA91}" destId="{B18D4C53-67F7-449C-8428-75532E67C759}" srcOrd="2" destOrd="0" presId="urn:microsoft.com/office/officeart/2005/8/layout/vList4"/>
    <dgm:cxn modelId="{6F8F6387-6D8C-4AC1-AA76-76A034E14F4C}" type="presParOf" srcId="{D1EEB36D-A643-446F-B9C0-CA1393F15976}" destId="{5AA3A747-F0DC-4DC4-96C9-16E33880DB88}" srcOrd="7" destOrd="0" presId="urn:microsoft.com/office/officeart/2005/8/layout/vList4"/>
    <dgm:cxn modelId="{64D8B5FB-29D8-47D2-83CA-C0D151C313FE}" type="presParOf" srcId="{D1EEB36D-A643-446F-B9C0-CA1393F15976}" destId="{98BD2713-53A5-458F-8A27-CDF4F44063BC}" srcOrd="8" destOrd="0" presId="urn:microsoft.com/office/officeart/2005/8/layout/vList4"/>
    <dgm:cxn modelId="{D6F7B00C-A6AE-4A49-A565-FEC4AA29ACEB}" type="presParOf" srcId="{98BD2713-53A5-458F-8A27-CDF4F44063BC}" destId="{714DF6F1-9D6E-480A-B4C7-4FEAAF6B5EA4}" srcOrd="0" destOrd="0" presId="urn:microsoft.com/office/officeart/2005/8/layout/vList4"/>
    <dgm:cxn modelId="{4D301BD7-6034-4EAB-86DE-7D66324ED0E0}" type="presParOf" srcId="{98BD2713-53A5-458F-8A27-CDF4F44063BC}" destId="{83BCDB68-7024-4A28-AB6D-76D97BC4A8CA}" srcOrd="1" destOrd="0" presId="urn:microsoft.com/office/officeart/2005/8/layout/vList4"/>
    <dgm:cxn modelId="{7915275C-D0C4-49B6-A208-B98977BDA09A}" type="presParOf" srcId="{98BD2713-53A5-458F-8A27-CDF4F44063BC}" destId="{D3969EB8-E7BF-4C35-81F2-83D98D7C46F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798AE-7DCC-41DE-AC8C-79871F97B6EE}">
      <dsp:nvSpPr>
        <dsp:cNvPr id="0" name=""/>
        <dsp:cNvSpPr/>
      </dsp:nvSpPr>
      <dsp:spPr>
        <a:xfrm>
          <a:off x="0" y="12115"/>
          <a:ext cx="6512258" cy="6383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Выбор портфеля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Оценка предлагаемых портфелей по критерию цена/качество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Согласование портфеля с инвестором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366283" y="12115"/>
        <a:ext cx="5145974" cy="638314"/>
      </dsp:txXfrm>
    </dsp:sp>
    <dsp:sp modelId="{3A7B2D2C-5E1C-438A-BFA6-55A89EEBDC8D}">
      <dsp:nvSpPr>
        <dsp:cNvPr id="0" name=""/>
        <dsp:cNvSpPr/>
      </dsp:nvSpPr>
      <dsp:spPr>
        <a:xfrm>
          <a:off x="95109" y="0"/>
          <a:ext cx="1109962" cy="66254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7E05D-BED4-43C9-B6A2-75C5B810AC21}">
      <dsp:nvSpPr>
        <dsp:cNvPr id="0" name=""/>
        <dsp:cNvSpPr/>
      </dsp:nvSpPr>
      <dsp:spPr>
        <a:xfrm>
          <a:off x="0" y="726376"/>
          <a:ext cx="6512258" cy="63831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3">
                  <a:lumMod val="50000"/>
                </a:schemeClr>
              </a:solidFill>
            </a:rPr>
            <a:t>Приобретение портфеля</a:t>
          </a:r>
          <a:endParaRPr lang="ru-RU" sz="1200" b="1" kern="1200" dirty="0">
            <a:solidFill>
              <a:schemeClr val="accent3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3">
                  <a:lumMod val="50000"/>
                </a:schemeClr>
              </a:solidFill>
            </a:rPr>
            <a:t>Получение средств от инвестора</a:t>
          </a:r>
          <a:endParaRPr lang="ru-RU" sz="1200" b="1" kern="1200" dirty="0">
            <a:solidFill>
              <a:schemeClr val="accent3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3">
                  <a:lumMod val="50000"/>
                </a:schemeClr>
              </a:solidFill>
            </a:rPr>
            <a:t>Приобретение портфеля долгов</a:t>
          </a:r>
          <a:endParaRPr lang="ru-RU" sz="12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366283" y="726376"/>
        <a:ext cx="5145974" cy="638314"/>
      </dsp:txXfrm>
    </dsp:sp>
    <dsp:sp modelId="{43B91033-B67C-4094-B75B-88F8A8BF21B4}">
      <dsp:nvSpPr>
        <dsp:cNvPr id="0" name=""/>
        <dsp:cNvSpPr/>
      </dsp:nvSpPr>
      <dsp:spPr>
        <a:xfrm>
          <a:off x="104552" y="720082"/>
          <a:ext cx="1091076" cy="63272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6532C-ED1E-487E-BEDD-D19095BDADCE}">
      <dsp:nvSpPr>
        <dsp:cNvPr id="0" name=""/>
        <dsp:cNvSpPr/>
      </dsp:nvSpPr>
      <dsp:spPr>
        <a:xfrm>
          <a:off x="0" y="1428522"/>
          <a:ext cx="6512258" cy="63831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2">
                  <a:lumMod val="50000"/>
                </a:schemeClr>
              </a:solidFill>
            </a:rPr>
            <a:t>Взыскание </a:t>
          </a:r>
          <a:endParaRPr lang="ru-RU" sz="1200" b="1" kern="1200" dirty="0">
            <a:solidFill>
              <a:schemeClr val="accent2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2">
                  <a:lumMod val="50000"/>
                </a:schemeClr>
              </a:solidFill>
            </a:rPr>
            <a:t>Взыскание (не менее 10% от объема портфеля за 1 год)</a:t>
          </a:r>
          <a:endParaRPr lang="ru-RU" sz="1200" b="1" kern="1200" dirty="0">
            <a:solidFill>
              <a:schemeClr val="accent2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accent2">
                  <a:lumMod val="50000"/>
                </a:schemeClr>
              </a:solidFill>
            </a:rPr>
            <a:t>Себестоимость взыскания (35% от взыскиваемых средств)</a:t>
          </a:r>
          <a:endParaRPr lang="ru-RU" sz="12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366283" y="1428522"/>
        <a:ext cx="5145974" cy="638314"/>
      </dsp:txXfrm>
    </dsp:sp>
    <dsp:sp modelId="{C5824369-D830-4F78-AB7F-ED320F1F9411}">
      <dsp:nvSpPr>
        <dsp:cNvPr id="0" name=""/>
        <dsp:cNvSpPr/>
      </dsp:nvSpPr>
      <dsp:spPr>
        <a:xfrm>
          <a:off x="104988" y="1440160"/>
          <a:ext cx="1090204" cy="62941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86969-8514-47F4-8478-51BBF0437896}">
      <dsp:nvSpPr>
        <dsp:cNvPr id="0" name=""/>
        <dsp:cNvSpPr/>
      </dsp:nvSpPr>
      <dsp:spPr>
        <a:xfrm>
          <a:off x="0" y="2130668"/>
          <a:ext cx="6512258" cy="63831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7030A0"/>
              </a:solidFill>
            </a:rPr>
            <a:t>Ликвидация портфеля</a:t>
          </a:r>
          <a:endParaRPr lang="ru-RU" sz="1200" b="1" kern="1200" dirty="0">
            <a:solidFill>
              <a:srgbClr val="7030A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rgbClr val="7030A0"/>
              </a:solidFill>
            </a:rPr>
            <a:t>Продажа портфеля невзысканных долгов</a:t>
          </a:r>
          <a:endParaRPr lang="ru-RU" sz="1200" b="1" kern="1200" dirty="0">
            <a:solidFill>
              <a:srgbClr val="7030A0"/>
            </a:solidFill>
          </a:endParaRPr>
        </a:p>
      </dsp:txBody>
      <dsp:txXfrm>
        <a:off x="1366283" y="2130668"/>
        <a:ext cx="5145974" cy="638314"/>
      </dsp:txXfrm>
    </dsp:sp>
    <dsp:sp modelId="{4CAC05A2-8C44-40BC-8B50-C8FC057BEAD2}">
      <dsp:nvSpPr>
        <dsp:cNvPr id="0" name=""/>
        <dsp:cNvSpPr/>
      </dsp:nvSpPr>
      <dsp:spPr>
        <a:xfrm>
          <a:off x="104988" y="2160240"/>
          <a:ext cx="1090204" cy="62941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DF6F1-9D6E-480A-B4C7-4FEAAF6B5EA4}">
      <dsp:nvSpPr>
        <dsp:cNvPr id="0" name=""/>
        <dsp:cNvSpPr/>
      </dsp:nvSpPr>
      <dsp:spPr>
        <a:xfrm>
          <a:off x="0" y="2832814"/>
          <a:ext cx="6512258" cy="63831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Возврат средств</a:t>
          </a:r>
          <a:endParaRPr lang="ru-RU" sz="1200" b="1" kern="1200" dirty="0">
            <a:solidFill>
              <a:srgbClr val="00206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rgbClr val="002060"/>
              </a:solidFill>
            </a:rPr>
            <a:t>Возврат тела инвестиции</a:t>
          </a:r>
          <a:endParaRPr lang="ru-RU" sz="1200" b="1" kern="1200" dirty="0">
            <a:solidFill>
              <a:srgbClr val="00206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rgbClr val="002060"/>
              </a:solidFill>
            </a:rPr>
            <a:t>Перечисление доходности (от 25%)</a:t>
          </a:r>
          <a:endParaRPr lang="ru-RU" sz="1200" b="1" kern="1200" dirty="0">
            <a:solidFill>
              <a:srgbClr val="002060"/>
            </a:solidFill>
          </a:endParaRPr>
        </a:p>
      </dsp:txBody>
      <dsp:txXfrm>
        <a:off x="1366283" y="2832814"/>
        <a:ext cx="5145974" cy="638314"/>
      </dsp:txXfrm>
    </dsp:sp>
    <dsp:sp modelId="{83BCDB68-7024-4A28-AB6D-76D97BC4A8CA}">
      <dsp:nvSpPr>
        <dsp:cNvPr id="0" name=""/>
        <dsp:cNvSpPr/>
      </dsp:nvSpPr>
      <dsp:spPr>
        <a:xfrm>
          <a:off x="104988" y="2842740"/>
          <a:ext cx="1090204" cy="62941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29E60-D339-4CE5-9AF2-31A3230573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451DD-7F98-4375-9F97-FED1C2755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5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74522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8965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46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012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3906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2034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062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79201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3037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2093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420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5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+7-svasina@sodrugestvo.org" TargetMode="External"/><Relationship Id="rId7" Type="http://schemas.openxmlformats.org/officeDocument/2006/relationships/image" Target="../media/image3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14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14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9582"/>
            <a:ext cx="7776864" cy="2016224"/>
          </a:xfrm>
        </p:spPr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ИНВЕСТИЦИИ В ПОКУПКУ ДОЛГОВЫХ ПОРТФЕЛЕЙ</a:t>
            </a:r>
            <a:endParaRPr lang="en-US" sz="5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123480"/>
            <a:ext cx="6408712" cy="121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1520" y="3939902"/>
            <a:ext cx="2376264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9</a:t>
            </a:r>
            <a:r>
              <a:rPr lang="ru-RU" sz="2000" dirty="0" smtClean="0"/>
              <a:t> лет на рынке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3939902"/>
            <a:ext cx="2448272" cy="6313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12 559 возвращенных долгов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3939902"/>
            <a:ext cx="2376264" cy="6313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7,573 судебных взысканий</a:t>
            </a: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559141" y="609533"/>
            <a:ext cx="1332148" cy="29163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107504" y="609532"/>
            <a:ext cx="1138175" cy="29163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07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4"/>
          <p:cNvSpPr>
            <a:spLocks/>
          </p:cNvSpPr>
          <p:nvPr/>
        </p:nvSpPr>
        <p:spPr bwMode="auto">
          <a:xfrm>
            <a:off x="4451911" y="449678"/>
            <a:ext cx="344270" cy="7539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7000" y="0"/>
                </a:moveTo>
                <a:lnTo>
                  <a:pt x="7000" y="13698"/>
                </a:lnTo>
                <a:lnTo>
                  <a:pt x="0" y="13698"/>
                </a:lnTo>
                <a:lnTo>
                  <a:pt x="10797" y="21600"/>
                </a:lnTo>
                <a:lnTo>
                  <a:pt x="21600" y="13698"/>
                </a:lnTo>
                <a:lnTo>
                  <a:pt x="14594" y="13698"/>
                </a:lnTo>
                <a:lnTo>
                  <a:pt x="14594" y="0"/>
                </a:lnTo>
                <a:lnTo>
                  <a:pt x="7000" y="0"/>
                </a:lnTo>
                <a:close/>
              </a:path>
            </a:pathLst>
          </a:custGeom>
          <a:solidFill>
            <a:srgbClr val="FF505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267495"/>
            <a:ext cx="9144000" cy="389566"/>
            <a:chOff x="0" y="267495"/>
            <a:chExt cx="9144000" cy="38956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араллелограмм 3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277020"/>
            <a:ext cx="4631692" cy="344506"/>
          </a:xfrm>
          <a:noFill/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зыскание задолженности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1081198" y="1323041"/>
            <a:ext cx="4032448" cy="798686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Направление приказа в отдел </a:t>
            </a:r>
            <a:r>
              <a:rPr lang="ru-RU" sz="1400" dirty="0" smtClean="0">
                <a:solidFill>
                  <a:schemeClr val="bg1"/>
                </a:solidFill>
              </a:rPr>
              <a:t>ФССП, </a:t>
            </a:r>
            <a:r>
              <a:rPr lang="ru-RU" sz="1400" dirty="0">
                <a:solidFill>
                  <a:schemeClr val="bg1"/>
                </a:solidFill>
              </a:rPr>
              <a:t>возбуждение исполнительного </a:t>
            </a:r>
            <a:r>
              <a:rPr lang="ru-RU" sz="1400" dirty="0" smtClean="0">
                <a:solidFill>
                  <a:schemeClr val="bg1"/>
                </a:solidFill>
              </a:rPr>
              <a:t>производства.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883508" y="829973"/>
            <a:ext cx="902426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долг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1192231" y="746977"/>
            <a:ext cx="521597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/>
              <a:t>Этап 7.   </a:t>
            </a:r>
            <a:r>
              <a:rPr lang="ru-RU" sz="2000" b="1" dirty="0" smtClean="0"/>
              <a:t>Передача в ФССП</a:t>
            </a:r>
          </a:p>
        </p:txBody>
      </p:sp>
      <p:sp>
        <p:nvSpPr>
          <p:cNvPr id="23" name="AutoShape 4"/>
          <p:cNvSpPr>
            <a:spLocks/>
          </p:cNvSpPr>
          <p:nvPr/>
        </p:nvSpPr>
        <p:spPr bwMode="auto">
          <a:xfrm rot="19533438">
            <a:off x="4915825" y="2133274"/>
            <a:ext cx="307673" cy="6913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7000" y="0"/>
                </a:moveTo>
                <a:lnTo>
                  <a:pt x="7000" y="13698"/>
                </a:lnTo>
                <a:lnTo>
                  <a:pt x="0" y="13698"/>
                </a:lnTo>
                <a:lnTo>
                  <a:pt x="10797" y="21600"/>
                </a:lnTo>
                <a:lnTo>
                  <a:pt x="21600" y="13698"/>
                </a:lnTo>
                <a:lnTo>
                  <a:pt x="14594" y="13698"/>
                </a:lnTo>
                <a:lnTo>
                  <a:pt x="14594" y="0"/>
                </a:lnTo>
                <a:lnTo>
                  <a:pt x="7000" y="0"/>
                </a:lnTo>
                <a:close/>
              </a:path>
            </a:pathLst>
          </a:custGeom>
          <a:solidFill>
            <a:srgbClr val="FF505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117826" y="2826947"/>
            <a:ext cx="4790118" cy="951131"/>
          </a:xfrm>
          <a:prstGeom prst="flowChartAlternateProcess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Арест счетов клиента, списание средств  должника в пользу </a:t>
            </a:r>
            <a:r>
              <a:rPr lang="ru-RU" sz="1400" dirty="0" smtClean="0">
                <a:solidFill>
                  <a:schemeClr val="bg1"/>
                </a:solidFill>
              </a:rPr>
              <a:t>взыскателя. </a:t>
            </a:r>
            <a:r>
              <a:rPr lang="ru-RU" sz="1400" dirty="0">
                <a:solidFill>
                  <a:schemeClr val="bg1"/>
                </a:solidFill>
              </a:rPr>
              <a:t>Совместный выезд сотрудников взыскания с уполномоченными приставами для </a:t>
            </a:r>
            <a:r>
              <a:rPr lang="ru-RU" sz="1400" dirty="0" smtClean="0">
                <a:solidFill>
                  <a:schemeClr val="bg1"/>
                </a:solidFill>
              </a:rPr>
              <a:t>описи имущества и его ареста.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6" name="Picture 7" descr="C:\Сережкино\МФК\АВРОРА Консалт\PR\Иконки раб\fss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06917"/>
            <a:ext cx="445074" cy="61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837" y="3507854"/>
            <a:ext cx="1193399" cy="1193399"/>
          </a:xfrm>
          <a:prstGeom prst="rect">
            <a:avLst/>
          </a:prstGeom>
        </p:spPr>
      </p:pic>
      <p:sp>
        <p:nvSpPr>
          <p:cNvPr id="24" name="AutoShape 22"/>
          <p:cNvSpPr>
            <a:spLocks/>
          </p:cNvSpPr>
          <p:nvPr/>
        </p:nvSpPr>
        <p:spPr bwMode="auto">
          <a:xfrm>
            <a:off x="3564869" y="3805932"/>
            <a:ext cx="1006150" cy="467660"/>
          </a:xfrm>
          <a:custGeom>
            <a:avLst/>
            <a:gdLst>
              <a:gd name="T0" fmla="*/ 10787 w 21575"/>
              <a:gd name="T1" fmla="*/ 10800 h 21600"/>
              <a:gd name="T2" fmla="*/ 10787 w 21575"/>
              <a:gd name="T3" fmla="*/ 10800 h 21600"/>
              <a:gd name="T4" fmla="*/ 10787 w 21575"/>
              <a:gd name="T5" fmla="*/ 10800 h 21600"/>
              <a:gd name="T6" fmla="*/ 10787 w 2157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5" h="21600">
                <a:moveTo>
                  <a:pt x="21574" y="0"/>
                </a:moveTo>
                <a:cubicBezTo>
                  <a:pt x="21600" y="3867"/>
                  <a:pt x="20647" y="7746"/>
                  <a:pt x="18713" y="10697"/>
                </a:cubicBezTo>
                <a:cubicBezTo>
                  <a:pt x="16919" y="13433"/>
                  <a:pt x="14602" y="14866"/>
                  <a:pt x="12254" y="15031"/>
                </a:cubicBezTo>
                <a:lnTo>
                  <a:pt x="12254" y="21600"/>
                </a:lnTo>
                <a:lnTo>
                  <a:pt x="0" y="11243"/>
                </a:lnTo>
                <a:lnTo>
                  <a:pt x="12254" y="880"/>
                </a:lnTo>
                <a:lnTo>
                  <a:pt x="12254" y="7534"/>
                </a:lnTo>
                <a:cubicBezTo>
                  <a:pt x="13347" y="7380"/>
                  <a:pt x="14413" y="6699"/>
                  <a:pt x="15250" y="5421"/>
                </a:cubicBezTo>
                <a:cubicBezTo>
                  <a:pt x="16230" y="3927"/>
                  <a:pt x="16698" y="1958"/>
                  <a:pt x="16671" y="0"/>
                </a:cubicBezTo>
                <a:lnTo>
                  <a:pt x="2157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38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5516935" y="987574"/>
            <a:ext cx="348930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267495"/>
            <a:ext cx="9144000" cy="389566"/>
            <a:chOff x="0" y="267495"/>
            <a:chExt cx="9144000" cy="38956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араллелограмм 3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277020"/>
            <a:ext cx="4631692" cy="344506"/>
          </a:xfrm>
          <a:noFill/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зыскание задолженности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21" y="843558"/>
            <a:ext cx="4392488" cy="1940016"/>
          </a:xfrm>
          <a:prstGeom prst="rect">
            <a:avLst/>
          </a:prstGeom>
        </p:spPr>
      </p:pic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733608"/>
              </p:ext>
            </p:extLst>
          </p:nvPr>
        </p:nvGraphicFramePr>
        <p:xfrm>
          <a:off x="3806047" y="2930825"/>
          <a:ext cx="5031539" cy="2071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263229" y="3492465"/>
            <a:ext cx="253706" cy="2616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200472" y="3507854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3,6%</a:t>
            </a:r>
            <a:endParaRPr lang="ru-RU" sz="9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35874" y="3389570"/>
            <a:ext cx="253706" cy="261610"/>
          </a:xfrm>
          <a:prstGeom prst="roundRect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573476" y="3392438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2,9%</a:t>
            </a:r>
            <a:endParaRPr lang="ru-RU" sz="9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93057" y="3319209"/>
            <a:ext cx="253706" cy="261610"/>
          </a:xfrm>
          <a:prstGeom prst="roundRect">
            <a:avLst/>
          </a:prstGeom>
          <a:solidFill>
            <a:srgbClr val="95B3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948813" y="3341310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2,4%</a:t>
            </a:r>
            <a:endParaRPr lang="ru-RU" sz="900" b="1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322983" y="3246244"/>
            <a:ext cx="253706" cy="261610"/>
          </a:xfrm>
          <a:prstGeom prst="roundRect">
            <a:avLst/>
          </a:prstGeom>
          <a:solidFill>
            <a:srgbClr val="7AA5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246763" y="3259510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3,4%</a:t>
            </a:r>
            <a:endParaRPr lang="ru-RU" sz="900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674517" y="3168217"/>
            <a:ext cx="253706" cy="261610"/>
          </a:xfrm>
          <a:prstGeom prst="roundRect">
            <a:avLst/>
          </a:prstGeom>
          <a:solidFill>
            <a:srgbClr val="6993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620933" y="3183606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3,8%</a:t>
            </a:r>
            <a:endParaRPr lang="ru-RU" sz="9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07881" y="3079700"/>
            <a:ext cx="253706" cy="261610"/>
          </a:xfrm>
          <a:prstGeom prst="roundRect">
            <a:avLst/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941285" y="3095089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bg1"/>
                </a:solidFill>
              </a:rPr>
              <a:t>4,5%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341909" y="3014489"/>
            <a:ext cx="253706" cy="261610"/>
          </a:xfrm>
          <a:prstGeom prst="roundRect">
            <a:avLst/>
          </a:prstGeom>
          <a:solidFill>
            <a:srgbClr val="2F52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7261587" y="3024790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rgbClr val="FFFFFF"/>
                </a:solidFill>
              </a:rPr>
              <a:t>3,1%</a:t>
            </a:r>
            <a:endParaRPr lang="ru-RU" sz="900" b="1" dirty="0">
              <a:solidFill>
                <a:srgbClr val="FFFFFF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689626" y="2921996"/>
            <a:ext cx="253706" cy="261610"/>
          </a:xfrm>
          <a:prstGeom prst="roundRect">
            <a:avLst/>
          </a:prstGeom>
          <a:solidFill>
            <a:srgbClr val="2540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7623593" y="2914462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bg1"/>
                </a:solidFill>
              </a:rPr>
              <a:t>3,4%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017332" y="2864718"/>
            <a:ext cx="253706" cy="261610"/>
          </a:xfrm>
          <a:prstGeom prst="roundRect">
            <a:avLst/>
          </a:prstGeom>
          <a:solidFill>
            <a:srgbClr val="2540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7950897" y="2872953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bg1"/>
                </a:solidFill>
              </a:rPr>
              <a:t>3,4%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378676" y="2752963"/>
            <a:ext cx="253706" cy="26161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17781" y="2783574"/>
            <a:ext cx="74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bg1"/>
                </a:solidFill>
              </a:rPr>
              <a:t>2,6%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3483" y="4247146"/>
            <a:ext cx="576064" cy="5011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853483" y="4343818"/>
            <a:ext cx="902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3,31%</a:t>
            </a:r>
            <a:endParaRPr lang="ru-RU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567488" y="987574"/>
            <a:ext cx="3305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Средний ежемесячный процент взыскания по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рынку за 2019 год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8" name="Стрелка влево 57"/>
          <p:cNvSpPr/>
          <p:nvPr/>
        </p:nvSpPr>
        <p:spPr>
          <a:xfrm>
            <a:off x="4698084" y="1310739"/>
            <a:ext cx="691229" cy="1808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53775" y="3014574"/>
            <a:ext cx="3489305" cy="7358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Средний ежемесячный 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процент взыскания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ООО «Аврора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Консалт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» за 2019 год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Стрелка вправо 58"/>
          <p:cNvSpPr/>
          <p:nvPr/>
        </p:nvSpPr>
        <p:spPr>
          <a:xfrm>
            <a:off x="3880041" y="3377049"/>
            <a:ext cx="640968" cy="195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098429" y="3867894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88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267495"/>
            <a:ext cx="9144000" cy="389566"/>
            <a:chOff x="0" y="267495"/>
            <a:chExt cx="9144000" cy="38956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араллелограмм 3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277020"/>
            <a:ext cx="4631692" cy="344506"/>
          </a:xfrm>
          <a:noFill/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зыскание задолженности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883508" y="829973"/>
            <a:ext cx="902426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долг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4174" y="628622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люди компании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4331" y="2524125"/>
            <a:ext cx="20130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dirty="0" smtClean="0"/>
              <a:t>Кузнецова Анастасия Владимировна</a:t>
            </a:r>
            <a:endParaRPr lang="ru-RU" sz="1400" b="1" dirty="0"/>
          </a:p>
          <a:p>
            <a:pPr fontAlgn="base"/>
            <a:r>
              <a:rPr lang="ru-RU" sz="1400" dirty="0" smtClean="0"/>
              <a:t>Генеральный директор</a:t>
            </a:r>
          </a:p>
          <a:p>
            <a:pPr fontAlgn="base"/>
            <a:endParaRPr lang="ru-RU" sz="1400" dirty="0" smtClean="0"/>
          </a:p>
          <a:p>
            <a:pPr fontAlgn="base"/>
            <a:endParaRPr lang="ru-RU" sz="1400" dirty="0" smtClean="0"/>
          </a:p>
          <a:p>
            <a:pPr fontAlgn="base"/>
            <a:r>
              <a:rPr lang="ru-RU" sz="1400" u="sng" dirty="0" smtClean="0"/>
              <a:t>Образование:</a:t>
            </a:r>
          </a:p>
          <a:p>
            <a:pPr fontAlgn="base"/>
            <a:r>
              <a:rPr lang="ru-RU" sz="1400" dirty="0" smtClean="0"/>
              <a:t>Высшее </a:t>
            </a:r>
          </a:p>
          <a:p>
            <a:pPr fontAlgn="base"/>
            <a:r>
              <a:rPr lang="ru-RU" sz="1400" dirty="0" smtClean="0"/>
              <a:t>юридическое образование </a:t>
            </a:r>
          </a:p>
          <a:p>
            <a:pPr fontAlgn="base"/>
            <a:endParaRPr lang="ru-RU" sz="1400" u="sng" dirty="0">
              <a:hlinkClick r:id="rId3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91" y="1128385"/>
            <a:ext cx="1296233" cy="129623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109" y="1213397"/>
            <a:ext cx="1330835" cy="133083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618486" y="2524125"/>
            <a:ext cx="24731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dirty="0" smtClean="0"/>
              <a:t>Соломко Роман</a:t>
            </a:r>
          </a:p>
          <a:p>
            <a:pPr fontAlgn="base"/>
            <a:r>
              <a:rPr lang="ru-RU" sz="1400" b="1" dirty="0" smtClean="0"/>
              <a:t>Андреевич</a:t>
            </a:r>
            <a:endParaRPr lang="ru-RU" sz="1400" b="1" dirty="0"/>
          </a:p>
          <a:p>
            <a:pPr fontAlgn="base"/>
            <a:r>
              <a:rPr lang="ru-RU" sz="1400" dirty="0"/>
              <a:t>Руководитель судебного </a:t>
            </a:r>
            <a:endParaRPr lang="ru-RU" sz="1400" dirty="0" smtClean="0"/>
          </a:p>
          <a:p>
            <a:pPr fontAlgn="base"/>
            <a:r>
              <a:rPr lang="ru-RU" sz="1400" dirty="0" smtClean="0"/>
              <a:t>Отдела</a:t>
            </a:r>
          </a:p>
          <a:p>
            <a:pPr fontAlgn="base"/>
            <a:endParaRPr lang="ru-RU" sz="1400" dirty="0"/>
          </a:p>
          <a:p>
            <a:pPr fontAlgn="base"/>
            <a:r>
              <a:rPr lang="ru-RU" sz="1400" u="sng" dirty="0" smtClean="0"/>
              <a:t>Образование:</a:t>
            </a:r>
          </a:p>
          <a:p>
            <a:pPr fontAlgn="base"/>
            <a:r>
              <a:rPr lang="ru-RU" sz="1400" dirty="0"/>
              <a:t>Высшее </a:t>
            </a:r>
            <a:endParaRPr lang="ru-RU" sz="1400" dirty="0" smtClean="0"/>
          </a:p>
          <a:p>
            <a:pPr fontAlgn="base"/>
            <a:r>
              <a:rPr lang="ru-RU" sz="1400" dirty="0" smtClean="0"/>
              <a:t>юридическое </a:t>
            </a:r>
          </a:p>
          <a:p>
            <a:pPr fontAlgn="base"/>
            <a:r>
              <a:rPr lang="ru-RU" sz="1400" dirty="0" smtClean="0"/>
              <a:t>образование </a:t>
            </a:r>
            <a:endParaRPr lang="ru-RU" sz="1400" dirty="0"/>
          </a:p>
          <a:p>
            <a:pPr fontAlgn="base"/>
            <a:endParaRPr lang="ru-RU" sz="1400" u="sng" dirty="0">
              <a:hlinkClick r:id="rId3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411760" y="1347614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44008" y="1347614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7020272" y="2515657"/>
            <a:ext cx="17281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dirty="0" smtClean="0"/>
              <a:t>Константинов Евгений Олегович</a:t>
            </a:r>
            <a:endParaRPr lang="ru-RU" sz="1400" b="1" dirty="0"/>
          </a:p>
          <a:p>
            <a:pPr fontAlgn="base"/>
            <a:r>
              <a:rPr lang="ru-RU" sz="1400" dirty="0"/>
              <a:t>Руководитель  </a:t>
            </a:r>
            <a:r>
              <a:rPr lang="ru-RU" sz="1400" dirty="0" smtClean="0"/>
              <a:t>отдела взыскания </a:t>
            </a:r>
          </a:p>
          <a:p>
            <a:pPr fontAlgn="base"/>
            <a:endParaRPr lang="ru-RU" sz="1400" dirty="0"/>
          </a:p>
          <a:p>
            <a:pPr fontAlgn="base"/>
            <a:r>
              <a:rPr lang="ru-RU" sz="1400" u="sng" dirty="0" smtClean="0"/>
              <a:t>Образование:</a:t>
            </a:r>
          </a:p>
          <a:p>
            <a:pPr fontAlgn="base"/>
            <a:r>
              <a:rPr lang="ru-RU" sz="1400" dirty="0"/>
              <a:t>Высшее юридическое образование </a:t>
            </a:r>
          </a:p>
          <a:p>
            <a:pPr fontAlgn="base"/>
            <a:endParaRPr lang="ru-RU" sz="1400" dirty="0" smtClean="0"/>
          </a:p>
          <a:p>
            <a:pPr fontAlgn="base"/>
            <a:endParaRPr lang="ru-RU" sz="1400" u="sng" dirty="0">
              <a:hlinkClick r:id="rId3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85992" y="1347614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460" y="1266343"/>
            <a:ext cx="1041964" cy="1041964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4937398" y="2524125"/>
            <a:ext cx="17228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dirty="0" err="1" smtClean="0"/>
              <a:t>Тесля</a:t>
            </a:r>
            <a:r>
              <a:rPr lang="ru-RU" sz="1400" b="1" dirty="0" smtClean="0"/>
              <a:t> Наталья Юрьевна</a:t>
            </a:r>
            <a:endParaRPr lang="ru-RU" sz="1400" b="1" dirty="0"/>
          </a:p>
          <a:p>
            <a:pPr fontAlgn="base"/>
            <a:r>
              <a:rPr lang="ru-RU" sz="1400" dirty="0"/>
              <a:t>Руководитель отдела </a:t>
            </a:r>
            <a:r>
              <a:rPr lang="ru-RU" sz="1400" dirty="0" smtClean="0"/>
              <a:t>аналитики</a:t>
            </a:r>
          </a:p>
          <a:p>
            <a:pPr fontAlgn="base"/>
            <a:r>
              <a:rPr lang="ru-RU" sz="1400" dirty="0" smtClean="0"/>
              <a:t> </a:t>
            </a:r>
            <a:endParaRPr lang="ru-RU" sz="1400" dirty="0"/>
          </a:p>
          <a:p>
            <a:pPr fontAlgn="base"/>
            <a:r>
              <a:rPr lang="ru-RU" sz="1400" u="sng" dirty="0" smtClean="0"/>
              <a:t>Образование:</a:t>
            </a:r>
          </a:p>
          <a:p>
            <a:pPr fontAlgn="base"/>
            <a:r>
              <a:rPr lang="ru-RU" sz="1400" dirty="0"/>
              <a:t>Высшее юридическое образование </a:t>
            </a:r>
          </a:p>
          <a:p>
            <a:pPr fontAlgn="base"/>
            <a:endParaRPr lang="ru-RU" sz="1400" u="sng" dirty="0">
              <a:hlinkClick r:id="rId3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398" y="1117940"/>
            <a:ext cx="1578818" cy="148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6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267495"/>
            <a:ext cx="9144000" cy="389566"/>
            <a:chOff x="0" y="267495"/>
            <a:chExt cx="9144000" cy="38956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араллелограмм 3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277020"/>
            <a:ext cx="4631692" cy="344506"/>
          </a:xfrm>
          <a:noFill/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зыскание задолженности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1203598"/>
            <a:ext cx="8316924" cy="309634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/>
              <a:t>Контактное лицо:</a:t>
            </a:r>
          </a:p>
          <a:p>
            <a:pPr algn="l"/>
            <a:r>
              <a:rPr lang="ru-RU" sz="1800" dirty="0"/>
              <a:t>124482, Москва г, Зеленоград г,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Савёлкинский</a:t>
            </a:r>
            <a:r>
              <a:rPr lang="ru-RU" sz="1800" dirty="0" smtClean="0"/>
              <a:t> </a:t>
            </a:r>
            <a:r>
              <a:rPr lang="ru-RU" sz="1800" dirty="0"/>
              <a:t>проезд, дом № 4,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помещение </a:t>
            </a:r>
            <a:r>
              <a:rPr lang="ru-RU" sz="1800" dirty="0"/>
              <a:t>XXI, комната 4, офис </a:t>
            </a:r>
            <a:r>
              <a:rPr lang="ru-RU" sz="1800" dirty="0" smtClean="0"/>
              <a:t>4е</a:t>
            </a:r>
          </a:p>
          <a:p>
            <a:pPr algn="r"/>
            <a:endParaRPr lang="ru-RU" sz="1800" dirty="0" smtClean="0"/>
          </a:p>
          <a:p>
            <a:pPr algn="l"/>
            <a:r>
              <a:rPr lang="ru-RU" sz="1800" dirty="0"/>
              <a:t>ИНН:	7735145855</a:t>
            </a:r>
          </a:p>
          <a:p>
            <a:pPr algn="l"/>
            <a:r>
              <a:rPr lang="ru-RU" sz="1800" dirty="0"/>
              <a:t>КПП:	773501001</a:t>
            </a:r>
          </a:p>
          <a:p>
            <a:pPr algn="l"/>
            <a:r>
              <a:rPr lang="ru-RU" sz="1800" dirty="0"/>
              <a:t>ОГРН:	1157746706776</a:t>
            </a:r>
          </a:p>
          <a:p>
            <a:pPr algn="l"/>
            <a:r>
              <a:rPr lang="ru-RU" sz="1800" dirty="0"/>
              <a:t>	</a:t>
            </a:r>
          </a:p>
          <a:p>
            <a:pPr algn="l"/>
            <a:r>
              <a:rPr lang="ru-RU" sz="1800" dirty="0" smtClean="0"/>
              <a:t>Р/с:</a:t>
            </a:r>
            <a:r>
              <a:rPr lang="ru-RU" sz="1800" dirty="0"/>
              <a:t>	40702810338000130173</a:t>
            </a:r>
          </a:p>
          <a:p>
            <a:pPr algn="l"/>
            <a:r>
              <a:rPr lang="ru-RU" sz="1800" dirty="0"/>
              <a:t>Банк:	ПАО СБЕРБАНК</a:t>
            </a:r>
          </a:p>
          <a:p>
            <a:pPr algn="l"/>
            <a:r>
              <a:rPr lang="ru-RU" sz="1800" dirty="0"/>
              <a:t>БИК:	044525225</a:t>
            </a:r>
          </a:p>
          <a:p>
            <a:pPr algn="l"/>
            <a:r>
              <a:rPr lang="ru-RU" sz="1800" dirty="0"/>
              <a:t>Корр. счет:	30101810400000000225</a:t>
            </a:r>
            <a:endParaRPr lang="ru-RU" sz="1800" dirty="0" smtClean="0"/>
          </a:p>
        </p:txBody>
      </p:sp>
      <p:pic>
        <p:nvPicPr>
          <p:cNvPr id="1026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07550" y="4603948"/>
            <a:ext cx="2772308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eaLnBrk="1"/>
            <a:r>
              <a:rPr lang="ru-RU" alt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8-800-7777-028</a:t>
            </a:r>
            <a:endParaRPr lang="ru-RU" altLang="ru-RU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716016" y="4587974"/>
            <a:ext cx="3976418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r" eaLnBrk="1"/>
            <a:r>
              <a:rPr lang="en-US" alt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www.avrora-consult.ru</a:t>
            </a:r>
            <a:endParaRPr lang="ru-RU" altLang="ru-RU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355976" y="1995686"/>
            <a:ext cx="4572508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r"/>
            <a:r>
              <a:rPr lang="ru-RU" altLang="ru-RU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Рудавец</a:t>
            </a:r>
            <a:r>
              <a:rPr lang="ru-RU" alt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Дмитрий Александрович</a:t>
            </a:r>
            <a:endParaRPr lang="ru-RU" altLang="ru-RU" sz="11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eaLnBrk="1"/>
            <a:endParaRPr lang="ru-RU" altLang="ru-RU" sz="12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eaLnBrk="1"/>
            <a:r>
              <a:rPr lang="ru-RU" alt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+7 905 511 11 91</a:t>
            </a:r>
            <a:r>
              <a:rPr lang="ru-RU" altLang="ru-RU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altLang="ru-RU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altLang="ru-RU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eaLnBrk="1"/>
            <a:r>
              <a:rPr lang="ru-RU" alt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Руководитель</a:t>
            </a:r>
          </a:p>
          <a:p>
            <a:pPr algn="r" eaLnBrk="1"/>
            <a:r>
              <a:rPr lang="ru-RU" alt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коммерческого отдела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604542"/>
            <a:ext cx="9144000" cy="25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572000" y="1059582"/>
            <a:ext cx="72008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56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43558"/>
            <a:ext cx="6840760" cy="648072"/>
          </a:xfrm>
        </p:spPr>
        <p:txBody>
          <a:bodyPr>
            <a:noAutofit/>
          </a:bodyPr>
          <a:lstStyle/>
          <a:p>
            <a:r>
              <a:rPr lang="ru-RU" sz="2400" dirty="0"/>
              <a:t>ООО «Аврора </a:t>
            </a:r>
            <a:r>
              <a:rPr lang="ru-RU" sz="2400" dirty="0" err="1"/>
              <a:t>Консалт</a:t>
            </a:r>
            <a:r>
              <a:rPr lang="ru-RU" sz="2400" dirty="0"/>
              <a:t>» привлекает инвестиции для приобретения долговых портфелей</a:t>
            </a:r>
          </a:p>
        </p:txBody>
      </p:sp>
      <p:pic>
        <p:nvPicPr>
          <p:cNvPr id="4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0" y="284656"/>
            <a:ext cx="9144000" cy="389566"/>
            <a:chOff x="0" y="267495"/>
            <a:chExt cx="9144000" cy="38956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Параллелограмм 7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563638"/>
            <a:ext cx="4392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Средства инвестируются в приобретение портфелей долговых обязательств для последующего взыскания.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Средства </a:t>
            </a:r>
            <a:r>
              <a:rPr lang="ru-RU" dirty="0"/>
              <a:t>инвестируются в конкретный портфель, согласованный с инвестором.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Выбор </a:t>
            </a:r>
            <a:r>
              <a:rPr lang="ru-RU" dirty="0"/>
              <a:t>портфеля осуществляется исходя из объема предоставляемых инвестором средств, качества и цены портфеля.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657" y="1998447"/>
            <a:ext cx="529037" cy="529037"/>
          </a:xfrm>
          <a:prstGeom prst="rect">
            <a:avLst/>
          </a:prstGeom>
        </p:spPr>
      </p:pic>
      <p:sp>
        <p:nvSpPr>
          <p:cNvPr id="16" name="Стрелка вправо 15"/>
          <p:cNvSpPr/>
          <p:nvPr/>
        </p:nvSpPr>
        <p:spPr>
          <a:xfrm>
            <a:off x="6192506" y="2153688"/>
            <a:ext cx="846233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038739" y="201569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3 месяцев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122489" y="1813781"/>
            <a:ext cx="89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Срок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1579" y="2766173"/>
            <a:ext cx="972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Сумма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06109" y="280548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</a:t>
            </a:r>
            <a:r>
              <a:rPr lang="ru-RU" dirty="0"/>
              <a:t>300 тыс. до 3 млн. руб.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46406" y="3930709"/>
            <a:ext cx="1518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Доходность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52705" y="3971939"/>
            <a:ext cx="1757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25</a:t>
            </a:r>
            <a:r>
              <a:rPr lang="ru-RU" dirty="0"/>
              <a:t>% годовых. 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004048" y="1779662"/>
            <a:ext cx="72008" cy="334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" t="14156" b="10535"/>
          <a:stretch/>
        </p:blipFill>
        <p:spPr>
          <a:xfrm>
            <a:off x="5089041" y="2766173"/>
            <a:ext cx="857224" cy="67457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965" y="3753511"/>
            <a:ext cx="882481" cy="794233"/>
          </a:xfrm>
          <a:prstGeom prst="rect">
            <a:avLst/>
          </a:prstGeom>
        </p:spPr>
      </p:pic>
      <p:sp>
        <p:nvSpPr>
          <p:cNvPr id="36" name="Стрелка вправо 35"/>
          <p:cNvSpPr/>
          <p:nvPr/>
        </p:nvSpPr>
        <p:spPr>
          <a:xfrm>
            <a:off x="6192506" y="4269263"/>
            <a:ext cx="846233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6160235" y="3066428"/>
            <a:ext cx="846233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67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21" y="3978886"/>
            <a:ext cx="1312947" cy="795750"/>
          </a:xfrm>
          <a:prstGeom prst="rect">
            <a:avLst/>
          </a:prstGeom>
          <a:effectLst>
            <a:glow rad="1790700">
              <a:schemeClr val="accent1">
                <a:alpha val="0"/>
              </a:schemeClr>
            </a:glow>
          </a:effec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213649" y="1654810"/>
            <a:ext cx="8792591" cy="98273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0" y="284656"/>
            <a:ext cx="9144000" cy="389566"/>
            <a:chOff x="0" y="267495"/>
            <a:chExt cx="9144000" cy="38956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Параллелограмм 7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771550"/>
            <a:ext cx="5328592" cy="288032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Резюме компании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542" y="1131590"/>
            <a:ext cx="810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ООО «Аврора </a:t>
            </a:r>
            <a:r>
              <a:rPr lang="ru-RU" sz="1400" dirty="0" err="1"/>
              <a:t>Консалт</a:t>
            </a:r>
            <a:r>
              <a:rPr lang="ru-RU" sz="1400" dirty="0"/>
              <a:t>» была основана в 2011 году как собственная служба взыскания МКК «Даем Взаймы!» (Москва) и впоследствии превратилось в </a:t>
            </a:r>
            <a:r>
              <a:rPr lang="ru-RU" sz="1400" dirty="0" err="1"/>
              <a:t>коллекторское</a:t>
            </a:r>
            <a:r>
              <a:rPr lang="ru-RU" sz="1400" dirty="0"/>
              <a:t> агентство полного цикла.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5864" y="1683440"/>
            <a:ext cx="88911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Как самостоятельное юридическое лицо «Аврора </a:t>
            </a:r>
            <a:r>
              <a:rPr lang="ru-RU" sz="1400" dirty="0" err="1"/>
              <a:t>Консалт</a:t>
            </a:r>
            <a:r>
              <a:rPr lang="ru-RU" sz="1400" dirty="0"/>
              <a:t>» зарегистрировано 31 июля 2015 года, а  06.04.2017 г. мы включены в</a:t>
            </a:r>
            <a:r>
              <a:rPr lang="ru-RU" sz="1400" b="1" dirty="0"/>
              <a:t> Государственный реестр юридических лиц, осуществляющих деятельность по возврату просроченной задолженности в качестве основного вида деятельности</a:t>
            </a:r>
            <a:r>
              <a:rPr lang="ru-RU" sz="1400" dirty="0"/>
              <a:t> Федеральной службы судебных приставов Российской Федерации.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1016" y="2713473"/>
            <a:ext cx="4572000" cy="26468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1400" dirty="0"/>
              <a:t>Имеется договор страхования ответственности </a:t>
            </a:r>
            <a:r>
              <a:rPr lang="ru-RU" sz="1400" dirty="0" err="1"/>
              <a:t>коллекторского</a:t>
            </a:r>
            <a:r>
              <a:rPr lang="ru-RU" sz="1400" dirty="0"/>
              <a:t> агентства, действующий до 31.12.2020 г. 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400" dirty="0"/>
              <a:t>Активы: собственный долговой кейс, полностью </a:t>
            </a:r>
            <a:r>
              <a:rPr lang="ru-RU" sz="1400" dirty="0" err="1" smtClean="0"/>
              <a:t>цессированный</a:t>
            </a:r>
            <a:r>
              <a:rPr lang="ru-RU" sz="1400" dirty="0" smtClean="0"/>
              <a:t>, </a:t>
            </a:r>
            <a:r>
              <a:rPr lang="ru-RU" sz="1400" dirty="0"/>
              <a:t>после прекращения </a:t>
            </a:r>
            <a:r>
              <a:rPr lang="ru-RU" sz="1400" dirty="0" err="1"/>
              <a:t>микрофинансовой</a:t>
            </a:r>
            <a:r>
              <a:rPr lang="ru-RU" sz="1400" dirty="0"/>
              <a:t> деятельности материнской организации в августе 2019 г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400" dirty="0"/>
              <a:t>Компания активно работает по агентской схеме (взыскание просроченной задолженности ) с юридическими и физическими лицами – кредиторами.</a:t>
            </a:r>
          </a:p>
          <a:p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01364" y="2752325"/>
            <a:ext cx="1368152" cy="36004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282190" y="2766225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Стадии взыскания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757163" y="3345582"/>
            <a:ext cx="5816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hard</a:t>
            </a:r>
            <a:r>
              <a:rPr lang="ru-RU" sz="1400" b="1" dirty="0"/>
              <a:t>-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775258" y="3345583"/>
            <a:ext cx="5261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soft</a:t>
            </a:r>
            <a:r>
              <a:rPr lang="ru-RU" sz="1400" b="1" dirty="0"/>
              <a:t>-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380307" y="3443345"/>
            <a:ext cx="1314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legal</a:t>
            </a:r>
            <a:r>
              <a:rPr lang="ru-RU" sz="1400" b="1" dirty="0"/>
              <a:t>-</a:t>
            </a:r>
            <a:r>
              <a:rPr lang="en-US" sz="1400" b="1" dirty="0"/>
              <a:t>collection</a:t>
            </a:r>
            <a:endParaRPr lang="ru-RU" sz="1400" b="1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004048" y="2752325"/>
            <a:ext cx="36004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6152381" y="3160917"/>
            <a:ext cx="23428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974538" y="3160917"/>
            <a:ext cx="0" cy="244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594764" y="3172619"/>
            <a:ext cx="199114" cy="244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022049" y="3868449"/>
            <a:ext cx="28623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Уровень подготовки, профессионализм и опыт нашей 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команды, 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позволяет нам осуществлять взыскание просроченной задолженности в процентном отношении более эффективно, чем это происходит в среднем по РФ.</a:t>
            </a:r>
          </a:p>
        </p:txBody>
      </p:sp>
    </p:spTree>
    <p:extLst>
      <p:ext uri="{BB962C8B-B14F-4D97-AF65-F5344CB8AC3E}">
        <p14:creationId xmlns:p14="http://schemas.microsoft.com/office/powerpoint/2010/main" val="4184968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0" y="284656"/>
            <a:ext cx="9144000" cy="389566"/>
            <a:chOff x="0" y="267495"/>
            <a:chExt cx="9144000" cy="38956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Параллелограмм 7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693297"/>
            <a:ext cx="6404796" cy="504056"/>
          </a:xfrm>
        </p:spPr>
        <p:txBody>
          <a:bodyPr>
            <a:noAutofit/>
          </a:bodyPr>
          <a:lstStyle/>
          <a:p>
            <a:r>
              <a:rPr lang="ru-RU" sz="3000" dirty="0" smtClean="0"/>
              <a:t>Бизнес-модель</a:t>
            </a:r>
            <a:endParaRPr lang="ru-RU" sz="3000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185949505"/>
              </p:ext>
            </p:extLst>
          </p:nvPr>
        </p:nvGraphicFramePr>
        <p:xfrm>
          <a:off x="1043608" y="1203598"/>
          <a:ext cx="6512258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9499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0" y="284656"/>
            <a:ext cx="9144000" cy="389566"/>
            <a:chOff x="0" y="267495"/>
            <a:chExt cx="9144000" cy="38956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Параллелограмм 7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25586" y="677622"/>
            <a:ext cx="6404796" cy="504056"/>
          </a:xfrm>
        </p:spPr>
        <p:txBody>
          <a:bodyPr>
            <a:noAutofit/>
          </a:bodyPr>
          <a:lstStyle/>
          <a:p>
            <a:r>
              <a:rPr lang="ru-RU" sz="3000" dirty="0" smtClean="0"/>
              <a:t>Финансовая модель</a:t>
            </a:r>
            <a:endParaRPr lang="ru-RU" sz="30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1203598"/>
            <a:ext cx="6212014" cy="365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68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267495"/>
            <a:ext cx="9144000" cy="389566"/>
            <a:chOff x="0" y="267495"/>
            <a:chExt cx="9144000" cy="38956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араллелограмм 3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277020"/>
            <a:ext cx="4631692" cy="344506"/>
          </a:xfrm>
          <a:noFill/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зыскание задолженности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538" y="771551"/>
            <a:ext cx="8316924" cy="57606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Этапы работы по физическим лицам</a:t>
            </a:r>
          </a:p>
        </p:txBody>
      </p:sp>
      <p:pic>
        <p:nvPicPr>
          <p:cNvPr id="1026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1" name="Фигура"/>
          <p:cNvSpPr>
            <a:spLocks/>
          </p:cNvSpPr>
          <p:nvPr/>
        </p:nvSpPr>
        <p:spPr bwMode="auto">
          <a:xfrm>
            <a:off x="468770" y="2217294"/>
            <a:ext cx="1508627" cy="1368080"/>
          </a:xfrm>
          <a:custGeom>
            <a:avLst/>
            <a:gdLst>
              <a:gd name="T0" fmla="*/ 340333623 w 21400"/>
              <a:gd name="T1" fmla="*/ 277406623 h 21596"/>
              <a:gd name="T2" fmla="*/ 340333623 w 21400"/>
              <a:gd name="T3" fmla="*/ 277406623 h 21596"/>
              <a:gd name="T4" fmla="*/ 340333623 w 21400"/>
              <a:gd name="T5" fmla="*/ 277406623 h 21596"/>
              <a:gd name="T6" fmla="*/ 340333623 w 21400"/>
              <a:gd name="T7" fmla="*/ 277406623 h 21596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00" h="21596" extrusionOk="0">
                <a:moveTo>
                  <a:pt x="194" y="19103"/>
                </a:moveTo>
                <a:lnTo>
                  <a:pt x="9344" y="930"/>
                </a:lnTo>
                <a:cubicBezTo>
                  <a:pt x="9600" y="363"/>
                  <a:pt x="10120" y="4"/>
                  <a:pt x="10690" y="0"/>
                </a:cubicBezTo>
                <a:cubicBezTo>
                  <a:pt x="11267" y="-4"/>
                  <a:pt x="11796" y="356"/>
                  <a:pt x="12056" y="930"/>
                </a:cubicBezTo>
                <a:lnTo>
                  <a:pt x="21207" y="19084"/>
                </a:lnTo>
                <a:cubicBezTo>
                  <a:pt x="21486" y="19640"/>
                  <a:pt x="21462" y="20323"/>
                  <a:pt x="21144" y="20853"/>
                </a:cubicBezTo>
                <a:cubicBezTo>
                  <a:pt x="20882" y="21291"/>
                  <a:pt x="20450" y="21566"/>
                  <a:pt x="19978" y="21596"/>
                </a:cubicBezTo>
                <a:lnTo>
                  <a:pt x="1434" y="21596"/>
                </a:lnTo>
                <a:cubicBezTo>
                  <a:pt x="1015" y="21581"/>
                  <a:pt x="622" y="21369"/>
                  <a:pt x="354" y="21011"/>
                </a:cubicBezTo>
                <a:cubicBezTo>
                  <a:pt x="-51" y="20474"/>
                  <a:pt x="-114" y="19714"/>
                  <a:pt x="194" y="19103"/>
                </a:cubicBezTo>
                <a:close/>
              </a:path>
            </a:pathLst>
          </a:custGeom>
          <a:solidFill>
            <a:srgbClr val="CFCDD0">
              <a:alpha val="5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sp>
        <p:nvSpPr>
          <p:cNvPr id="132" name="Фигура"/>
          <p:cNvSpPr>
            <a:spLocks/>
          </p:cNvSpPr>
          <p:nvPr/>
        </p:nvSpPr>
        <p:spPr bwMode="auto">
          <a:xfrm>
            <a:off x="524014" y="2273725"/>
            <a:ext cx="1399877" cy="1257309"/>
          </a:xfrm>
          <a:custGeom>
            <a:avLst/>
            <a:gdLst>
              <a:gd name="T0" fmla="*/ 291781486 w 21492"/>
              <a:gd name="T1" fmla="*/ 234552856 h 21573"/>
              <a:gd name="T2" fmla="*/ 291781486 w 21492"/>
              <a:gd name="T3" fmla="*/ 234552856 h 21573"/>
              <a:gd name="T4" fmla="*/ 291781486 w 21492"/>
              <a:gd name="T5" fmla="*/ 234552856 h 21573"/>
              <a:gd name="T6" fmla="*/ 291781486 w 21492"/>
              <a:gd name="T7" fmla="*/ 234552856 h 21573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573" extrusionOk="0">
                <a:moveTo>
                  <a:pt x="64" y="20330"/>
                </a:moveTo>
                <a:lnTo>
                  <a:pt x="10016" y="580"/>
                </a:lnTo>
                <a:cubicBezTo>
                  <a:pt x="10131" y="244"/>
                  <a:pt x="10414" y="16"/>
                  <a:pt x="10736" y="1"/>
                </a:cubicBezTo>
                <a:cubicBezTo>
                  <a:pt x="11085" y="-16"/>
                  <a:pt x="11404" y="217"/>
                  <a:pt x="11531" y="580"/>
                </a:cubicBezTo>
                <a:lnTo>
                  <a:pt x="21358" y="20140"/>
                </a:lnTo>
                <a:cubicBezTo>
                  <a:pt x="21529" y="20433"/>
                  <a:pt x="21537" y="20809"/>
                  <a:pt x="21378" y="21110"/>
                </a:cubicBezTo>
                <a:cubicBezTo>
                  <a:pt x="21227" y="21398"/>
                  <a:pt x="20946" y="21571"/>
                  <a:pt x="20647" y="21562"/>
                </a:cubicBezTo>
                <a:lnTo>
                  <a:pt x="827" y="21572"/>
                </a:lnTo>
                <a:cubicBezTo>
                  <a:pt x="604" y="21584"/>
                  <a:pt x="387" y="21489"/>
                  <a:pt x="231" y="21311"/>
                </a:cubicBezTo>
                <a:cubicBezTo>
                  <a:pt x="3" y="21052"/>
                  <a:pt x="-63" y="20665"/>
                  <a:pt x="64" y="203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sp>
        <p:nvSpPr>
          <p:cNvPr id="133" name="Фигура"/>
          <p:cNvSpPr>
            <a:spLocks/>
          </p:cNvSpPr>
          <p:nvPr/>
        </p:nvSpPr>
        <p:spPr bwMode="auto">
          <a:xfrm>
            <a:off x="1052658" y="2802895"/>
            <a:ext cx="871815" cy="728984"/>
          </a:xfrm>
          <a:custGeom>
            <a:avLst/>
            <a:gdLst>
              <a:gd name="T0" fmla="*/ 112942851 w 21535"/>
              <a:gd name="T1" fmla="*/ 78925121 h 21552"/>
              <a:gd name="T2" fmla="*/ 112942851 w 21535"/>
              <a:gd name="T3" fmla="*/ 78925121 h 21552"/>
              <a:gd name="T4" fmla="*/ 112942851 w 21535"/>
              <a:gd name="T5" fmla="*/ 78925121 h 21552"/>
              <a:gd name="T6" fmla="*/ 112942851 w 21535"/>
              <a:gd name="T7" fmla="*/ 78925121 h 21552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35" h="21552" extrusionOk="0">
                <a:moveTo>
                  <a:pt x="17819" y="11600"/>
                </a:moveTo>
                <a:lnTo>
                  <a:pt x="8282" y="157"/>
                </a:lnTo>
                <a:lnTo>
                  <a:pt x="6685" y="466"/>
                </a:lnTo>
                <a:lnTo>
                  <a:pt x="6122" y="5"/>
                </a:lnTo>
                <a:lnTo>
                  <a:pt x="5013" y="761"/>
                </a:lnTo>
                <a:lnTo>
                  <a:pt x="4246" y="0"/>
                </a:lnTo>
                <a:lnTo>
                  <a:pt x="2362" y="671"/>
                </a:lnTo>
                <a:lnTo>
                  <a:pt x="1767" y="129"/>
                </a:lnTo>
                <a:lnTo>
                  <a:pt x="841" y="188"/>
                </a:lnTo>
                <a:lnTo>
                  <a:pt x="159" y="1850"/>
                </a:lnTo>
                <a:lnTo>
                  <a:pt x="925" y="2810"/>
                </a:lnTo>
                <a:lnTo>
                  <a:pt x="187" y="3850"/>
                </a:lnTo>
                <a:lnTo>
                  <a:pt x="2893" y="7088"/>
                </a:lnTo>
                <a:lnTo>
                  <a:pt x="1112" y="7733"/>
                </a:lnTo>
                <a:lnTo>
                  <a:pt x="0" y="16887"/>
                </a:lnTo>
                <a:lnTo>
                  <a:pt x="3841" y="21545"/>
                </a:lnTo>
                <a:lnTo>
                  <a:pt x="20023" y="21546"/>
                </a:lnTo>
                <a:cubicBezTo>
                  <a:pt x="20546" y="21600"/>
                  <a:pt x="21050" y="21298"/>
                  <a:pt x="21327" y="20765"/>
                </a:cubicBezTo>
                <a:cubicBezTo>
                  <a:pt x="21561" y="20316"/>
                  <a:pt x="21600" y="19760"/>
                  <a:pt x="21432" y="19271"/>
                </a:cubicBezTo>
                <a:lnTo>
                  <a:pt x="17819" y="11600"/>
                </a:lnTo>
                <a:close/>
              </a:path>
            </a:pathLst>
          </a:custGeom>
          <a:solidFill>
            <a:srgbClr val="000000">
              <a:alpha val="1058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sp>
        <p:nvSpPr>
          <p:cNvPr id="135" name="Фигура"/>
          <p:cNvSpPr>
            <a:spLocks/>
          </p:cNvSpPr>
          <p:nvPr/>
        </p:nvSpPr>
        <p:spPr bwMode="auto">
          <a:xfrm>
            <a:off x="1027330" y="3026143"/>
            <a:ext cx="391504" cy="381143"/>
          </a:xfrm>
          <a:custGeom>
            <a:avLst/>
            <a:gdLst>
              <a:gd name="T0" fmla="*/ 22707671 w 21600"/>
              <a:gd name="T1" fmla="*/ 21527261 h 21600"/>
              <a:gd name="T2" fmla="*/ 22707671 w 21600"/>
              <a:gd name="T3" fmla="*/ 21527261 h 21600"/>
              <a:gd name="T4" fmla="*/ 22707671 w 21600"/>
              <a:gd name="T5" fmla="*/ 21527261 h 21600"/>
              <a:gd name="T6" fmla="*/ 22707671 w 21600"/>
              <a:gd name="T7" fmla="*/ 21527261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5993" y="0"/>
                </a:moveTo>
                <a:cubicBezTo>
                  <a:pt x="5985" y="0"/>
                  <a:pt x="5303" y="0"/>
                  <a:pt x="4603" y="72"/>
                </a:cubicBezTo>
                <a:cubicBezTo>
                  <a:pt x="2225" y="360"/>
                  <a:pt x="350" y="2287"/>
                  <a:pt x="70" y="4730"/>
                </a:cubicBezTo>
                <a:cubicBezTo>
                  <a:pt x="0" y="5448"/>
                  <a:pt x="0" y="6147"/>
                  <a:pt x="0" y="6156"/>
                </a:cubicBezTo>
                <a:lnTo>
                  <a:pt x="0" y="15444"/>
                </a:lnTo>
                <a:cubicBezTo>
                  <a:pt x="0" y="15453"/>
                  <a:pt x="0" y="16154"/>
                  <a:pt x="70" y="16872"/>
                </a:cubicBezTo>
                <a:cubicBezTo>
                  <a:pt x="350" y="19315"/>
                  <a:pt x="2225" y="21240"/>
                  <a:pt x="4603" y="21528"/>
                </a:cubicBezTo>
                <a:cubicBezTo>
                  <a:pt x="5303" y="21600"/>
                  <a:pt x="5985" y="21600"/>
                  <a:pt x="5993" y="21600"/>
                </a:cubicBezTo>
                <a:cubicBezTo>
                  <a:pt x="6002" y="21600"/>
                  <a:pt x="6684" y="21600"/>
                  <a:pt x="7384" y="21528"/>
                </a:cubicBezTo>
                <a:cubicBezTo>
                  <a:pt x="9762" y="21240"/>
                  <a:pt x="11637" y="19315"/>
                  <a:pt x="11917" y="16872"/>
                </a:cubicBezTo>
                <a:cubicBezTo>
                  <a:pt x="11987" y="16154"/>
                  <a:pt x="11987" y="15453"/>
                  <a:pt x="11987" y="15444"/>
                </a:cubicBezTo>
                <a:lnTo>
                  <a:pt x="11987" y="6156"/>
                </a:lnTo>
                <a:cubicBezTo>
                  <a:pt x="11987" y="6147"/>
                  <a:pt x="11987" y="5448"/>
                  <a:pt x="11917" y="4730"/>
                </a:cubicBezTo>
                <a:cubicBezTo>
                  <a:pt x="11637" y="2287"/>
                  <a:pt x="9762" y="360"/>
                  <a:pt x="7384" y="72"/>
                </a:cubicBezTo>
                <a:cubicBezTo>
                  <a:pt x="6684" y="0"/>
                  <a:pt x="6002" y="0"/>
                  <a:pt x="5993" y="0"/>
                </a:cubicBezTo>
                <a:close/>
                <a:moveTo>
                  <a:pt x="18615" y="370"/>
                </a:moveTo>
                <a:cubicBezTo>
                  <a:pt x="17994" y="1166"/>
                  <a:pt x="17252" y="1853"/>
                  <a:pt x="16418" y="2407"/>
                </a:cubicBezTo>
                <a:cubicBezTo>
                  <a:pt x="15394" y="3087"/>
                  <a:pt x="14250" y="3553"/>
                  <a:pt x="13051" y="3777"/>
                </a:cubicBezTo>
                <a:lnTo>
                  <a:pt x="13051" y="6164"/>
                </a:lnTo>
                <a:lnTo>
                  <a:pt x="14795" y="6158"/>
                </a:lnTo>
                <a:cubicBezTo>
                  <a:pt x="15105" y="6168"/>
                  <a:pt x="15402" y="6243"/>
                  <a:pt x="15673" y="6374"/>
                </a:cubicBezTo>
                <a:cubicBezTo>
                  <a:pt x="15920" y="6493"/>
                  <a:pt x="16153" y="6661"/>
                  <a:pt x="16316" y="6900"/>
                </a:cubicBezTo>
                <a:cubicBezTo>
                  <a:pt x="16467" y="7123"/>
                  <a:pt x="16542" y="7391"/>
                  <a:pt x="16530" y="7662"/>
                </a:cubicBezTo>
                <a:lnTo>
                  <a:pt x="16530" y="21230"/>
                </a:lnTo>
                <a:lnTo>
                  <a:pt x="21600" y="21230"/>
                </a:lnTo>
                <a:lnTo>
                  <a:pt x="21600" y="370"/>
                </a:lnTo>
                <a:lnTo>
                  <a:pt x="18615" y="370"/>
                </a:lnTo>
                <a:close/>
                <a:moveTo>
                  <a:pt x="5993" y="3228"/>
                </a:moveTo>
                <a:cubicBezTo>
                  <a:pt x="6517" y="3228"/>
                  <a:pt x="6941" y="3664"/>
                  <a:pt x="6941" y="4201"/>
                </a:cubicBezTo>
                <a:lnTo>
                  <a:pt x="6941" y="17401"/>
                </a:lnTo>
                <a:cubicBezTo>
                  <a:pt x="6941" y="17938"/>
                  <a:pt x="6517" y="18374"/>
                  <a:pt x="5993" y="18374"/>
                </a:cubicBezTo>
                <a:cubicBezTo>
                  <a:pt x="5470" y="18374"/>
                  <a:pt x="5046" y="17938"/>
                  <a:pt x="5046" y="17401"/>
                </a:cubicBezTo>
                <a:lnTo>
                  <a:pt x="5046" y="4201"/>
                </a:lnTo>
                <a:cubicBezTo>
                  <a:pt x="5046" y="3664"/>
                  <a:pt x="5470" y="3228"/>
                  <a:pt x="5993" y="32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grpSp>
        <p:nvGrpSpPr>
          <p:cNvPr id="95" name="Группа"/>
          <p:cNvGrpSpPr>
            <a:grpSpLocks/>
          </p:cNvGrpSpPr>
          <p:nvPr/>
        </p:nvGrpSpPr>
        <p:grpSpPr bwMode="auto">
          <a:xfrm>
            <a:off x="1601634" y="2217294"/>
            <a:ext cx="1508628" cy="1368079"/>
            <a:chOff x="-1" y="0"/>
            <a:chExt cx="3816580" cy="3461465"/>
          </a:xfrm>
        </p:grpSpPr>
        <p:sp>
          <p:nvSpPr>
            <p:cNvPr id="126" name="Фигура"/>
            <p:cNvSpPr>
              <a:spLocks/>
            </p:cNvSpPr>
            <p:nvPr/>
          </p:nvSpPr>
          <p:spPr bwMode="auto">
            <a:xfrm rot="10800000">
              <a:off x="-1" y="0"/>
              <a:ext cx="3816580" cy="3461465"/>
            </a:xfrm>
            <a:custGeom>
              <a:avLst/>
              <a:gdLst>
                <a:gd name="T0" fmla="*/ 340333713 w 21400"/>
                <a:gd name="T1" fmla="*/ 277406543 h 21596"/>
                <a:gd name="T2" fmla="*/ 340333713 w 21400"/>
                <a:gd name="T3" fmla="*/ 277406543 h 21596"/>
                <a:gd name="T4" fmla="*/ 340333713 w 21400"/>
                <a:gd name="T5" fmla="*/ 277406543 h 21596"/>
                <a:gd name="T6" fmla="*/ 340333713 w 21400"/>
                <a:gd name="T7" fmla="*/ 277406543 h 2159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00" h="21596" extrusionOk="0">
                  <a:moveTo>
                    <a:pt x="194" y="19103"/>
                  </a:moveTo>
                  <a:lnTo>
                    <a:pt x="9344" y="930"/>
                  </a:lnTo>
                  <a:cubicBezTo>
                    <a:pt x="9600" y="363"/>
                    <a:pt x="10120" y="4"/>
                    <a:pt x="10690" y="0"/>
                  </a:cubicBezTo>
                  <a:cubicBezTo>
                    <a:pt x="11267" y="-4"/>
                    <a:pt x="11796" y="356"/>
                    <a:pt x="12056" y="930"/>
                  </a:cubicBezTo>
                  <a:lnTo>
                    <a:pt x="21207" y="19084"/>
                  </a:lnTo>
                  <a:cubicBezTo>
                    <a:pt x="21486" y="19640"/>
                    <a:pt x="21462" y="20323"/>
                    <a:pt x="21144" y="20853"/>
                  </a:cubicBezTo>
                  <a:cubicBezTo>
                    <a:pt x="20882" y="21291"/>
                    <a:pt x="20450" y="21566"/>
                    <a:pt x="19978" y="21596"/>
                  </a:cubicBezTo>
                  <a:lnTo>
                    <a:pt x="1434" y="21596"/>
                  </a:lnTo>
                  <a:cubicBezTo>
                    <a:pt x="1015" y="21581"/>
                    <a:pt x="622" y="21369"/>
                    <a:pt x="354" y="21011"/>
                  </a:cubicBezTo>
                  <a:cubicBezTo>
                    <a:pt x="-51" y="20474"/>
                    <a:pt x="-114" y="19714"/>
                    <a:pt x="194" y="19103"/>
                  </a:cubicBezTo>
                  <a:close/>
                </a:path>
              </a:pathLst>
            </a:custGeom>
            <a:solidFill>
              <a:srgbClr val="CFCDD0">
                <a:alpha val="529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27" name="Фигура"/>
            <p:cNvSpPr>
              <a:spLocks/>
            </p:cNvSpPr>
            <p:nvPr/>
          </p:nvSpPr>
          <p:spPr bwMode="auto">
            <a:xfrm rot="10800000">
              <a:off x="135360" y="137484"/>
              <a:ext cx="3541459" cy="3181198"/>
            </a:xfrm>
            <a:custGeom>
              <a:avLst/>
              <a:gdLst>
                <a:gd name="T0" fmla="*/ 291781486 w 21492"/>
                <a:gd name="T1" fmla="*/ 234552930 h 21573"/>
                <a:gd name="T2" fmla="*/ 291781486 w 21492"/>
                <a:gd name="T3" fmla="*/ 234552930 h 21573"/>
                <a:gd name="T4" fmla="*/ 291781486 w 21492"/>
                <a:gd name="T5" fmla="*/ 234552930 h 21573"/>
                <a:gd name="T6" fmla="*/ 291781486 w 21492"/>
                <a:gd name="T7" fmla="*/ 234552930 h 21573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92" h="21573" extrusionOk="0">
                  <a:moveTo>
                    <a:pt x="64" y="20330"/>
                  </a:moveTo>
                  <a:lnTo>
                    <a:pt x="10016" y="580"/>
                  </a:lnTo>
                  <a:cubicBezTo>
                    <a:pt x="10131" y="244"/>
                    <a:pt x="10414" y="16"/>
                    <a:pt x="10736" y="1"/>
                  </a:cubicBezTo>
                  <a:cubicBezTo>
                    <a:pt x="11085" y="-16"/>
                    <a:pt x="11404" y="217"/>
                    <a:pt x="11531" y="580"/>
                  </a:cubicBezTo>
                  <a:lnTo>
                    <a:pt x="21358" y="20140"/>
                  </a:lnTo>
                  <a:cubicBezTo>
                    <a:pt x="21529" y="20433"/>
                    <a:pt x="21537" y="20809"/>
                    <a:pt x="21378" y="21110"/>
                  </a:cubicBezTo>
                  <a:cubicBezTo>
                    <a:pt x="21227" y="21398"/>
                    <a:pt x="20946" y="21571"/>
                    <a:pt x="20647" y="21562"/>
                  </a:cubicBezTo>
                  <a:lnTo>
                    <a:pt x="827" y="21572"/>
                  </a:lnTo>
                  <a:cubicBezTo>
                    <a:pt x="604" y="21584"/>
                    <a:pt x="387" y="21489"/>
                    <a:pt x="231" y="21311"/>
                  </a:cubicBezTo>
                  <a:cubicBezTo>
                    <a:pt x="3" y="21052"/>
                    <a:pt x="-63" y="20665"/>
                    <a:pt x="64" y="203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28" name="Фигура"/>
            <p:cNvSpPr>
              <a:spLocks/>
            </p:cNvSpPr>
            <p:nvPr/>
          </p:nvSpPr>
          <p:spPr bwMode="auto">
            <a:xfrm>
              <a:off x="1400935" y="448554"/>
              <a:ext cx="1725454" cy="2338215"/>
            </a:xfrm>
            <a:custGeom>
              <a:avLst/>
              <a:gdLst>
                <a:gd name="T0" fmla="*/ 68916470 w 21600"/>
                <a:gd name="T1" fmla="*/ 126556753 h 21600"/>
                <a:gd name="T2" fmla="*/ 68916470 w 21600"/>
                <a:gd name="T3" fmla="*/ 126556753 h 21600"/>
                <a:gd name="T4" fmla="*/ 68916470 w 21600"/>
                <a:gd name="T5" fmla="*/ 126556753 h 21600"/>
                <a:gd name="T6" fmla="*/ 68916470 w 21600"/>
                <a:gd name="T7" fmla="*/ 126556753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7646"/>
                  </a:moveTo>
                  <a:lnTo>
                    <a:pt x="11473" y="182"/>
                  </a:lnTo>
                  <a:lnTo>
                    <a:pt x="9598" y="610"/>
                  </a:lnTo>
                  <a:lnTo>
                    <a:pt x="8772" y="0"/>
                  </a:lnTo>
                  <a:lnTo>
                    <a:pt x="7201" y="522"/>
                  </a:lnTo>
                  <a:lnTo>
                    <a:pt x="6507" y="10"/>
                  </a:lnTo>
                  <a:lnTo>
                    <a:pt x="4025" y="632"/>
                  </a:lnTo>
                  <a:lnTo>
                    <a:pt x="3368" y="146"/>
                  </a:lnTo>
                  <a:lnTo>
                    <a:pt x="1554" y="417"/>
                  </a:lnTo>
                  <a:lnTo>
                    <a:pt x="1150" y="1543"/>
                  </a:lnTo>
                  <a:lnTo>
                    <a:pt x="2132" y="2268"/>
                  </a:lnTo>
                  <a:lnTo>
                    <a:pt x="1169" y="3173"/>
                  </a:lnTo>
                  <a:lnTo>
                    <a:pt x="4591" y="5699"/>
                  </a:lnTo>
                  <a:lnTo>
                    <a:pt x="1114" y="6438"/>
                  </a:lnTo>
                  <a:lnTo>
                    <a:pt x="0" y="13448"/>
                  </a:lnTo>
                  <a:lnTo>
                    <a:pt x="10991" y="21600"/>
                  </a:lnTo>
                  <a:lnTo>
                    <a:pt x="21600" y="7646"/>
                  </a:lnTo>
                  <a:close/>
                </a:path>
              </a:pathLst>
            </a:custGeom>
            <a:solidFill>
              <a:srgbClr val="000000">
                <a:alpha val="1058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30" name="Фигура"/>
            <p:cNvSpPr>
              <a:spLocks/>
            </p:cNvSpPr>
            <p:nvPr/>
          </p:nvSpPr>
          <p:spPr bwMode="auto">
            <a:xfrm>
              <a:off x="1329249" y="1011623"/>
              <a:ext cx="1157749" cy="965934"/>
            </a:xfrm>
            <a:custGeom>
              <a:avLst/>
              <a:gdLst>
                <a:gd name="T0" fmla="*/ 31977858 w 20958"/>
                <a:gd name="T1" fmla="*/ 21610888 h 21587"/>
                <a:gd name="T2" fmla="*/ 31977858 w 20958"/>
                <a:gd name="T3" fmla="*/ 21610888 h 21587"/>
                <a:gd name="T4" fmla="*/ 31977858 w 20958"/>
                <a:gd name="T5" fmla="*/ 21610888 h 21587"/>
                <a:gd name="T6" fmla="*/ 31977858 w 20958"/>
                <a:gd name="T7" fmla="*/ 21610888 h 21587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958" h="21587" extrusionOk="0">
                  <a:moveTo>
                    <a:pt x="15964" y="1"/>
                  </a:moveTo>
                  <a:cubicBezTo>
                    <a:pt x="14889" y="-13"/>
                    <a:pt x="13809" y="308"/>
                    <a:pt x="12888" y="1152"/>
                  </a:cubicBezTo>
                  <a:cubicBezTo>
                    <a:pt x="11907" y="2052"/>
                    <a:pt x="11298" y="3485"/>
                    <a:pt x="11293" y="5059"/>
                  </a:cubicBezTo>
                  <a:lnTo>
                    <a:pt x="11295" y="7460"/>
                  </a:lnTo>
                  <a:lnTo>
                    <a:pt x="15050" y="7460"/>
                  </a:lnTo>
                  <a:lnTo>
                    <a:pt x="15099" y="4607"/>
                  </a:lnTo>
                  <a:cubicBezTo>
                    <a:pt x="15072" y="4018"/>
                    <a:pt x="15329" y="3368"/>
                    <a:pt x="15798" y="3256"/>
                  </a:cubicBezTo>
                  <a:cubicBezTo>
                    <a:pt x="17575" y="2832"/>
                    <a:pt x="16910" y="6214"/>
                    <a:pt x="16174" y="7980"/>
                  </a:cubicBezTo>
                  <a:lnTo>
                    <a:pt x="11315" y="18206"/>
                  </a:lnTo>
                  <a:lnTo>
                    <a:pt x="11315" y="21164"/>
                  </a:lnTo>
                  <a:lnTo>
                    <a:pt x="20542" y="21164"/>
                  </a:lnTo>
                  <a:lnTo>
                    <a:pt x="20542" y="17621"/>
                  </a:lnTo>
                  <a:lnTo>
                    <a:pt x="15922" y="17621"/>
                  </a:lnTo>
                  <a:lnTo>
                    <a:pt x="19569" y="10685"/>
                  </a:lnTo>
                  <a:cubicBezTo>
                    <a:pt x="20788" y="8225"/>
                    <a:pt x="21600" y="5215"/>
                    <a:pt x="20284" y="2665"/>
                  </a:cubicBezTo>
                  <a:cubicBezTo>
                    <a:pt x="19918" y="1956"/>
                    <a:pt x="19460" y="1362"/>
                    <a:pt x="18915" y="941"/>
                  </a:cubicBezTo>
                  <a:cubicBezTo>
                    <a:pt x="18340" y="496"/>
                    <a:pt x="17685" y="254"/>
                    <a:pt x="17031" y="120"/>
                  </a:cubicBezTo>
                  <a:cubicBezTo>
                    <a:pt x="16680" y="48"/>
                    <a:pt x="16322" y="5"/>
                    <a:pt x="15964" y="1"/>
                  </a:cubicBezTo>
                  <a:close/>
                  <a:moveTo>
                    <a:pt x="4975" y="36"/>
                  </a:moveTo>
                  <a:cubicBezTo>
                    <a:pt x="4968" y="36"/>
                    <a:pt x="4402" y="36"/>
                    <a:pt x="3821" y="107"/>
                  </a:cubicBezTo>
                  <a:cubicBezTo>
                    <a:pt x="1847" y="394"/>
                    <a:pt x="291" y="2318"/>
                    <a:pt x="58" y="4755"/>
                  </a:cubicBezTo>
                  <a:cubicBezTo>
                    <a:pt x="0" y="5472"/>
                    <a:pt x="0" y="6169"/>
                    <a:pt x="0" y="6177"/>
                  </a:cubicBezTo>
                  <a:lnTo>
                    <a:pt x="0" y="15445"/>
                  </a:lnTo>
                  <a:cubicBezTo>
                    <a:pt x="0" y="15454"/>
                    <a:pt x="0" y="16153"/>
                    <a:pt x="58" y="16870"/>
                  </a:cubicBezTo>
                  <a:cubicBezTo>
                    <a:pt x="291" y="19307"/>
                    <a:pt x="1847" y="21228"/>
                    <a:pt x="3821" y="21515"/>
                  </a:cubicBezTo>
                  <a:cubicBezTo>
                    <a:pt x="4402" y="21587"/>
                    <a:pt x="4968" y="21587"/>
                    <a:pt x="4975" y="21587"/>
                  </a:cubicBezTo>
                  <a:cubicBezTo>
                    <a:pt x="4982" y="21587"/>
                    <a:pt x="5548" y="21587"/>
                    <a:pt x="6129" y="21515"/>
                  </a:cubicBezTo>
                  <a:cubicBezTo>
                    <a:pt x="8103" y="21228"/>
                    <a:pt x="9659" y="19307"/>
                    <a:pt x="9892" y="16870"/>
                  </a:cubicBezTo>
                  <a:cubicBezTo>
                    <a:pt x="9950" y="16153"/>
                    <a:pt x="9950" y="15454"/>
                    <a:pt x="9950" y="15445"/>
                  </a:cubicBezTo>
                  <a:lnTo>
                    <a:pt x="9950" y="6177"/>
                  </a:lnTo>
                  <a:cubicBezTo>
                    <a:pt x="9950" y="6169"/>
                    <a:pt x="9950" y="5472"/>
                    <a:pt x="9892" y="4755"/>
                  </a:cubicBezTo>
                  <a:cubicBezTo>
                    <a:pt x="9659" y="2318"/>
                    <a:pt x="8103" y="394"/>
                    <a:pt x="6129" y="107"/>
                  </a:cubicBezTo>
                  <a:cubicBezTo>
                    <a:pt x="5548" y="36"/>
                    <a:pt x="4982" y="36"/>
                    <a:pt x="4975" y="36"/>
                  </a:cubicBezTo>
                  <a:close/>
                  <a:moveTo>
                    <a:pt x="4975" y="3256"/>
                  </a:moveTo>
                  <a:cubicBezTo>
                    <a:pt x="5409" y="3256"/>
                    <a:pt x="5761" y="3691"/>
                    <a:pt x="5761" y="4227"/>
                  </a:cubicBezTo>
                  <a:lnTo>
                    <a:pt x="5761" y="17397"/>
                  </a:lnTo>
                  <a:cubicBezTo>
                    <a:pt x="5761" y="17934"/>
                    <a:pt x="5409" y="18368"/>
                    <a:pt x="4975" y="18368"/>
                  </a:cubicBezTo>
                  <a:cubicBezTo>
                    <a:pt x="4541" y="18368"/>
                    <a:pt x="4188" y="17934"/>
                    <a:pt x="4188" y="17397"/>
                  </a:cubicBezTo>
                  <a:lnTo>
                    <a:pt x="4188" y="4227"/>
                  </a:lnTo>
                  <a:cubicBezTo>
                    <a:pt x="4188" y="3691"/>
                    <a:pt x="4541" y="3256"/>
                    <a:pt x="4975" y="32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</p:grpSp>
      <p:grpSp>
        <p:nvGrpSpPr>
          <p:cNvPr id="96" name="Группа"/>
          <p:cNvGrpSpPr>
            <a:grpSpLocks/>
          </p:cNvGrpSpPr>
          <p:nvPr/>
        </p:nvGrpSpPr>
        <p:grpSpPr bwMode="auto">
          <a:xfrm>
            <a:off x="2734503" y="2217294"/>
            <a:ext cx="1508627" cy="1368080"/>
            <a:chOff x="0" y="-1"/>
            <a:chExt cx="3816579" cy="3461466"/>
          </a:xfrm>
        </p:grpSpPr>
        <p:sp>
          <p:nvSpPr>
            <p:cNvPr id="121" name="Фигура"/>
            <p:cNvSpPr>
              <a:spLocks/>
            </p:cNvSpPr>
            <p:nvPr/>
          </p:nvSpPr>
          <p:spPr bwMode="auto">
            <a:xfrm>
              <a:off x="0" y="-1"/>
              <a:ext cx="3816579" cy="3461466"/>
            </a:xfrm>
            <a:custGeom>
              <a:avLst/>
              <a:gdLst>
                <a:gd name="T0" fmla="*/ 340333623 w 21400"/>
                <a:gd name="T1" fmla="*/ 277406623 h 21596"/>
                <a:gd name="T2" fmla="*/ 340333623 w 21400"/>
                <a:gd name="T3" fmla="*/ 277406623 h 21596"/>
                <a:gd name="T4" fmla="*/ 340333623 w 21400"/>
                <a:gd name="T5" fmla="*/ 277406623 h 21596"/>
                <a:gd name="T6" fmla="*/ 340333623 w 21400"/>
                <a:gd name="T7" fmla="*/ 277406623 h 2159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00" h="21596" extrusionOk="0">
                  <a:moveTo>
                    <a:pt x="194" y="19103"/>
                  </a:moveTo>
                  <a:lnTo>
                    <a:pt x="9344" y="930"/>
                  </a:lnTo>
                  <a:cubicBezTo>
                    <a:pt x="9600" y="363"/>
                    <a:pt x="10120" y="4"/>
                    <a:pt x="10690" y="0"/>
                  </a:cubicBezTo>
                  <a:cubicBezTo>
                    <a:pt x="11267" y="-4"/>
                    <a:pt x="11796" y="356"/>
                    <a:pt x="12056" y="930"/>
                  </a:cubicBezTo>
                  <a:lnTo>
                    <a:pt x="21207" y="19084"/>
                  </a:lnTo>
                  <a:cubicBezTo>
                    <a:pt x="21486" y="19640"/>
                    <a:pt x="21462" y="20323"/>
                    <a:pt x="21144" y="20853"/>
                  </a:cubicBezTo>
                  <a:cubicBezTo>
                    <a:pt x="20882" y="21291"/>
                    <a:pt x="20450" y="21566"/>
                    <a:pt x="19978" y="21596"/>
                  </a:cubicBezTo>
                  <a:lnTo>
                    <a:pt x="1434" y="21596"/>
                  </a:lnTo>
                  <a:cubicBezTo>
                    <a:pt x="1015" y="21581"/>
                    <a:pt x="622" y="21369"/>
                    <a:pt x="354" y="21011"/>
                  </a:cubicBezTo>
                  <a:cubicBezTo>
                    <a:pt x="-51" y="20474"/>
                    <a:pt x="-114" y="19714"/>
                    <a:pt x="194" y="19103"/>
                  </a:cubicBezTo>
                  <a:close/>
                </a:path>
              </a:pathLst>
            </a:custGeom>
            <a:solidFill>
              <a:srgbClr val="CFCDD0">
                <a:alpha val="529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22" name="Фигура">
              <a:extLst>
                <a:ext uri="{FF2B5EF4-FFF2-40B4-BE49-F238E27FC236}">
                  <a16:creationId xmlns:a16="http://schemas.microsoft.com/office/drawing/2014/main" xmlns="" id="{426BB08E-3B11-AA47-BA83-841D2D70511A}"/>
                </a:ext>
              </a:extLst>
            </p:cNvPr>
            <p:cNvSpPr/>
            <p:nvPr/>
          </p:nvSpPr>
          <p:spPr>
            <a:xfrm>
              <a:off x="139793" y="142941"/>
              <a:ext cx="3541525" cy="318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73" extrusionOk="0">
                  <a:moveTo>
                    <a:pt x="64" y="20330"/>
                  </a:moveTo>
                  <a:lnTo>
                    <a:pt x="10016" y="580"/>
                  </a:lnTo>
                  <a:cubicBezTo>
                    <a:pt x="10131" y="244"/>
                    <a:pt x="10414" y="16"/>
                    <a:pt x="10736" y="1"/>
                  </a:cubicBezTo>
                  <a:cubicBezTo>
                    <a:pt x="11085" y="-16"/>
                    <a:pt x="11404" y="217"/>
                    <a:pt x="11531" y="580"/>
                  </a:cubicBezTo>
                  <a:lnTo>
                    <a:pt x="21358" y="20140"/>
                  </a:lnTo>
                  <a:cubicBezTo>
                    <a:pt x="21529" y="20433"/>
                    <a:pt x="21537" y="20809"/>
                    <a:pt x="21378" y="21110"/>
                  </a:cubicBezTo>
                  <a:cubicBezTo>
                    <a:pt x="21227" y="21398"/>
                    <a:pt x="20946" y="21571"/>
                    <a:pt x="20647" y="21562"/>
                  </a:cubicBezTo>
                  <a:lnTo>
                    <a:pt x="827" y="21572"/>
                  </a:lnTo>
                  <a:cubicBezTo>
                    <a:pt x="604" y="21584"/>
                    <a:pt x="387" y="21489"/>
                    <a:pt x="231" y="21311"/>
                  </a:cubicBezTo>
                  <a:cubicBezTo>
                    <a:pt x="3" y="21052"/>
                    <a:pt x="-63" y="20665"/>
                    <a:pt x="64" y="2033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eaLnBrk="1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FEFCFF"/>
                  </a:solidFill>
                </a:defRPr>
              </a:pPr>
              <a:endParaRPr kern="0">
                <a:solidFill>
                  <a:srgbClr val="FEFC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Фигура"/>
            <p:cNvSpPr>
              <a:spLocks/>
            </p:cNvSpPr>
            <p:nvPr/>
          </p:nvSpPr>
          <p:spPr bwMode="auto">
            <a:xfrm>
              <a:off x="1376301" y="1475179"/>
              <a:ext cx="2308375" cy="1849106"/>
            </a:xfrm>
            <a:custGeom>
              <a:avLst/>
              <a:gdLst>
                <a:gd name="T0" fmla="*/ 123598939 w 21556"/>
                <a:gd name="T1" fmla="*/ 79372139 h 21539"/>
                <a:gd name="T2" fmla="*/ 123598939 w 21556"/>
                <a:gd name="T3" fmla="*/ 79372139 h 21539"/>
                <a:gd name="T4" fmla="*/ 123598939 w 21556"/>
                <a:gd name="T5" fmla="*/ 79372139 h 21539"/>
                <a:gd name="T6" fmla="*/ 123598939 w 21556"/>
                <a:gd name="T7" fmla="*/ 79372139 h 2153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56" h="21539" extrusionOk="0">
                  <a:moveTo>
                    <a:pt x="17917" y="11522"/>
                  </a:moveTo>
                  <a:lnTo>
                    <a:pt x="8770" y="99"/>
                  </a:lnTo>
                  <a:lnTo>
                    <a:pt x="7384" y="700"/>
                  </a:lnTo>
                  <a:lnTo>
                    <a:pt x="6849" y="33"/>
                  </a:lnTo>
                  <a:lnTo>
                    <a:pt x="5816" y="951"/>
                  </a:lnTo>
                  <a:lnTo>
                    <a:pt x="5054" y="0"/>
                  </a:lnTo>
                  <a:lnTo>
                    <a:pt x="3196" y="741"/>
                  </a:lnTo>
                  <a:lnTo>
                    <a:pt x="2718" y="145"/>
                  </a:lnTo>
                  <a:lnTo>
                    <a:pt x="1569" y="281"/>
                  </a:lnTo>
                  <a:lnTo>
                    <a:pt x="1063" y="1924"/>
                  </a:lnTo>
                  <a:lnTo>
                    <a:pt x="1802" y="2846"/>
                  </a:lnTo>
                  <a:lnTo>
                    <a:pt x="1173" y="3943"/>
                  </a:lnTo>
                  <a:lnTo>
                    <a:pt x="3933" y="7385"/>
                  </a:lnTo>
                  <a:lnTo>
                    <a:pt x="1251" y="8065"/>
                  </a:lnTo>
                  <a:lnTo>
                    <a:pt x="0" y="16806"/>
                  </a:lnTo>
                  <a:lnTo>
                    <a:pt x="3732" y="21516"/>
                  </a:lnTo>
                  <a:lnTo>
                    <a:pt x="20091" y="21530"/>
                  </a:lnTo>
                  <a:cubicBezTo>
                    <a:pt x="20633" y="21600"/>
                    <a:pt x="21155" y="21251"/>
                    <a:pt x="21408" y="20649"/>
                  </a:cubicBezTo>
                  <a:cubicBezTo>
                    <a:pt x="21569" y="20268"/>
                    <a:pt x="21600" y="19824"/>
                    <a:pt x="21496" y="19414"/>
                  </a:cubicBezTo>
                  <a:lnTo>
                    <a:pt x="17917" y="11522"/>
                  </a:lnTo>
                  <a:close/>
                </a:path>
              </a:pathLst>
            </a:custGeom>
            <a:solidFill>
              <a:srgbClr val="000000">
                <a:alpha val="1058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24" name="Фигура"/>
            <p:cNvSpPr>
              <a:spLocks/>
            </p:cNvSpPr>
            <p:nvPr/>
          </p:nvSpPr>
          <p:spPr bwMode="auto">
            <a:xfrm>
              <a:off x="1321348" y="2046520"/>
              <a:ext cx="1173882" cy="964364"/>
            </a:xfrm>
            <a:custGeom>
              <a:avLst/>
              <a:gdLst>
                <a:gd name="T0" fmla="*/ 32212795 w 21389"/>
                <a:gd name="T1" fmla="*/ 21574675 h 21553"/>
                <a:gd name="T2" fmla="*/ 32212795 w 21389"/>
                <a:gd name="T3" fmla="*/ 21574675 h 21553"/>
                <a:gd name="T4" fmla="*/ 32212795 w 21389"/>
                <a:gd name="T5" fmla="*/ 21574675 h 21553"/>
                <a:gd name="T6" fmla="*/ 32212795 w 21389"/>
                <a:gd name="T7" fmla="*/ 21574675 h 21553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89" h="21553" extrusionOk="0">
                  <a:moveTo>
                    <a:pt x="5008" y="0"/>
                  </a:moveTo>
                  <a:cubicBezTo>
                    <a:pt x="5001" y="0"/>
                    <a:pt x="4431" y="0"/>
                    <a:pt x="3846" y="72"/>
                  </a:cubicBezTo>
                  <a:cubicBezTo>
                    <a:pt x="1859" y="359"/>
                    <a:pt x="292" y="2282"/>
                    <a:pt x="59" y="4719"/>
                  </a:cubicBezTo>
                  <a:cubicBezTo>
                    <a:pt x="0" y="5436"/>
                    <a:pt x="0" y="6133"/>
                    <a:pt x="0" y="6142"/>
                  </a:cubicBezTo>
                  <a:lnTo>
                    <a:pt x="0" y="15410"/>
                  </a:lnTo>
                  <a:cubicBezTo>
                    <a:pt x="0" y="15419"/>
                    <a:pt x="0" y="16118"/>
                    <a:pt x="59" y="16835"/>
                  </a:cubicBezTo>
                  <a:cubicBezTo>
                    <a:pt x="292" y="19272"/>
                    <a:pt x="1859" y="21194"/>
                    <a:pt x="3846" y="21480"/>
                  </a:cubicBezTo>
                  <a:cubicBezTo>
                    <a:pt x="4431" y="21552"/>
                    <a:pt x="5001" y="21552"/>
                    <a:pt x="5008" y="21552"/>
                  </a:cubicBezTo>
                  <a:cubicBezTo>
                    <a:pt x="5014" y="21552"/>
                    <a:pt x="5585" y="21552"/>
                    <a:pt x="6169" y="21480"/>
                  </a:cubicBezTo>
                  <a:cubicBezTo>
                    <a:pt x="8156" y="21194"/>
                    <a:pt x="9723" y="19272"/>
                    <a:pt x="9956" y="16835"/>
                  </a:cubicBezTo>
                  <a:cubicBezTo>
                    <a:pt x="10015" y="16118"/>
                    <a:pt x="10015" y="15419"/>
                    <a:pt x="10015" y="15410"/>
                  </a:cubicBezTo>
                  <a:lnTo>
                    <a:pt x="10015" y="6142"/>
                  </a:lnTo>
                  <a:cubicBezTo>
                    <a:pt x="10015" y="6133"/>
                    <a:pt x="10015" y="5436"/>
                    <a:pt x="9956" y="4719"/>
                  </a:cubicBezTo>
                  <a:cubicBezTo>
                    <a:pt x="9723" y="2282"/>
                    <a:pt x="8156" y="359"/>
                    <a:pt x="6169" y="72"/>
                  </a:cubicBezTo>
                  <a:cubicBezTo>
                    <a:pt x="5585" y="0"/>
                    <a:pt x="5014" y="0"/>
                    <a:pt x="5008" y="0"/>
                  </a:cubicBezTo>
                  <a:close/>
                  <a:moveTo>
                    <a:pt x="16371" y="47"/>
                  </a:moveTo>
                  <a:cubicBezTo>
                    <a:pt x="15427" y="46"/>
                    <a:pt x="14472" y="101"/>
                    <a:pt x="13578" y="480"/>
                  </a:cubicBezTo>
                  <a:cubicBezTo>
                    <a:pt x="13130" y="670"/>
                    <a:pt x="12705" y="941"/>
                    <a:pt x="12355" y="1332"/>
                  </a:cubicBezTo>
                  <a:cubicBezTo>
                    <a:pt x="11686" y="2081"/>
                    <a:pt x="11516" y="3136"/>
                    <a:pt x="11468" y="4282"/>
                  </a:cubicBezTo>
                  <a:lnTo>
                    <a:pt x="11468" y="6852"/>
                  </a:lnTo>
                  <a:lnTo>
                    <a:pt x="15744" y="6852"/>
                  </a:lnTo>
                  <a:lnTo>
                    <a:pt x="15744" y="4167"/>
                  </a:lnTo>
                  <a:cubicBezTo>
                    <a:pt x="15734" y="3642"/>
                    <a:pt x="16084" y="3212"/>
                    <a:pt x="16512" y="3223"/>
                  </a:cubicBezTo>
                  <a:cubicBezTo>
                    <a:pt x="16893" y="3232"/>
                    <a:pt x="17205" y="3594"/>
                    <a:pt x="17233" y="4060"/>
                  </a:cubicBezTo>
                  <a:lnTo>
                    <a:pt x="17233" y="6992"/>
                  </a:lnTo>
                  <a:cubicBezTo>
                    <a:pt x="17212" y="7422"/>
                    <a:pt x="17041" y="7819"/>
                    <a:pt x="16763" y="8082"/>
                  </a:cubicBezTo>
                  <a:cubicBezTo>
                    <a:pt x="16556" y="8278"/>
                    <a:pt x="16303" y="8386"/>
                    <a:pt x="16042" y="8390"/>
                  </a:cubicBezTo>
                  <a:lnTo>
                    <a:pt x="14703" y="8390"/>
                  </a:lnTo>
                  <a:lnTo>
                    <a:pt x="14703" y="11453"/>
                  </a:lnTo>
                  <a:lnTo>
                    <a:pt x="15834" y="11453"/>
                  </a:lnTo>
                  <a:cubicBezTo>
                    <a:pt x="16167" y="11455"/>
                    <a:pt x="16486" y="11611"/>
                    <a:pt x="16728" y="11890"/>
                  </a:cubicBezTo>
                  <a:cubicBezTo>
                    <a:pt x="16984" y="12185"/>
                    <a:pt x="17135" y="12592"/>
                    <a:pt x="17146" y="13023"/>
                  </a:cubicBezTo>
                  <a:lnTo>
                    <a:pt x="17146" y="17670"/>
                  </a:lnTo>
                  <a:cubicBezTo>
                    <a:pt x="17110" y="18178"/>
                    <a:pt x="16734" y="18546"/>
                    <a:pt x="16323" y="18473"/>
                  </a:cubicBezTo>
                  <a:cubicBezTo>
                    <a:pt x="15993" y="18415"/>
                    <a:pt x="15742" y="18078"/>
                    <a:pt x="15724" y="17670"/>
                  </a:cubicBezTo>
                  <a:lnTo>
                    <a:pt x="15724" y="12894"/>
                  </a:lnTo>
                  <a:lnTo>
                    <a:pt x="11506" y="12894"/>
                  </a:lnTo>
                  <a:lnTo>
                    <a:pt x="11506" y="17106"/>
                  </a:lnTo>
                  <a:cubicBezTo>
                    <a:pt x="11520" y="18289"/>
                    <a:pt x="11947" y="19410"/>
                    <a:pt x="12679" y="20179"/>
                  </a:cubicBezTo>
                  <a:cubicBezTo>
                    <a:pt x="13404" y="20939"/>
                    <a:pt x="14311" y="21277"/>
                    <a:pt x="15225" y="21439"/>
                  </a:cubicBezTo>
                  <a:cubicBezTo>
                    <a:pt x="16100" y="21595"/>
                    <a:pt x="17016" y="21600"/>
                    <a:pt x="17916" y="21392"/>
                  </a:cubicBezTo>
                  <a:cubicBezTo>
                    <a:pt x="18724" y="21206"/>
                    <a:pt x="19502" y="20849"/>
                    <a:pt x="20102" y="20189"/>
                  </a:cubicBezTo>
                  <a:cubicBezTo>
                    <a:pt x="20557" y="19690"/>
                    <a:pt x="20887" y="19038"/>
                    <a:pt x="21088" y="18317"/>
                  </a:cubicBezTo>
                  <a:cubicBezTo>
                    <a:pt x="21348" y="17382"/>
                    <a:pt x="21377" y="16385"/>
                    <a:pt x="21386" y="15398"/>
                  </a:cubicBezTo>
                  <a:cubicBezTo>
                    <a:pt x="21393" y="14632"/>
                    <a:pt x="21390" y="13866"/>
                    <a:pt x="21376" y="13101"/>
                  </a:cubicBezTo>
                  <a:cubicBezTo>
                    <a:pt x="21321" y="12005"/>
                    <a:pt x="21239" y="11035"/>
                    <a:pt x="20651" y="10289"/>
                  </a:cubicBezTo>
                  <a:cubicBezTo>
                    <a:pt x="20342" y="9897"/>
                    <a:pt x="19958" y="9607"/>
                    <a:pt x="19533" y="9447"/>
                  </a:cubicBezTo>
                  <a:cubicBezTo>
                    <a:pt x="19866" y="9267"/>
                    <a:pt x="20168" y="9008"/>
                    <a:pt x="20418" y="8683"/>
                  </a:cubicBezTo>
                  <a:cubicBezTo>
                    <a:pt x="20758" y="8243"/>
                    <a:pt x="21046" y="7720"/>
                    <a:pt x="21148" y="7127"/>
                  </a:cubicBezTo>
                  <a:cubicBezTo>
                    <a:pt x="21600" y="4512"/>
                    <a:pt x="21020" y="1695"/>
                    <a:pt x="19046" y="575"/>
                  </a:cubicBezTo>
                  <a:cubicBezTo>
                    <a:pt x="18215" y="103"/>
                    <a:pt x="17285" y="48"/>
                    <a:pt x="16371" y="47"/>
                  </a:cubicBezTo>
                  <a:close/>
                  <a:moveTo>
                    <a:pt x="5008" y="3221"/>
                  </a:moveTo>
                  <a:cubicBezTo>
                    <a:pt x="5445" y="3221"/>
                    <a:pt x="5799" y="3656"/>
                    <a:pt x="5799" y="4192"/>
                  </a:cubicBezTo>
                  <a:lnTo>
                    <a:pt x="5799" y="17363"/>
                  </a:lnTo>
                  <a:cubicBezTo>
                    <a:pt x="5799" y="17899"/>
                    <a:pt x="5445" y="18334"/>
                    <a:pt x="5008" y="18334"/>
                  </a:cubicBezTo>
                  <a:cubicBezTo>
                    <a:pt x="4570" y="18334"/>
                    <a:pt x="4216" y="17899"/>
                    <a:pt x="4216" y="17363"/>
                  </a:cubicBezTo>
                  <a:lnTo>
                    <a:pt x="4216" y="4192"/>
                  </a:lnTo>
                  <a:cubicBezTo>
                    <a:pt x="4216" y="3656"/>
                    <a:pt x="4570" y="3221"/>
                    <a:pt x="5008" y="32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</p:grpSp>
      <p:grpSp>
        <p:nvGrpSpPr>
          <p:cNvPr id="97" name="Группа"/>
          <p:cNvGrpSpPr>
            <a:grpSpLocks/>
          </p:cNvGrpSpPr>
          <p:nvPr/>
        </p:nvGrpSpPr>
        <p:grpSpPr bwMode="auto">
          <a:xfrm>
            <a:off x="3867368" y="2217294"/>
            <a:ext cx="1508628" cy="1368079"/>
            <a:chOff x="-1" y="0"/>
            <a:chExt cx="3816580" cy="3461465"/>
          </a:xfrm>
        </p:grpSpPr>
        <p:sp>
          <p:nvSpPr>
            <p:cNvPr id="116" name="Фигура"/>
            <p:cNvSpPr>
              <a:spLocks/>
            </p:cNvSpPr>
            <p:nvPr/>
          </p:nvSpPr>
          <p:spPr bwMode="auto">
            <a:xfrm rot="10800000">
              <a:off x="-1" y="0"/>
              <a:ext cx="3816580" cy="3461465"/>
            </a:xfrm>
            <a:custGeom>
              <a:avLst/>
              <a:gdLst>
                <a:gd name="T0" fmla="*/ 340333713 w 21400"/>
                <a:gd name="T1" fmla="*/ 277406543 h 21596"/>
                <a:gd name="T2" fmla="*/ 340333713 w 21400"/>
                <a:gd name="T3" fmla="*/ 277406543 h 21596"/>
                <a:gd name="T4" fmla="*/ 340333713 w 21400"/>
                <a:gd name="T5" fmla="*/ 277406543 h 21596"/>
                <a:gd name="T6" fmla="*/ 340333713 w 21400"/>
                <a:gd name="T7" fmla="*/ 277406543 h 2159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00" h="21596" extrusionOk="0">
                  <a:moveTo>
                    <a:pt x="194" y="19103"/>
                  </a:moveTo>
                  <a:lnTo>
                    <a:pt x="9344" y="930"/>
                  </a:lnTo>
                  <a:cubicBezTo>
                    <a:pt x="9600" y="363"/>
                    <a:pt x="10120" y="4"/>
                    <a:pt x="10690" y="0"/>
                  </a:cubicBezTo>
                  <a:cubicBezTo>
                    <a:pt x="11267" y="-4"/>
                    <a:pt x="11796" y="356"/>
                    <a:pt x="12056" y="930"/>
                  </a:cubicBezTo>
                  <a:lnTo>
                    <a:pt x="21207" y="19084"/>
                  </a:lnTo>
                  <a:cubicBezTo>
                    <a:pt x="21486" y="19640"/>
                    <a:pt x="21462" y="20323"/>
                    <a:pt x="21144" y="20853"/>
                  </a:cubicBezTo>
                  <a:cubicBezTo>
                    <a:pt x="20882" y="21291"/>
                    <a:pt x="20450" y="21566"/>
                    <a:pt x="19978" y="21596"/>
                  </a:cubicBezTo>
                  <a:lnTo>
                    <a:pt x="1434" y="21596"/>
                  </a:lnTo>
                  <a:cubicBezTo>
                    <a:pt x="1015" y="21581"/>
                    <a:pt x="622" y="21369"/>
                    <a:pt x="354" y="21011"/>
                  </a:cubicBezTo>
                  <a:cubicBezTo>
                    <a:pt x="-51" y="20474"/>
                    <a:pt x="-114" y="19714"/>
                    <a:pt x="194" y="19103"/>
                  </a:cubicBezTo>
                  <a:close/>
                </a:path>
              </a:pathLst>
            </a:custGeom>
            <a:solidFill>
              <a:srgbClr val="CFCDD0">
                <a:alpha val="529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17" name="Фигура">
              <a:extLst>
                <a:ext uri="{FF2B5EF4-FFF2-40B4-BE49-F238E27FC236}">
                  <a16:creationId xmlns:a16="http://schemas.microsoft.com/office/drawing/2014/main" xmlns="" id="{E96059A7-E867-7D48-9579-80632F84A283}"/>
                </a:ext>
              </a:extLst>
            </p:cNvPr>
            <p:cNvSpPr/>
            <p:nvPr/>
          </p:nvSpPr>
          <p:spPr>
            <a:xfrm rot="10800000">
              <a:off x="134352" y="138179"/>
              <a:ext cx="3543113" cy="318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73" extrusionOk="0">
                  <a:moveTo>
                    <a:pt x="64" y="20330"/>
                  </a:moveTo>
                  <a:lnTo>
                    <a:pt x="10016" y="580"/>
                  </a:lnTo>
                  <a:cubicBezTo>
                    <a:pt x="10131" y="244"/>
                    <a:pt x="10414" y="16"/>
                    <a:pt x="10736" y="1"/>
                  </a:cubicBezTo>
                  <a:cubicBezTo>
                    <a:pt x="11085" y="-16"/>
                    <a:pt x="11404" y="217"/>
                    <a:pt x="11531" y="580"/>
                  </a:cubicBezTo>
                  <a:lnTo>
                    <a:pt x="21358" y="20140"/>
                  </a:lnTo>
                  <a:cubicBezTo>
                    <a:pt x="21529" y="20433"/>
                    <a:pt x="21537" y="20809"/>
                    <a:pt x="21378" y="21110"/>
                  </a:cubicBezTo>
                  <a:cubicBezTo>
                    <a:pt x="21227" y="21398"/>
                    <a:pt x="20946" y="21571"/>
                    <a:pt x="20647" y="21562"/>
                  </a:cubicBezTo>
                  <a:lnTo>
                    <a:pt x="827" y="21572"/>
                  </a:lnTo>
                  <a:cubicBezTo>
                    <a:pt x="604" y="21584"/>
                    <a:pt x="387" y="21489"/>
                    <a:pt x="231" y="21311"/>
                  </a:cubicBezTo>
                  <a:cubicBezTo>
                    <a:pt x="3" y="21052"/>
                    <a:pt x="-63" y="20665"/>
                    <a:pt x="64" y="2033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eaLnBrk="1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FEFCFF"/>
                  </a:solidFill>
                </a:defRPr>
              </a:pPr>
              <a:endParaRPr kern="0">
                <a:solidFill>
                  <a:srgbClr val="FEFC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Фигура"/>
            <p:cNvSpPr>
              <a:spLocks/>
            </p:cNvSpPr>
            <p:nvPr/>
          </p:nvSpPr>
          <p:spPr bwMode="auto">
            <a:xfrm>
              <a:off x="1382383" y="445376"/>
              <a:ext cx="1744353" cy="2342804"/>
            </a:xfrm>
            <a:custGeom>
              <a:avLst/>
              <a:gdLst>
                <a:gd name="T0" fmla="*/ 70434471 w 21600"/>
                <a:gd name="T1" fmla="*/ 127053949 h 21600"/>
                <a:gd name="T2" fmla="*/ 70434471 w 21600"/>
                <a:gd name="T3" fmla="*/ 127053949 h 21600"/>
                <a:gd name="T4" fmla="*/ 70434471 w 21600"/>
                <a:gd name="T5" fmla="*/ 127053949 h 21600"/>
                <a:gd name="T6" fmla="*/ 70434471 w 21600"/>
                <a:gd name="T7" fmla="*/ 127053949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7652"/>
                  </a:moveTo>
                  <a:lnTo>
                    <a:pt x="11596" y="204"/>
                  </a:lnTo>
                  <a:lnTo>
                    <a:pt x="9728" y="630"/>
                  </a:lnTo>
                  <a:lnTo>
                    <a:pt x="8882" y="0"/>
                  </a:lnTo>
                  <a:lnTo>
                    <a:pt x="7507" y="662"/>
                  </a:lnTo>
                  <a:lnTo>
                    <a:pt x="6657" y="28"/>
                  </a:lnTo>
                  <a:lnTo>
                    <a:pt x="4050" y="683"/>
                  </a:lnTo>
                  <a:lnTo>
                    <a:pt x="3352" y="163"/>
                  </a:lnTo>
                  <a:lnTo>
                    <a:pt x="1819" y="285"/>
                  </a:lnTo>
                  <a:lnTo>
                    <a:pt x="1352" y="1567"/>
                  </a:lnTo>
                  <a:lnTo>
                    <a:pt x="2253" y="2315"/>
                  </a:lnTo>
                  <a:lnTo>
                    <a:pt x="1440" y="3217"/>
                  </a:lnTo>
                  <a:lnTo>
                    <a:pt x="5000" y="5955"/>
                  </a:lnTo>
                  <a:lnTo>
                    <a:pt x="1262" y="6230"/>
                  </a:lnTo>
                  <a:lnTo>
                    <a:pt x="0" y="13371"/>
                  </a:lnTo>
                  <a:lnTo>
                    <a:pt x="11068" y="21600"/>
                  </a:lnTo>
                  <a:lnTo>
                    <a:pt x="21600" y="7652"/>
                  </a:lnTo>
                  <a:close/>
                </a:path>
              </a:pathLst>
            </a:custGeom>
            <a:solidFill>
              <a:srgbClr val="000000">
                <a:alpha val="1058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20" name="Фигура"/>
            <p:cNvSpPr>
              <a:spLocks/>
            </p:cNvSpPr>
            <p:nvPr/>
          </p:nvSpPr>
          <p:spPr bwMode="auto">
            <a:xfrm>
              <a:off x="1322096" y="1011623"/>
              <a:ext cx="1172307" cy="964354"/>
            </a:xfrm>
            <a:custGeom>
              <a:avLst/>
              <a:gdLst>
                <a:gd name="T0" fmla="*/ 31812613 w 21600"/>
                <a:gd name="T1" fmla="*/ 21527283 h 21600"/>
                <a:gd name="T2" fmla="*/ 31812613 w 21600"/>
                <a:gd name="T3" fmla="*/ 21527283 h 21600"/>
                <a:gd name="T4" fmla="*/ 31812613 w 21600"/>
                <a:gd name="T5" fmla="*/ 21527283 h 21600"/>
                <a:gd name="T6" fmla="*/ 31812613 w 21600"/>
                <a:gd name="T7" fmla="*/ 21527283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5064" y="0"/>
                  </a:moveTo>
                  <a:cubicBezTo>
                    <a:pt x="5057" y="0"/>
                    <a:pt x="4480" y="0"/>
                    <a:pt x="3889" y="72"/>
                  </a:cubicBezTo>
                  <a:cubicBezTo>
                    <a:pt x="1880" y="360"/>
                    <a:pt x="296" y="2287"/>
                    <a:pt x="59" y="4730"/>
                  </a:cubicBezTo>
                  <a:cubicBezTo>
                    <a:pt x="0" y="5448"/>
                    <a:pt x="0" y="6147"/>
                    <a:pt x="0" y="6156"/>
                  </a:cubicBezTo>
                  <a:lnTo>
                    <a:pt x="0" y="15444"/>
                  </a:lnTo>
                  <a:cubicBezTo>
                    <a:pt x="0" y="15453"/>
                    <a:pt x="0" y="16154"/>
                    <a:pt x="59" y="16872"/>
                  </a:cubicBezTo>
                  <a:cubicBezTo>
                    <a:pt x="296" y="19315"/>
                    <a:pt x="1880" y="21240"/>
                    <a:pt x="3889" y="21528"/>
                  </a:cubicBezTo>
                  <a:cubicBezTo>
                    <a:pt x="4480" y="21600"/>
                    <a:pt x="5057" y="21600"/>
                    <a:pt x="5064" y="21600"/>
                  </a:cubicBezTo>
                  <a:cubicBezTo>
                    <a:pt x="5071" y="21600"/>
                    <a:pt x="5647" y="21600"/>
                    <a:pt x="6238" y="21528"/>
                  </a:cubicBezTo>
                  <a:cubicBezTo>
                    <a:pt x="8247" y="21240"/>
                    <a:pt x="9832" y="19315"/>
                    <a:pt x="10068" y="16872"/>
                  </a:cubicBezTo>
                  <a:cubicBezTo>
                    <a:pt x="10127" y="16154"/>
                    <a:pt x="10127" y="15453"/>
                    <a:pt x="10127" y="15444"/>
                  </a:cubicBezTo>
                  <a:lnTo>
                    <a:pt x="10127" y="6156"/>
                  </a:lnTo>
                  <a:cubicBezTo>
                    <a:pt x="10127" y="6147"/>
                    <a:pt x="10127" y="5448"/>
                    <a:pt x="10068" y="4730"/>
                  </a:cubicBezTo>
                  <a:cubicBezTo>
                    <a:pt x="9832" y="2287"/>
                    <a:pt x="8247" y="360"/>
                    <a:pt x="6238" y="72"/>
                  </a:cubicBezTo>
                  <a:cubicBezTo>
                    <a:pt x="5647" y="0"/>
                    <a:pt x="5071" y="0"/>
                    <a:pt x="5064" y="0"/>
                  </a:cubicBezTo>
                  <a:close/>
                  <a:moveTo>
                    <a:pt x="14717" y="381"/>
                  </a:moveTo>
                  <a:lnTo>
                    <a:pt x="11021" y="13969"/>
                  </a:lnTo>
                  <a:lnTo>
                    <a:pt x="11021" y="17529"/>
                  </a:lnTo>
                  <a:lnTo>
                    <a:pt x="16101" y="17529"/>
                  </a:lnTo>
                  <a:lnTo>
                    <a:pt x="16101" y="21178"/>
                  </a:lnTo>
                  <a:lnTo>
                    <a:pt x="20366" y="21178"/>
                  </a:lnTo>
                  <a:lnTo>
                    <a:pt x="20366" y="17498"/>
                  </a:lnTo>
                  <a:lnTo>
                    <a:pt x="21600" y="17498"/>
                  </a:lnTo>
                  <a:lnTo>
                    <a:pt x="21564" y="14017"/>
                  </a:lnTo>
                  <a:lnTo>
                    <a:pt x="20327" y="14017"/>
                  </a:lnTo>
                  <a:lnTo>
                    <a:pt x="20327" y="381"/>
                  </a:lnTo>
                  <a:lnTo>
                    <a:pt x="14717" y="381"/>
                  </a:lnTo>
                  <a:close/>
                  <a:moveTo>
                    <a:pt x="5064" y="3228"/>
                  </a:moveTo>
                  <a:cubicBezTo>
                    <a:pt x="5506" y="3228"/>
                    <a:pt x="5864" y="3664"/>
                    <a:pt x="5864" y="4201"/>
                  </a:cubicBezTo>
                  <a:lnTo>
                    <a:pt x="5864" y="17401"/>
                  </a:lnTo>
                  <a:cubicBezTo>
                    <a:pt x="5864" y="17938"/>
                    <a:pt x="5506" y="18374"/>
                    <a:pt x="5064" y="18374"/>
                  </a:cubicBezTo>
                  <a:cubicBezTo>
                    <a:pt x="4622" y="18374"/>
                    <a:pt x="4263" y="17938"/>
                    <a:pt x="4263" y="17401"/>
                  </a:cubicBezTo>
                  <a:lnTo>
                    <a:pt x="4263" y="4201"/>
                  </a:lnTo>
                  <a:cubicBezTo>
                    <a:pt x="4263" y="3664"/>
                    <a:pt x="4622" y="3228"/>
                    <a:pt x="5064" y="3228"/>
                  </a:cubicBezTo>
                  <a:close/>
                  <a:moveTo>
                    <a:pt x="16078" y="5191"/>
                  </a:moveTo>
                  <a:lnTo>
                    <a:pt x="16117" y="13990"/>
                  </a:lnTo>
                  <a:lnTo>
                    <a:pt x="14196" y="13990"/>
                  </a:lnTo>
                  <a:lnTo>
                    <a:pt x="16078" y="51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</p:grpSp>
      <p:grpSp>
        <p:nvGrpSpPr>
          <p:cNvPr id="98" name="Группа"/>
          <p:cNvGrpSpPr>
            <a:grpSpLocks/>
          </p:cNvGrpSpPr>
          <p:nvPr/>
        </p:nvGrpSpPr>
        <p:grpSpPr bwMode="auto">
          <a:xfrm>
            <a:off x="5000236" y="2217294"/>
            <a:ext cx="1508627" cy="1368080"/>
            <a:chOff x="0" y="-1"/>
            <a:chExt cx="3816579" cy="3461466"/>
          </a:xfrm>
        </p:grpSpPr>
        <p:sp>
          <p:nvSpPr>
            <p:cNvPr id="111" name="Фигура"/>
            <p:cNvSpPr>
              <a:spLocks/>
            </p:cNvSpPr>
            <p:nvPr/>
          </p:nvSpPr>
          <p:spPr bwMode="auto">
            <a:xfrm>
              <a:off x="0" y="-1"/>
              <a:ext cx="3816579" cy="3461466"/>
            </a:xfrm>
            <a:custGeom>
              <a:avLst/>
              <a:gdLst>
                <a:gd name="T0" fmla="*/ 340333623 w 21400"/>
                <a:gd name="T1" fmla="*/ 277406623 h 21596"/>
                <a:gd name="T2" fmla="*/ 340333623 w 21400"/>
                <a:gd name="T3" fmla="*/ 277406623 h 21596"/>
                <a:gd name="T4" fmla="*/ 340333623 w 21400"/>
                <a:gd name="T5" fmla="*/ 277406623 h 21596"/>
                <a:gd name="T6" fmla="*/ 340333623 w 21400"/>
                <a:gd name="T7" fmla="*/ 277406623 h 2159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00" h="21596" extrusionOk="0">
                  <a:moveTo>
                    <a:pt x="194" y="19103"/>
                  </a:moveTo>
                  <a:lnTo>
                    <a:pt x="9344" y="930"/>
                  </a:lnTo>
                  <a:cubicBezTo>
                    <a:pt x="9600" y="363"/>
                    <a:pt x="10120" y="4"/>
                    <a:pt x="10690" y="0"/>
                  </a:cubicBezTo>
                  <a:cubicBezTo>
                    <a:pt x="11267" y="-4"/>
                    <a:pt x="11796" y="356"/>
                    <a:pt x="12056" y="930"/>
                  </a:cubicBezTo>
                  <a:lnTo>
                    <a:pt x="21207" y="19084"/>
                  </a:lnTo>
                  <a:cubicBezTo>
                    <a:pt x="21486" y="19640"/>
                    <a:pt x="21462" y="20323"/>
                    <a:pt x="21144" y="20853"/>
                  </a:cubicBezTo>
                  <a:cubicBezTo>
                    <a:pt x="20882" y="21291"/>
                    <a:pt x="20450" y="21566"/>
                    <a:pt x="19978" y="21596"/>
                  </a:cubicBezTo>
                  <a:lnTo>
                    <a:pt x="1434" y="21596"/>
                  </a:lnTo>
                  <a:cubicBezTo>
                    <a:pt x="1015" y="21581"/>
                    <a:pt x="622" y="21369"/>
                    <a:pt x="354" y="21011"/>
                  </a:cubicBezTo>
                  <a:cubicBezTo>
                    <a:pt x="-51" y="20474"/>
                    <a:pt x="-114" y="19714"/>
                    <a:pt x="194" y="19103"/>
                  </a:cubicBezTo>
                  <a:close/>
                </a:path>
              </a:pathLst>
            </a:custGeom>
            <a:solidFill>
              <a:srgbClr val="CFCDD0">
                <a:alpha val="529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12" name="Фигура">
              <a:extLst>
                <a:ext uri="{FF2B5EF4-FFF2-40B4-BE49-F238E27FC236}">
                  <a16:creationId xmlns:a16="http://schemas.microsoft.com/office/drawing/2014/main" xmlns="" id="{348AEFB7-8942-3B48-8C33-8F5F60AFBDDD}"/>
                </a:ext>
              </a:extLst>
            </p:cNvPr>
            <p:cNvSpPr/>
            <p:nvPr/>
          </p:nvSpPr>
          <p:spPr>
            <a:xfrm>
              <a:off x="140023" y="142941"/>
              <a:ext cx="3541526" cy="318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73" extrusionOk="0">
                  <a:moveTo>
                    <a:pt x="64" y="20330"/>
                  </a:moveTo>
                  <a:lnTo>
                    <a:pt x="10016" y="580"/>
                  </a:lnTo>
                  <a:cubicBezTo>
                    <a:pt x="10131" y="244"/>
                    <a:pt x="10414" y="16"/>
                    <a:pt x="10736" y="1"/>
                  </a:cubicBezTo>
                  <a:cubicBezTo>
                    <a:pt x="11085" y="-16"/>
                    <a:pt x="11404" y="217"/>
                    <a:pt x="11531" y="580"/>
                  </a:cubicBezTo>
                  <a:lnTo>
                    <a:pt x="21358" y="20140"/>
                  </a:lnTo>
                  <a:cubicBezTo>
                    <a:pt x="21529" y="20433"/>
                    <a:pt x="21537" y="20809"/>
                    <a:pt x="21378" y="21110"/>
                  </a:cubicBezTo>
                  <a:cubicBezTo>
                    <a:pt x="21227" y="21398"/>
                    <a:pt x="20946" y="21571"/>
                    <a:pt x="20647" y="21562"/>
                  </a:cubicBezTo>
                  <a:lnTo>
                    <a:pt x="827" y="21572"/>
                  </a:lnTo>
                  <a:cubicBezTo>
                    <a:pt x="604" y="21584"/>
                    <a:pt x="387" y="21489"/>
                    <a:pt x="231" y="21311"/>
                  </a:cubicBezTo>
                  <a:cubicBezTo>
                    <a:pt x="3" y="21052"/>
                    <a:pt x="-63" y="20665"/>
                    <a:pt x="64" y="2033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eaLnBrk="1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FEFCFF"/>
                  </a:solidFill>
                </a:defRPr>
              </a:pPr>
              <a:endParaRPr kern="0">
                <a:solidFill>
                  <a:srgbClr val="FEFC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Фигура"/>
            <p:cNvSpPr>
              <a:spLocks/>
            </p:cNvSpPr>
            <p:nvPr/>
          </p:nvSpPr>
          <p:spPr bwMode="auto">
            <a:xfrm>
              <a:off x="1379463" y="1469300"/>
              <a:ext cx="2303262" cy="1853669"/>
            </a:xfrm>
            <a:custGeom>
              <a:avLst/>
              <a:gdLst>
                <a:gd name="T0" fmla="*/ 123131925 w 21542"/>
                <a:gd name="T1" fmla="*/ 79539135 h 21600"/>
                <a:gd name="T2" fmla="*/ 123131925 w 21542"/>
                <a:gd name="T3" fmla="*/ 79539135 h 21600"/>
                <a:gd name="T4" fmla="*/ 123131925 w 21542"/>
                <a:gd name="T5" fmla="*/ 79539135 h 21600"/>
                <a:gd name="T6" fmla="*/ 123131925 w 21542"/>
                <a:gd name="T7" fmla="*/ 7953913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42" h="21600" extrusionOk="0">
                  <a:moveTo>
                    <a:pt x="17944" y="11712"/>
                  </a:moveTo>
                  <a:lnTo>
                    <a:pt x="8782" y="297"/>
                  </a:lnTo>
                  <a:lnTo>
                    <a:pt x="7310" y="685"/>
                  </a:lnTo>
                  <a:lnTo>
                    <a:pt x="6764" y="4"/>
                  </a:lnTo>
                  <a:lnTo>
                    <a:pt x="5692" y="828"/>
                  </a:lnTo>
                  <a:lnTo>
                    <a:pt x="5027" y="0"/>
                  </a:lnTo>
                  <a:lnTo>
                    <a:pt x="3183" y="833"/>
                  </a:lnTo>
                  <a:lnTo>
                    <a:pt x="2578" y="79"/>
                  </a:lnTo>
                  <a:lnTo>
                    <a:pt x="1381" y="395"/>
                  </a:lnTo>
                  <a:lnTo>
                    <a:pt x="1156" y="2022"/>
                  </a:lnTo>
                  <a:lnTo>
                    <a:pt x="1813" y="2840"/>
                  </a:lnTo>
                  <a:lnTo>
                    <a:pt x="1071" y="3945"/>
                  </a:lnTo>
                  <a:lnTo>
                    <a:pt x="3814" y="7363"/>
                  </a:lnTo>
                  <a:lnTo>
                    <a:pt x="1597" y="7756"/>
                  </a:lnTo>
                  <a:lnTo>
                    <a:pt x="0" y="17006"/>
                  </a:lnTo>
                  <a:lnTo>
                    <a:pt x="3653" y="21600"/>
                  </a:lnTo>
                  <a:lnTo>
                    <a:pt x="20326" y="21568"/>
                  </a:lnTo>
                  <a:cubicBezTo>
                    <a:pt x="20754" y="21560"/>
                    <a:pt x="21148" y="21276"/>
                    <a:pt x="21367" y="20818"/>
                  </a:cubicBezTo>
                  <a:cubicBezTo>
                    <a:pt x="21600" y="20331"/>
                    <a:pt x="21600" y="19723"/>
                    <a:pt x="21367" y="19236"/>
                  </a:cubicBezTo>
                  <a:lnTo>
                    <a:pt x="17944" y="11712"/>
                  </a:lnTo>
                  <a:close/>
                </a:path>
              </a:pathLst>
            </a:custGeom>
            <a:solidFill>
              <a:srgbClr val="000000">
                <a:alpha val="1058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15" name="Фигура"/>
            <p:cNvSpPr>
              <a:spLocks/>
            </p:cNvSpPr>
            <p:nvPr/>
          </p:nvSpPr>
          <p:spPr bwMode="auto">
            <a:xfrm>
              <a:off x="1317854" y="2046520"/>
              <a:ext cx="1180869" cy="966365"/>
            </a:xfrm>
            <a:custGeom>
              <a:avLst/>
              <a:gdLst>
                <a:gd name="T0" fmla="*/ 32316403 w 21575"/>
                <a:gd name="T1" fmla="*/ 21696535 h 21521"/>
                <a:gd name="T2" fmla="*/ 32316403 w 21575"/>
                <a:gd name="T3" fmla="*/ 21696535 h 21521"/>
                <a:gd name="T4" fmla="*/ 32316403 w 21575"/>
                <a:gd name="T5" fmla="*/ 21696535 h 21521"/>
                <a:gd name="T6" fmla="*/ 32316403 w 21575"/>
                <a:gd name="T7" fmla="*/ 21696535 h 21521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75" h="21521" extrusionOk="0">
                  <a:moveTo>
                    <a:pt x="5021" y="0"/>
                  </a:moveTo>
                  <a:cubicBezTo>
                    <a:pt x="5014" y="0"/>
                    <a:pt x="4443" y="0"/>
                    <a:pt x="3856" y="72"/>
                  </a:cubicBezTo>
                  <a:cubicBezTo>
                    <a:pt x="2860" y="215"/>
                    <a:pt x="1970" y="765"/>
                    <a:pt x="1299" y="1583"/>
                  </a:cubicBezTo>
                  <a:cubicBezTo>
                    <a:pt x="628" y="2402"/>
                    <a:pt x="176" y="3488"/>
                    <a:pt x="59" y="4703"/>
                  </a:cubicBezTo>
                  <a:cubicBezTo>
                    <a:pt x="29" y="5060"/>
                    <a:pt x="16" y="5412"/>
                    <a:pt x="8" y="5676"/>
                  </a:cubicBezTo>
                  <a:cubicBezTo>
                    <a:pt x="1" y="5940"/>
                    <a:pt x="0" y="6116"/>
                    <a:pt x="0" y="6120"/>
                  </a:cubicBezTo>
                  <a:lnTo>
                    <a:pt x="0" y="15356"/>
                  </a:lnTo>
                  <a:cubicBezTo>
                    <a:pt x="0" y="15360"/>
                    <a:pt x="1" y="15537"/>
                    <a:pt x="8" y="15802"/>
                  </a:cubicBezTo>
                  <a:cubicBezTo>
                    <a:pt x="16" y="16066"/>
                    <a:pt x="29" y="16418"/>
                    <a:pt x="59" y="16776"/>
                  </a:cubicBezTo>
                  <a:cubicBezTo>
                    <a:pt x="176" y="17990"/>
                    <a:pt x="628" y="19075"/>
                    <a:pt x="1299" y="19893"/>
                  </a:cubicBezTo>
                  <a:cubicBezTo>
                    <a:pt x="1970" y="20711"/>
                    <a:pt x="2860" y="21262"/>
                    <a:pt x="3856" y="21405"/>
                  </a:cubicBezTo>
                  <a:cubicBezTo>
                    <a:pt x="4443" y="21476"/>
                    <a:pt x="5014" y="21476"/>
                    <a:pt x="5021" y="21476"/>
                  </a:cubicBezTo>
                  <a:cubicBezTo>
                    <a:pt x="5028" y="21476"/>
                    <a:pt x="5600" y="21476"/>
                    <a:pt x="6186" y="21405"/>
                  </a:cubicBezTo>
                  <a:cubicBezTo>
                    <a:pt x="7182" y="21262"/>
                    <a:pt x="8072" y="20711"/>
                    <a:pt x="8743" y="19893"/>
                  </a:cubicBezTo>
                  <a:cubicBezTo>
                    <a:pt x="9414" y="19075"/>
                    <a:pt x="9866" y="17990"/>
                    <a:pt x="9984" y="16776"/>
                  </a:cubicBezTo>
                  <a:cubicBezTo>
                    <a:pt x="10013" y="16418"/>
                    <a:pt x="10028" y="16066"/>
                    <a:pt x="10036" y="15802"/>
                  </a:cubicBezTo>
                  <a:cubicBezTo>
                    <a:pt x="10043" y="15537"/>
                    <a:pt x="10042" y="15360"/>
                    <a:pt x="10042" y="15356"/>
                  </a:cubicBezTo>
                  <a:lnTo>
                    <a:pt x="10042" y="6120"/>
                  </a:lnTo>
                  <a:cubicBezTo>
                    <a:pt x="10042" y="6116"/>
                    <a:pt x="10043" y="5940"/>
                    <a:pt x="10036" y="5676"/>
                  </a:cubicBezTo>
                  <a:cubicBezTo>
                    <a:pt x="10028" y="5412"/>
                    <a:pt x="10013" y="5060"/>
                    <a:pt x="9984" y="4703"/>
                  </a:cubicBezTo>
                  <a:cubicBezTo>
                    <a:pt x="9866" y="3488"/>
                    <a:pt x="9414" y="2402"/>
                    <a:pt x="8743" y="1583"/>
                  </a:cubicBezTo>
                  <a:cubicBezTo>
                    <a:pt x="8072" y="765"/>
                    <a:pt x="7182" y="215"/>
                    <a:pt x="6186" y="72"/>
                  </a:cubicBezTo>
                  <a:cubicBezTo>
                    <a:pt x="5600" y="0"/>
                    <a:pt x="5028" y="0"/>
                    <a:pt x="5021" y="0"/>
                  </a:cubicBezTo>
                  <a:close/>
                  <a:moveTo>
                    <a:pt x="11700" y="383"/>
                  </a:moveTo>
                  <a:lnTo>
                    <a:pt x="11512" y="10803"/>
                  </a:lnTo>
                  <a:lnTo>
                    <a:pt x="15706" y="10803"/>
                  </a:lnTo>
                  <a:lnTo>
                    <a:pt x="15706" y="10054"/>
                  </a:lnTo>
                  <a:cubicBezTo>
                    <a:pt x="15673" y="9461"/>
                    <a:pt x="16066" y="8963"/>
                    <a:pt x="16554" y="8980"/>
                  </a:cubicBezTo>
                  <a:cubicBezTo>
                    <a:pt x="17016" y="8996"/>
                    <a:pt x="17374" y="9475"/>
                    <a:pt x="17346" y="10038"/>
                  </a:cubicBezTo>
                  <a:lnTo>
                    <a:pt x="17378" y="17426"/>
                  </a:lnTo>
                  <a:cubicBezTo>
                    <a:pt x="17367" y="17933"/>
                    <a:pt x="17033" y="18341"/>
                    <a:pt x="16617" y="18357"/>
                  </a:cubicBezTo>
                  <a:cubicBezTo>
                    <a:pt x="16182" y="18373"/>
                    <a:pt x="15818" y="17956"/>
                    <a:pt x="15803" y="17426"/>
                  </a:cubicBezTo>
                  <a:lnTo>
                    <a:pt x="15715" y="13347"/>
                  </a:lnTo>
                  <a:lnTo>
                    <a:pt x="11487" y="13347"/>
                  </a:lnTo>
                  <a:lnTo>
                    <a:pt x="11487" y="15397"/>
                  </a:lnTo>
                  <a:cubicBezTo>
                    <a:pt x="11496" y="15838"/>
                    <a:pt x="11516" y="16271"/>
                    <a:pt x="11548" y="16696"/>
                  </a:cubicBezTo>
                  <a:cubicBezTo>
                    <a:pt x="11580" y="17135"/>
                    <a:pt x="11624" y="17569"/>
                    <a:pt x="11731" y="17982"/>
                  </a:cubicBezTo>
                  <a:cubicBezTo>
                    <a:pt x="11942" y="18806"/>
                    <a:pt x="12384" y="19510"/>
                    <a:pt x="12935" y="20061"/>
                  </a:cubicBezTo>
                  <a:cubicBezTo>
                    <a:pt x="14057" y="21181"/>
                    <a:pt x="15555" y="21600"/>
                    <a:pt x="17092" y="21509"/>
                  </a:cubicBezTo>
                  <a:cubicBezTo>
                    <a:pt x="18308" y="21437"/>
                    <a:pt x="19487" y="21035"/>
                    <a:pt x="20353" y="20083"/>
                  </a:cubicBezTo>
                  <a:cubicBezTo>
                    <a:pt x="21106" y="19256"/>
                    <a:pt x="21563" y="18069"/>
                    <a:pt x="21573" y="16782"/>
                  </a:cubicBezTo>
                  <a:lnTo>
                    <a:pt x="21573" y="10185"/>
                  </a:lnTo>
                  <a:cubicBezTo>
                    <a:pt x="21600" y="9179"/>
                    <a:pt x="21360" y="8165"/>
                    <a:pt x="20893" y="7380"/>
                  </a:cubicBezTo>
                  <a:cubicBezTo>
                    <a:pt x="20458" y="6647"/>
                    <a:pt x="19848" y="6138"/>
                    <a:pt x="19111" y="5951"/>
                  </a:cubicBezTo>
                  <a:cubicBezTo>
                    <a:pt x="18435" y="5778"/>
                    <a:pt x="17745" y="5752"/>
                    <a:pt x="17107" y="5967"/>
                  </a:cubicBezTo>
                  <a:cubicBezTo>
                    <a:pt x="16505" y="6170"/>
                    <a:pt x="15963" y="6586"/>
                    <a:pt x="15562" y="7213"/>
                  </a:cubicBezTo>
                  <a:lnTo>
                    <a:pt x="15562" y="3702"/>
                  </a:lnTo>
                  <a:lnTo>
                    <a:pt x="20816" y="3690"/>
                  </a:lnTo>
                  <a:lnTo>
                    <a:pt x="20816" y="383"/>
                  </a:lnTo>
                  <a:lnTo>
                    <a:pt x="11700" y="383"/>
                  </a:lnTo>
                  <a:close/>
                  <a:moveTo>
                    <a:pt x="5021" y="3209"/>
                  </a:moveTo>
                  <a:cubicBezTo>
                    <a:pt x="5460" y="3209"/>
                    <a:pt x="5815" y="3643"/>
                    <a:pt x="5815" y="4177"/>
                  </a:cubicBezTo>
                  <a:lnTo>
                    <a:pt x="5815" y="17301"/>
                  </a:lnTo>
                  <a:cubicBezTo>
                    <a:pt x="5815" y="17836"/>
                    <a:pt x="5460" y="18269"/>
                    <a:pt x="5021" y="18269"/>
                  </a:cubicBezTo>
                  <a:cubicBezTo>
                    <a:pt x="4583" y="18269"/>
                    <a:pt x="4227" y="17836"/>
                    <a:pt x="4227" y="17301"/>
                  </a:cubicBezTo>
                  <a:lnTo>
                    <a:pt x="4227" y="4177"/>
                  </a:lnTo>
                  <a:cubicBezTo>
                    <a:pt x="4227" y="3643"/>
                    <a:pt x="4583" y="3209"/>
                    <a:pt x="5021" y="32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</p:grpSp>
      <p:grpSp>
        <p:nvGrpSpPr>
          <p:cNvPr id="99" name="Группа"/>
          <p:cNvGrpSpPr>
            <a:grpSpLocks/>
          </p:cNvGrpSpPr>
          <p:nvPr/>
        </p:nvGrpSpPr>
        <p:grpSpPr bwMode="auto">
          <a:xfrm>
            <a:off x="6133101" y="2217294"/>
            <a:ext cx="1508628" cy="1368079"/>
            <a:chOff x="-1" y="0"/>
            <a:chExt cx="3816580" cy="3461465"/>
          </a:xfrm>
        </p:grpSpPr>
        <p:sp>
          <p:nvSpPr>
            <p:cNvPr id="106" name="Фигура"/>
            <p:cNvSpPr>
              <a:spLocks/>
            </p:cNvSpPr>
            <p:nvPr/>
          </p:nvSpPr>
          <p:spPr bwMode="auto">
            <a:xfrm rot="10800000">
              <a:off x="-1" y="0"/>
              <a:ext cx="3816580" cy="3461465"/>
            </a:xfrm>
            <a:custGeom>
              <a:avLst/>
              <a:gdLst>
                <a:gd name="T0" fmla="*/ 340333713 w 21400"/>
                <a:gd name="T1" fmla="*/ 277406543 h 21596"/>
                <a:gd name="T2" fmla="*/ 340333713 w 21400"/>
                <a:gd name="T3" fmla="*/ 277406543 h 21596"/>
                <a:gd name="T4" fmla="*/ 340333713 w 21400"/>
                <a:gd name="T5" fmla="*/ 277406543 h 21596"/>
                <a:gd name="T6" fmla="*/ 340333713 w 21400"/>
                <a:gd name="T7" fmla="*/ 277406543 h 2159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00" h="21596" extrusionOk="0">
                  <a:moveTo>
                    <a:pt x="194" y="19103"/>
                  </a:moveTo>
                  <a:lnTo>
                    <a:pt x="9344" y="930"/>
                  </a:lnTo>
                  <a:cubicBezTo>
                    <a:pt x="9600" y="363"/>
                    <a:pt x="10120" y="4"/>
                    <a:pt x="10690" y="0"/>
                  </a:cubicBezTo>
                  <a:cubicBezTo>
                    <a:pt x="11267" y="-4"/>
                    <a:pt x="11796" y="356"/>
                    <a:pt x="12056" y="930"/>
                  </a:cubicBezTo>
                  <a:lnTo>
                    <a:pt x="21207" y="19084"/>
                  </a:lnTo>
                  <a:cubicBezTo>
                    <a:pt x="21486" y="19640"/>
                    <a:pt x="21462" y="20323"/>
                    <a:pt x="21144" y="20853"/>
                  </a:cubicBezTo>
                  <a:cubicBezTo>
                    <a:pt x="20882" y="21291"/>
                    <a:pt x="20450" y="21566"/>
                    <a:pt x="19978" y="21596"/>
                  </a:cubicBezTo>
                  <a:lnTo>
                    <a:pt x="1434" y="21596"/>
                  </a:lnTo>
                  <a:cubicBezTo>
                    <a:pt x="1015" y="21581"/>
                    <a:pt x="622" y="21369"/>
                    <a:pt x="354" y="21011"/>
                  </a:cubicBezTo>
                  <a:cubicBezTo>
                    <a:pt x="-51" y="20474"/>
                    <a:pt x="-114" y="19714"/>
                    <a:pt x="194" y="19103"/>
                  </a:cubicBezTo>
                  <a:close/>
                </a:path>
              </a:pathLst>
            </a:custGeom>
            <a:solidFill>
              <a:srgbClr val="CFCDD0">
                <a:alpha val="529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07" name="Фигура"/>
            <p:cNvSpPr>
              <a:spLocks/>
            </p:cNvSpPr>
            <p:nvPr/>
          </p:nvSpPr>
          <p:spPr bwMode="auto">
            <a:xfrm rot="10800000">
              <a:off x="135359" y="137484"/>
              <a:ext cx="3541459" cy="3181198"/>
            </a:xfrm>
            <a:custGeom>
              <a:avLst/>
              <a:gdLst>
                <a:gd name="T0" fmla="*/ 291781486 w 21492"/>
                <a:gd name="T1" fmla="*/ 234552930 h 21573"/>
                <a:gd name="T2" fmla="*/ 291781486 w 21492"/>
                <a:gd name="T3" fmla="*/ 234552930 h 21573"/>
                <a:gd name="T4" fmla="*/ 291781486 w 21492"/>
                <a:gd name="T5" fmla="*/ 234552930 h 21573"/>
                <a:gd name="T6" fmla="*/ 291781486 w 21492"/>
                <a:gd name="T7" fmla="*/ 234552930 h 21573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92" h="21573" extrusionOk="0">
                  <a:moveTo>
                    <a:pt x="64" y="20330"/>
                  </a:moveTo>
                  <a:lnTo>
                    <a:pt x="10016" y="580"/>
                  </a:lnTo>
                  <a:cubicBezTo>
                    <a:pt x="10131" y="244"/>
                    <a:pt x="10414" y="16"/>
                    <a:pt x="10736" y="1"/>
                  </a:cubicBezTo>
                  <a:cubicBezTo>
                    <a:pt x="11085" y="-16"/>
                    <a:pt x="11404" y="217"/>
                    <a:pt x="11531" y="580"/>
                  </a:cubicBezTo>
                  <a:lnTo>
                    <a:pt x="21358" y="20140"/>
                  </a:lnTo>
                  <a:cubicBezTo>
                    <a:pt x="21529" y="20433"/>
                    <a:pt x="21537" y="20809"/>
                    <a:pt x="21378" y="21110"/>
                  </a:cubicBezTo>
                  <a:cubicBezTo>
                    <a:pt x="21227" y="21398"/>
                    <a:pt x="20946" y="21571"/>
                    <a:pt x="20647" y="21562"/>
                  </a:cubicBezTo>
                  <a:lnTo>
                    <a:pt x="827" y="21572"/>
                  </a:lnTo>
                  <a:cubicBezTo>
                    <a:pt x="604" y="21584"/>
                    <a:pt x="387" y="21489"/>
                    <a:pt x="231" y="21311"/>
                  </a:cubicBezTo>
                  <a:cubicBezTo>
                    <a:pt x="3" y="21052"/>
                    <a:pt x="-63" y="20665"/>
                    <a:pt x="64" y="2033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08" name="Фигура"/>
            <p:cNvSpPr>
              <a:spLocks/>
            </p:cNvSpPr>
            <p:nvPr/>
          </p:nvSpPr>
          <p:spPr bwMode="auto">
            <a:xfrm>
              <a:off x="1380802" y="450283"/>
              <a:ext cx="1747686" cy="2344124"/>
            </a:xfrm>
            <a:custGeom>
              <a:avLst/>
              <a:gdLst>
                <a:gd name="T0" fmla="*/ 70703851 w 21600"/>
                <a:gd name="T1" fmla="*/ 127197160 h 21600"/>
                <a:gd name="T2" fmla="*/ 70703851 w 21600"/>
                <a:gd name="T3" fmla="*/ 127197160 h 21600"/>
                <a:gd name="T4" fmla="*/ 70703851 w 21600"/>
                <a:gd name="T5" fmla="*/ 127197160 h 21600"/>
                <a:gd name="T6" fmla="*/ 70703851 w 21600"/>
                <a:gd name="T7" fmla="*/ 12719716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7621"/>
                  </a:moveTo>
                  <a:lnTo>
                    <a:pt x="11628" y="196"/>
                  </a:lnTo>
                  <a:lnTo>
                    <a:pt x="9815" y="606"/>
                  </a:lnTo>
                  <a:lnTo>
                    <a:pt x="9004" y="2"/>
                  </a:lnTo>
                  <a:lnTo>
                    <a:pt x="7591" y="694"/>
                  </a:lnTo>
                  <a:lnTo>
                    <a:pt x="6660" y="0"/>
                  </a:lnTo>
                  <a:lnTo>
                    <a:pt x="4198" y="653"/>
                  </a:lnTo>
                  <a:lnTo>
                    <a:pt x="3318" y="87"/>
                  </a:lnTo>
                  <a:lnTo>
                    <a:pt x="1965" y="324"/>
                  </a:lnTo>
                  <a:lnTo>
                    <a:pt x="1426" y="1533"/>
                  </a:lnTo>
                  <a:lnTo>
                    <a:pt x="2246" y="2145"/>
                  </a:lnTo>
                  <a:lnTo>
                    <a:pt x="1435" y="3189"/>
                  </a:lnTo>
                  <a:lnTo>
                    <a:pt x="4577" y="5532"/>
                  </a:lnTo>
                  <a:lnTo>
                    <a:pt x="1755" y="6198"/>
                  </a:lnTo>
                  <a:lnTo>
                    <a:pt x="0" y="13320"/>
                  </a:lnTo>
                  <a:lnTo>
                    <a:pt x="11030" y="21600"/>
                  </a:lnTo>
                  <a:lnTo>
                    <a:pt x="21600" y="7621"/>
                  </a:lnTo>
                  <a:close/>
                </a:path>
              </a:pathLst>
            </a:custGeom>
            <a:solidFill>
              <a:srgbClr val="000000">
                <a:alpha val="1058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09" name="Фигура"/>
            <p:cNvSpPr>
              <a:spLocks/>
            </p:cNvSpPr>
            <p:nvPr/>
          </p:nvSpPr>
          <p:spPr bwMode="auto">
            <a:xfrm>
              <a:off x="1314282" y="1011623"/>
              <a:ext cx="1188014" cy="965742"/>
            </a:xfrm>
            <a:custGeom>
              <a:avLst/>
              <a:gdLst>
                <a:gd name="T0" fmla="*/ 32707111 w 21576"/>
                <a:gd name="T1" fmla="*/ 21591296 h 21598"/>
                <a:gd name="T2" fmla="*/ 32707111 w 21576"/>
                <a:gd name="T3" fmla="*/ 21591296 h 21598"/>
                <a:gd name="T4" fmla="*/ 32707111 w 21576"/>
                <a:gd name="T5" fmla="*/ 21591296 h 21598"/>
                <a:gd name="T6" fmla="*/ 32707111 w 21576"/>
                <a:gd name="T7" fmla="*/ 21591296 h 21598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76" h="21598" extrusionOk="0">
                  <a:moveTo>
                    <a:pt x="16258" y="4"/>
                  </a:moveTo>
                  <a:cubicBezTo>
                    <a:pt x="15017" y="48"/>
                    <a:pt x="13822" y="453"/>
                    <a:pt x="12917" y="1418"/>
                  </a:cubicBezTo>
                  <a:cubicBezTo>
                    <a:pt x="12080" y="2310"/>
                    <a:pt x="11572" y="3611"/>
                    <a:pt x="11555" y="5023"/>
                  </a:cubicBezTo>
                  <a:cubicBezTo>
                    <a:pt x="11515" y="6956"/>
                    <a:pt x="11495" y="8890"/>
                    <a:pt x="11495" y="10824"/>
                  </a:cubicBezTo>
                  <a:cubicBezTo>
                    <a:pt x="11496" y="12731"/>
                    <a:pt x="11516" y="14636"/>
                    <a:pt x="11555" y="16543"/>
                  </a:cubicBezTo>
                  <a:cubicBezTo>
                    <a:pt x="11538" y="17993"/>
                    <a:pt x="12061" y="19342"/>
                    <a:pt x="12940" y="20236"/>
                  </a:cubicBezTo>
                  <a:cubicBezTo>
                    <a:pt x="13966" y="21280"/>
                    <a:pt x="15348" y="21588"/>
                    <a:pt x="16734" y="21571"/>
                  </a:cubicBezTo>
                  <a:cubicBezTo>
                    <a:pt x="18007" y="21556"/>
                    <a:pt x="19268" y="21267"/>
                    <a:pt x="20217" y="20324"/>
                  </a:cubicBezTo>
                  <a:cubicBezTo>
                    <a:pt x="21063" y="19484"/>
                    <a:pt x="21575" y="18197"/>
                    <a:pt x="21561" y="16801"/>
                  </a:cubicBezTo>
                  <a:lnTo>
                    <a:pt x="21561" y="11237"/>
                  </a:lnTo>
                  <a:cubicBezTo>
                    <a:pt x="21480" y="9268"/>
                    <a:pt x="20402" y="7863"/>
                    <a:pt x="18956" y="7410"/>
                  </a:cubicBezTo>
                  <a:cubicBezTo>
                    <a:pt x="18308" y="7207"/>
                    <a:pt x="17640" y="7244"/>
                    <a:pt x="17044" y="7539"/>
                  </a:cubicBezTo>
                  <a:cubicBezTo>
                    <a:pt x="16490" y="7813"/>
                    <a:pt x="16012" y="8303"/>
                    <a:pt x="15693" y="8956"/>
                  </a:cubicBezTo>
                  <a:lnTo>
                    <a:pt x="15693" y="4293"/>
                  </a:lnTo>
                  <a:cubicBezTo>
                    <a:pt x="15668" y="3694"/>
                    <a:pt x="16063" y="3196"/>
                    <a:pt x="16550" y="3213"/>
                  </a:cubicBezTo>
                  <a:cubicBezTo>
                    <a:pt x="17017" y="3229"/>
                    <a:pt x="17380" y="3719"/>
                    <a:pt x="17352" y="4293"/>
                  </a:cubicBezTo>
                  <a:lnTo>
                    <a:pt x="17352" y="5902"/>
                  </a:lnTo>
                  <a:lnTo>
                    <a:pt x="21575" y="5902"/>
                  </a:lnTo>
                  <a:cubicBezTo>
                    <a:pt x="21600" y="4235"/>
                    <a:pt x="21344" y="2696"/>
                    <a:pt x="20430" y="1623"/>
                  </a:cubicBezTo>
                  <a:cubicBezTo>
                    <a:pt x="19491" y="521"/>
                    <a:pt x="18166" y="67"/>
                    <a:pt x="16792" y="6"/>
                  </a:cubicBezTo>
                  <a:cubicBezTo>
                    <a:pt x="16614" y="-2"/>
                    <a:pt x="16435" y="-2"/>
                    <a:pt x="16258" y="4"/>
                  </a:cubicBezTo>
                  <a:close/>
                  <a:moveTo>
                    <a:pt x="4991" y="31"/>
                  </a:moveTo>
                  <a:cubicBezTo>
                    <a:pt x="4984" y="31"/>
                    <a:pt x="4416" y="31"/>
                    <a:pt x="3833" y="103"/>
                  </a:cubicBezTo>
                  <a:cubicBezTo>
                    <a:pt x="2843" y="246"/>
                    <a:pt x="1958" y="799"/>
                    <a:pt x="1291" y="1621"/>
                  </a:cubicBezTo>
                  <a:cubicBezTo>
                    <a:pt x="624" y="2443"/>
                    <a:pt x="175" y="3534"/>
                    <a:pt x="58" y="4754"/>
                  </a:cubicBezTo>
                  <a:cubicBezTo>
                    <a:pt x="29" y="5112"/>
                    <a:pt x="16" y="5466"/>
                    <a:pt x="8" y="5731"/>
                  </a:cubicBezTo>
                  <a:cubicBezTo>
                    <a:pt x="1" y="5997"/>
                    <a:pt x="0" y="6173"/>
                    <a:pt x="0" y="6177"/>
                  </a:cubicBezTo>
                  <a:lnTo>
                    <a:pt x="0" y="15452"/>
                  </a:lnTo>
                  <a:cubicBezTo>
                    <a:pt x="0" y="15456"/>
                    <a:pt x="1" y="15632"/>
                    <a:pt x="8" y="15898"/>
                  </a:cubicBezTo>
                  <a:cubicBezTo>
                    <a:pt x="16" y="16163"/>
                    <a:pt x="29" y="16519"/>
                    <a:pt x="58" y="16877"/>
                  </a:cubicBezTo>
                  <a:cubicBezTo>
                    <a:pt x="175" y="18097"/>
                    <a:pt x="624" y="19187"/>
                    <a:pt x="1291" y="20008"/>
                  </a:cubicBezTo>
                  <a:cubicBezTo>
                    <a:pt x="1958" y="20829"/>
                    <a:pt x="2843" y="21383"/>
                    <a:pt x="3833" y="21526"/>
                  </a:cubicBezTo>
                  <a:cubicBezTo>
                    <a:pt x="4416" y="21598"/>
                    <a:pt x="4984" y="21598"/>
                    <a:pt x="4991" y="21598"/>
                  </a:cubicBezTo>
                  <a:cubicBezTo>
                    <a:pt x="4998" y="21598"/>
                    <a:pt x="5566" y="21598"/>
                    <a:pt x="6149" y="21526"/>
                  </a:cubicBezTo>
                  <a:cubicBezTo>
                    <a:pt x="7139" y="21383"/>
                    <a:pt x="8024" y="20829"/>
                    <a:pt x="8691" y="20008"/>
                  </a:cubicBezTo>
                  <a:cubicBezTo>
                    <a:pt x="9358" y="19187"/>
                    <a:pt x="9807" y="18097"/>
                    <a:pt x="9924" y="16877"/>
                  </a:cubicBezTo>
                  <a:cubicBezTo>
                    <a:pt x="9953" y="16519"/>
                    <a:pt x="9968" y="16163"/>
                    <a:pt x="9976" y="15898"/>
                  </a:cubicBezTo>
                  <a:cubicBezTo>
                    <a:pt x="9983" y="15632"/>
                    <a:pt x="9982" y="15456"/>
                    <a:pt x="9982" y="15452"/>
                  </a:cubicBezTo>
                  <a:lnTo>
                    <a:pt x="9982" y="6177"/>
                  </a:lnTo>
                  <a:cubicBezTo>
                    <a:pt x="9982" y="6173"/>
                    <a:pt x="9983" y="5997"/>
                    <a:pt x="9976" y="5731"/>
                  </a:cubicBezTo>
                  <a:cubicBezTo>
                    <a:pt x="9968" y="5466"/>
                    <a:pt x="9953" y="5112"/>
                    <a:pt x="9924" y="4754"/>
                  </a:cubicBezTo>
                  <a:cubicBezTo>
                    <a:pt x="9807" y="3534"/>
                    <a:pt x="9358" y="2443"/>
                    <a:pt x="8691" y="1621"/>
                  </a:cubicBezTo>
                  <a:cubicBezTo>
                    <a:pt x="8024" y="799"/>
                    <a:pt x="7139" y="246"/>
                    <a:pt x="6149" y="103"/>
                  </a:cubicBezTo>
                  <a:cubicBezTo>
                    <a:pt x="5566" y="31"/>
                    <a:pt x="4998" y="31"/>
                    <a:pt x="4991" y="31"/>
                  </a:cubicBezTo>
                  <a:close/>
                  <a:moveTo>
                    <a:pt x="4991" y="3254"/>
                  </a:moveTo>
                  <a:cubicBezTo>
                    <a:pt x="5427" y="3254"/>
                    <a:pt x="5780" y="3689"/>
                    <a:pt x="5780" y="4226"/>
                  </a:cubicBezTo>
                  <a:lnTo>
                    <a:pt x="5780" y="17405"/>
                  </a:lnTo>
                  <a:cubicBezTo>
                    <a:pt x="5780" y="17942"/>
                    <a:pt x="5427" y="18377"/>
                    <a:pt x="4991" y="18377"/>
                  </a:cubicBezTo>
                  <a:cubicBezTo>
                    <a:pt x="4555" y="18377"/>
                    <a:pt x="4202" y="17942"/>
                    <a:pt x="4202" y="17405"/>
                  </a:cubicBezTo>
                  <a:lnTo>
                    <a:pt x="4202" y="4226"/>
                  </a:lnTo>
                  <a:cubicBezTo>
                    <a:pt x="4202" y="3689"/>
                    <a:pt x="4555" y="3254"/>
                    <a:pt x="4991" y="3254"/>
                  </a:cubicBezTo>
                  <a:close/>
                  <a:moveTo>
                    <a:pt x="16520" y="10522"/>
                  </a:moveTo>
                  <a:cubicBezTo>
                    <a:pt x="16993" y="10522"/>
                    <a:pt x="17376" y="10995"/>
                    <a:pt x="17376" y="11578"/>
                  </a:cubicBezTo>
                  <a:lnTo>
                    <a:pt x="17376" y="17418"/>
                  </a:lnTo>
                  <a:cubicBezTo>
                    <a:pt x="17376" y="18000"/>
                    <a:pt x="16993" y="18472"/>
                    <a:pt x="16520" y="18472"/>
                  </a:cubicBezTo>
                  <a:cubicBezTo>
                    <a:pt x="16047" y="18472"/>
                    <a:pt x="15663" y="18000"/>
                    <a:pt x="15663" y="17418"/>
                  </a:cubicBezTo>
                  <a:lnTo>
                    <a:pt x="15663" y="11578"/>
                  </a:lnTo>
                  <a:cubicBezTo>
                    <a:pt x="15663" y="10995"/>
                    <a:pt x="16047" y="10522"/>
                    <a:pt x="16520" y="105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</p:grpSp>
      <p:grpSp>
        <p:nvGrpSpPr>
          <p:cNvPr id="100" name="Группа"/>
          <p:cNvGrpSpPr>
            <a:grpSpLocks/>
          </p:cNvGrpSpPr>
          <p:nvPr/>
        </p:nvGrpSpPr>
        <p:grpSpPr bwMode="auto">
          <a:xfrm>
            <a:off x="7265969" y="2217294"/>
            <a:ext cx="1508627" cy="1368080"/>
            <a:chOff x="0" y="-1"/>
            <a:chExt cx="3816579" cy="3461466"/>
          </a:xfrm>
        </p:grpSpPr>
        <p:sp>
          <p:nvSpPr>
            <p:cNvPr id="101" name="Фигура"/>
            <p:cNvSpPr>
              <a:spLocks/>
            </p:cNvSpPr>
            <p:nvPr/>
          </p:nvSpPr>
          <p:spPr bwMode="auto">
            <a:xfrm>
              <a:off x="0" y="-1"/>
              <a:ext cx="3816579" cy="3461466"/>
            </a:xfrm>
            <a:custGeom>
              <a:avLst/>
              <a:gdLst>
                <a:gd name="T0" fmla="*/ 340333623 w 21400"/>
                <a:gd name="T1" fmla="*/ 277406623 h 21596"/>
                <a:gd name="T2" fmla="*/ 340333623 w 21400"/>
                <a:gd name="T3" fmla="*/ 277406623 h 21596"/>
                <a:gd name="T4" fmla="*/ 340333623 w 21400"/>
                <a:gd name="T5" fmla="*/ 277406623 h 21596"/>
                <a:gd name="T6" fmla="*/ 340333623 w 21400"/>
                <a:gd name="T7" fmla="*/ 277406623 h 2159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00" h="21596" extrusionOk="0">
                  <a:moveTo>
                    <a:pt x="194" y="19103"/>
                  </a:moveTo>
                  <a:lnTo>
                    <a:pt x="9344" y="930"/>
                  </a:lnTo>
                  <a:cubicBezTo>
                    <a:pt x="9600" y="363"/>
                    <a:pt x="10120" y="4"/>
                    <a:pt x="10690" y="0"/>
                  </a:cubicBezTo>
                  <a:cubicBezTo>
                    <a:pt x="11267" y="-4"/>
                    <a:pt x="11796" y="356"/>
                    <a:pt x="12056" y="930"/>
                  </a:cubicBezTo>
                  <a:lnTo>
                    <a:pt x="21207" y="19084"/>
                  </a:lnTo>
                  <a:cubicBezTo>
                    <a:pt x="21486" y="19640"/>
                    <a:pt x="21462" y="20323"/>
                    <a:pt x="21144" y="20853"/>
                  </a:cubicBezTo>
                  <a:cubicBezTo>
                    <a:pt x="20882" y="21291"/>
                    <a:pt x="20450" y="21566"/>
                    <a:pt x="19978" y="21596"/>
                  </a:cubicBezTo>
                  <a:lnTo>
                    <a:pt x="1434" y="21596"/>
                  </a:lnTo>
                  <a:cubicBezTo>
                    <a:pt x="1015" y="21581"/>
                    <a:pt x="622" y="21369"/>
                    <a:pt x="354" y="21011"/>
                  </a:cubicBezTo>
                  <a:cubicBezTo>
                    <a:pt x="-51" y="20474"/>
                    <a:pt x="-114" y="19714"/>
                    <a:pt x="194" y="19103"/>
                  </a:cubicBezTo>
                  <a:close/>
                </a:path>
              </a:pathLst>
            </a:custGeom>
            <a:solidFill>
              <a:srgbClr val="CFCDD0">
                <a:alpha val="529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02" name="Фигура"/>
            <p:cNvSpPr>
              <a:spLocks/>
            </p:cNvSpPr>
            <p:nvPr/>
          </p:nvSpPr>
          <p:spPr bwMode="auto">
            <a:xfrm>
              <a:off x="139758" y="142783"/>
              <a:ext cx="3541460" cy="3181197"/>
            </a:xfrm>
            <a:custGeom>
              <a:avLst/>
              <a:gdLst>
                <a:gd name="T0" fmla="*/ 291781568 w 21492"/>
                <a:gd name="T1" fmla="*/ 234552856 h 21573"/>
                <a:gd name="T2" fmla="*/ 291781568 w 21492"/>
                <a:gd name="T3" fmla="*/ 234552856 h 21573"/>
                <a:gd name="T4" fmla="*/ 291781568 w 21492"/>
                <a:gd name="T5" fmla="*/ 234552856 h 21573"/>
                <a:gd name="T6" fmla="*/ 291781568 w 21492"/>
                <a:gd name="T7" fmla="*/ 234552856 h 21573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92" h="21573" extrusionOk="0">
                  <a:moveTo>
                    <a:pt x="64" y="20330"/>
                  </a:moveTo>
                  <a:lnTo>
                    <a:pt x="10016" y="580"/>
                  </a:lnTo>
                  <a:cubicBezTo>
                    <a:pt x="10131" y="244"/>
                    <a:pt x="10414" y="16"/>
                    <a:pt x="10736" y="1"/>
                  </a:cubicBezTo>
                  <a:cubicBezTo>
                    <a:pt x="11085" y="-16"/>
                    <a:pt x="11404" y="217"/>
                    <a:pt x="11531" y="580"/>
                  </a:cubicBezTo>
                  <a:lnTo>
                    <a:pt x="21358" y="20140"/>
                  </a:lnTo>
                  <a:cubicBezTo>
                    <a:pt x="21529" y="20433"/>
                    <a:pt x="21537" y="20809"/>
                    <a:pt x="21378" y="21110"/>
                  </a:cubicBezTo>
                  <a:cubicBezTo>
                    <a:pt x="21227" y="21398"/>
                    <a:pt x="20946" y="21571"/>
                    <a:pt x="20647" y="21562"/>
                  </a:cubicBezTo>
                  <a:lnTo>
                    <a:pt x="827" y="21572"/>
                  </a:lnTo>
                  <a:cubicBezTo>
                    <a:pt x="604" y="21584"/>
                    <a:pt x="387" y="21489"/>
                    <a:pt x="231" y="21311"/>
                  </a:cubicBezTo>
                  <a:cubicBezTo>
                    <a:pt x="3" y="21052"/>
                    <a:pt x="-63" y="20665"/>
                    <a:pt x="64" y="2033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03" name="Фигура"/>
            <p:cNvSpPr>
              <a:spLocks/>
            </p:cNvSpPr>
            <p:nvPr/>
          </p:nvSpPr>
          <p:spPr bwMode="auto">
            <a:xfrm>
              <a:off x="1466612" y="1472382"/>
              <a:ext cx="2215952" cy="1853323"/>
            </a:xfrm>
            <a:custGeom>
              <a:avLst/>
              <a:gdLst>
                <a:gd name="T0" fmla="*/ 114063723 w 21525"/>
                <a:gd name="T1" fmla="*/ 79509444 h 21600"/>
                <a:gd name="T2" fmla="*/ 114063723 w 21525"/>
                <a:gd name="T3" fmla="*/ 79509444 h 21600"/>
                <a:gd name="T4" fmla="*/ 114063723 w 21525"/>
                <a:gd name="T5" fmla="*/ 79509444 h 21600"/>
                <a:gd name="T6" fmla="*/ 114063723 w 21525"/>
                <a:gd name="T7" fmla="*/ 7950944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5" h="21600" extrusionOk="0">
                  <a:moveTo>
                    <a:pt x="17756" y="11556"/>
                  </a:moveTo>
                  <a:lnTo>
                    <a:pt x="8354" y="275"/>
                  </a:lnTo>
                  <a:lnTo>
                    <a:pt x="6935" y="972"/>
                  </a:lnTo>
                  <a:lnTo>
                    <a:pt x="6172" y="58"/>
                  </a:lnTo>
                  <a:lnTo>
                    <a:pt x="5176" y="871"/>
                  </a:lnTo>
                  <a:lnTo>
                    <a:pt x="4347" y="0"/>
                  </a:lnTo>
                  <a:lnTo>
                    <a:pt x="2412" y="839"/>
                  </a:lnTo>
                  <a:lnTo>
                    <a:pt x="1795" y="98"/>
                  </a:lnTo>
                  <a:lnTo>
                    <a:pt x="834" y="278"/>
                  </a:lnTo>
                  <a:lnTo>
                    <a:pt x="276" y="1958"/>
                  </a:lnTo>
                  <a:lnTo>
                    <a:pt x="993" y="2818"/>
                  </a:lnTo>
                  <a:lnTo>
                    <a:pt x="355" y="4080"/>
                  </a:lnTo>
                  <a:lnTo>
                    <a:pt x="3230" y="7528"/>
                  </a:lnTo>
                  <a:lnTo>
                    <a:pt x="694" y="8148"/>
                  </a:lnTo>
                  <a:lnTo>
                    <a:pt x="0" y="17118"/>
                  </a:lnTo>
                  <a:lnTo>
                    <a:pt x="3673" y="21600"/>
                  </a:lnTo>
                  <a:lnTo>
                    <a:pt x="20158" y="21571"/>
                  </a:lnTo>
                  <a:cubicBezTo>
                    <a:pt x="20580" y="21580"/>
                    <a:pt x="20981" y="21350"/>
                    <a:pt x="21240" y="20950"/>
                  </a:cubicBezTo>
                  <a:cubicBezTo>
                    <a:pt x="21520" y="20519"/>
                    <a:pt x="21600" y="19948"/>
                    <a:pt x="21453" y="19431"/>
                  </a:cubicBezTo>
                  <a:lnTo>
                    <a:pt x="17756" y="11556"/>
                  </a:lnTo>
                  <a:close/>
                </a:path>
              </a:pathLst>
            </a:custGeom>
            <a:solidFill>
              <a:srgbClr val="000000">
                <a:alpha val="1058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  <p:sp>
          <p:nvSpPr>
            <p:cNvPr id="105" name="Фигура"/>
            <p:cNvSpPr>
              <a:spLocks/>
            </p:cNvSpPr>
            <p:nvPr/>
          </p:nvSpPr>
          <p:spPr bwMode="auto">
            <a:xfrm>
              <a:off x="1387805" y="2046520"/>
              <a:ext cx="1040958" cy="964353"/>
            </a:xfrm>
            <a:custGeom>
              <a:avLst/>
              <a:gdLst>
                <a:gd name="T0" fmla="*/ 25083184 w 21600"/>
                <a:gd name="T1" fmla="*/ 21527261 h 21600"/>
                <a:gd name="T2" fmla="*/ 25083184 w 21600"/>
                <a:gd name="T3" fmla="*/ 21527261 h 21600"/>
                <a:gd name="T4" fmla="*/ 25083184 w 21600"/>
                <a:gd name="T5" fmla="*/ 21527261 h 21600"/>
                <a:gd name="T6" fmla="*/ 25083184 w 21600"/>
                <a:gd name="T7" fmla="*/ 21527261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5703" y="0"/>
                  </a:moveTo>
                  <a:cubicBezTo>
                    <a:pt x="5695" y="0"/>
                    <a:pt x="5046" y="0"/>
                    <a:pt x="4380" y="72"/>
                  </a:cubicBezTo>
                  <a:cubicBezTo>
                    <a:pt x="3248" y="216"/>
                    <a:pt x="2237" y="769"/>
                    <a:pt x="1475" y="1592"/>
                  </a:cubicBezTo>
                  <a:cubicBezTo>
                    <a:pt x="713" y="2416"/>
                    <a:pt x="200" y="3509"/>
                    <a:pt x="67" y="4730"/>
                  </a:cubicBezTo>
                  <a:cubicBezTo>
                    <a:pt x="33" y="5089"/>
                    <a:pt x="18" y="5444"/>
                    <a:pt x="10" y="5709"/>
                  </a:cubicBezTo>
                  <a:cubicBezTo>
                    <a:pt x="1" y="5975"/>
                    <a:pt x="0" y="6151"/>
                    <a:pt x="0" y="6156"/>
                  </a:cubicBezTo>
                  <a:lnTo>
                    <a:pt x="0" y="15444"/>
                  </a:lnTo>
                  <a:cubicBezTo>
                    <a:pt x="0" y="15449"/>
                    <a:pt x="1" y="15625"/>
                    <a:pt x="10" y="15891"/>
                  </a:cubicBezTo>
                  <a:cubicBezTo>
                    <a:pt x="18" y="16157"/>
                    <a:pt x="33" y="16513"/>
                    <a:pt x="67" y="16872"/>
                  </a:cubicBezTo>
                  <a:cubicBezTo>
                    <a:pt x="200" y="18094"/>
                    <a:pt x="713" y="19185"/>
                    <a:pt x="1475" y="20008"/>
                  </a:cubicBezTo>
                  <a:cubicBezTo>
                    <a:pt x="2237" y="20830"/>
                    <a:pt x="3248" y="21384"/>
                    <a:pt x="4380" y="21528"/>
                  </a:cubicBezTo>
                  <a:cubicBezTo>
                    <a:pt x="5045" y="21600"/>
                    <a:pt x="5695" y="21600"/>
                    <a:pt x="5703" y="21600"/>
                  </a:cubicBezTo>
                  <a:cubicBezTo>
                    <a:pt x="5711" y="21600"/>
                    <a:pt x="6360" y="21600"/>
                    <a:pt x="7025" y="21528"/>
                  </a:cubicBezTo>
                  <a:cubicBezTo>
                    <a:pt x="8157" y="21384"/>
                    <a:pt x="9168" y="20830"/>
                    <a:pt x="9930" y="20008"/>
                  </a:cubicBezTo>
                  <a:cubicBezTo>
                    <a:pt x="10692" y="19185"/>
                    <a:pt x="11205" y="18094"/>
                    <a:pt x="11338" y="16872"/>
                  </a:cubicBezTo>
                  <a:cubicBezTo>
                    <a:pt x="11372" y="16513"/>
                    <a:pt x="11389" y="16157"/>
                    <a:pt x="11398" y="15891"/>
                  </a:cubicBezTo>
                  <a:cubicBezTo>
                    <a:pt x="11406" y="15625"/>
                    <a:pt x="11405" y="15449"/>
                    <a:pt x="11405" y="15444"/>
                  </a:cubicBezTo>
                  <a:lnTo>
                    <a:pt x="11405" y="6156"/>
                  </a:lnTo>
                  <a:cubicBezTo>
                    <a:pt x="11405" y="6151"/>
                    <a:pt x="11406" y="5975"/>
                    <a:pt x="11398" y="5709"/>
                  </a:cubicBezTo>
                  <a:cubicBezTo>
                    <a:pt x="11389" y="5444"/>
                    <a:pt x="11372" y="5089"/>
                    <a:pt x="11338" y="4730"/>
                  </a:cubicBezTo>
                  <a:cubicBezTo>
                    <a:pt x="11205" y="3509"/>
                    <a:pt x="10692" y="2416"/>
                    <a:pt x="9930" y="1592"/>
                  </a:cubicBezTo>
                  <a:cubicBezTo>
                    <a:pt x="9168" y="769"/>
                    <a:pt x="8157" y="216"/>
                    <a:pt x="7025" y="72"/>
                  </a:cubicBezTo>
                  <a:cubicBezTo>
                    <a:pt x="6360" y="0"/>
                    <a:pt x="5711" y="0"/>
                    <a:pt x="5703" y="0"/>
                  </a:cubicBezTo>
                  <a:close/>
                  <a:moveTo>
                    <a:pt x="12339" y="401"/>
                  </a:moveTo>
                  <a:lnTo>
                    <a:pt x="12339" y="4187"/>
                  </a:lnTo>
                  <a:lnTo>
                    <a:pt x="17155" y="4187"/>
                  </a:lnTo>
                  <a:lnTo>
                    <a:pt x="13727" y="21258"/>
                  </a:lnTo>
                  <a:lnTo>
                    <a:pt x="18562" y="21258"/>
                  </a:lnTo>
                  <a:lnTo>
                    <a:pt x="21592" y="4931"/>
                  </a:lnTo>
                  <a:lnTo>
                    <a:pt x="21600" y="401"/>
                  </a:lnTo>
                  <a:lnTo>
                    <a:pt x="12339" y="401"/>
                  </a:lnTo>
                  <a:close/>
                  <a:moveTo>
                    <a:pt x="5703" y="3228"/>
                  </a:moveTo>
                  <a:cubicBezTo>
                    <a:pt x="6200" y="3228"/>
                    <a:pt x="6604" y="3664"/>
                    <a:pt x="6604" y="4201"/>
                  </a:cubicBezTo>
                  <a:lnTo>
                    <a:pt x="6604" y="17401"/>
                  </a:lnTo>
                  <a:cubicBezTo>
                    <a:pt x="6604" y="17938"/>
                    <a:pt x="6200" y="18374"/>
                    <a:pt x="5703" y="18374"/>
                  </a:cubicBezTo>
                  <a:cubicBezTo>
                    <a:pt x="5205" y="18374"/>
                    <a:pt x="4801" y="17938"/>
                    <a:pt x="4801" y="17401"/>
                  </a:cubicBezTo>
                  <a:lnTo>
                    <a:pt x="4801" y="4201"/>
                  </a:lnTo>
                  <a:cubicBezTo>
                    <a:pt x="4801" y="3664"/>
                    <a:pt x="5205" y="3228"/>
                    <a:pt x="5703" y="32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n-US"/>
            </a:p>
          </p:txBody>
        </p:sp>
      </p:grpSp>
      <p:sp>
        <p:nvSpPr>
          <p:cNvPr id="93" name="Text Box 3"/>
          <p:cNvSpPr txBox="1">
            <a:spLocks noChangeArrowheads="1"/>
          </p:cNvSpPr>
          <p:nvPr/>
        </p:nvSpPr>
        <p:spPr bwMode="auto">
          <a:xfrm>
            <a:off x="611482" y="4176246"/>
            <a:ext cx="1224936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Анализ</a:t>
            </a:r>
            <a:endParaRPr lang="ru-RU" altLang="ru-RU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Text Box 3"/>
          <p:cNvSpPr txBox="1">
            <a:spLocks noChangeArrowheads="1"/>
          </p:cNvSpPr>
          <p:nvPr/>
        </p:nvSpPr>
        <p:spPr bwMode="auto">
          <a:xfrm>
            <a:off x="958691" y="2651591"/>
            <a:ext cx="528780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шаг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050" name="Picture 2" descr="C:\Сережкино\МФК\АВРОРА Консалт\PR\Иконки раб\анализ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62" y="3723879"/>
            <a:ext cx="579376" cy="36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Сережкино\МФК\АВРОРА Консалт\PR\Иконки раб\callcen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29" y="1387989"/>
            <a:ext cx="473372" cy="51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Text Box 3"/>
          <p:cNvSpPr txBox="1">
            <a:spLocks noChangeArrowheads="1"/>
          </p:cNvSpPr>
          <p:nvPr/>
        </p:nvSpPr>
        <p:spPr bwMode="auto">
          <a:xfrm>
            <a:off x="1655138" y="1877573"/>
            <a:ext cx="1399878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Call-</a:t>
            </a:r>
            <a:r>
              <a:rPr lang="ru-RU" alt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центр</a:t>
            </a:r>
            <a:endParaRPr lang="ru-RU" altLang="ru-RU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Text Box 3"/>
          <p:cNvSpPr txBox="1">
            <a:spLocks noChangeArrowheads="1"/>
          </p:cNvSpPr>
          <p:nvPr/>
        </p:nvSpPr>
        <p:spPr bwMode="auto">
          <a:xfrm>
            <a:off x="2089479" y="2240285"/>
            <a:ext cx="528780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шаг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7" name="Text Box 3"/>
          <p:cNvSpPr txBox="1">
            <a:spLocks noChangeArrowheads="1"/>
          </p:cNvSpPr>
          <p:nvPr/>
        </p:nvSpPr>
        <p:spPr bwMode="auto">
          <a:xfrm>
            <a:off x="3213373" y="2643758"/>
            <a:ext cx="528780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шаг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8" name="Text Box 3"/>
          <p:cNvSpPr txBox="1">
            <a:spLocks noChangeArrowheads="1"/>
          </p:cNvSpPr>
          <p:nvPr/>
        </p:nvSpPr>
        <p:spPr bwMode="auto">
          <a:xfrm>
            <a:off x="4331252" y="2245684"/>
            <a:ext cx="528780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шаг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9" name="Text Box 3"/>
          <p:cNvSpPr txBox="1">
            <a:spLocks noChangeArrowheads="1"/>
          </p:cNvSpPr>
          <p:nvPr/>
        </p:nvSpPr>
        <p:spPr bwMode="auto">
          <a:xfrm>
            <a:off x="6630175" y="2202185"/>
            <a:ext cx="528780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шаг</a:t>
            </a:r>
            <a:endParaRPr lang="ru-RU" alt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50" name="Text Box 3"/>
          <p:cNvSpPr txBox="1">
            <a:spLocks noChangeArrowheads="1"/>
          </p:cNvSpPr>
          <p:nvPr/>
        </p:nvSpPr>
        <p:spPr bwMode="auto">
          <a:xfrm>
            <a:off x="5483380" y="2643758"/>
            <a:ext cx="528780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шаг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1" name="Text Box 3"/>
          <p:cNvSpPr txBox="1">
            <a:spLocks noChangeArrowheads="1"/>
          </p:cNvSpPr>
          <p:nvPr/>
        </p:nvSpPr>
        <p:spPr bwMode="auto">
          <a:xfrm>
            <a:off x="7725153" y="2643758"/>
            <a:ext cx="528780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шаг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052" name="Picture 4" descr="C:\Сережкино\МФК\АВРОРА Консалт\PR\Иконки раб\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387" y="3607030"/>
            <a:ext cx="408372" cy="51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Text Box 3"/>
          <p:cNvSpPr txBox="1">
            <a:spLocks noChangeArrowheads="1"/>
          </p:cNvSpPr>
          <p:nvPr/>
        </p:nvSpPr>
        <p:spPr bwMode="auto">
          <a:xfrm>
            <a:off x="2843808" y="4174976"/>
            <a:ext cx="1224936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Выезд</a:t>
            </a:r>
            <a:endParaRPr lang="ru-RU" altLang="ru-RU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4" name="Picture 3" descr="C:\Сережкино\МФК\АВРОРА Консалт\PR\Иконки раб\callcen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393" y="1395240"/>
            <a:ext cx="473372" cy="51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Text Box 3"/>
          <p:cNvSpPr txBox="1">
            <a:spLocks noChangeArrowheads="1"/>
          </p:cNvSpPr>
          <p:nvPr/>
        </p:nvSpPr>
        <p:spPr bwMode="auto">
          <a:xfrm>
            <a:off x="3734761" y="1922924"/>
            <a:ext cx="1748621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Информирование</a:t>
            </a:r>
            <a:endParaRPr lang="ru-RU" alt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3" name="Picture 5" descr="C:\Сережкино\МФК\АВРОРА Консалт\PR\Иконки раб\su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02" y="3650477"/>
            <a:ext cx="556458" cy="50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" name="Text Box 3"/>
          <p:cNvSpPr txBox="1">
            <a:spLocks noChangeArrowheads="1"/>
          </p:cNvSpPr>
          <p:nvPr/>
        </p:nvSpPr>
        <p:spPr bwMode="auto">
          <a:xfrm>
            <a:off x="4962037" y="4171368"/>
            <a:ext cx="1482173" cy="30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Юрист</a:t>
            </a:r>
            <a:endParaRPr lang="ru-RU" altLang="ru-RU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4" name="Picture 6" descr="C:\Сережкино\МФК\АВРОРА Консалт\PR\Иконки раб\molo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384" y="1309715"/>
            <a:ext cx="590365" cy="59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 Box 3"/>
          <p:cNvSpPr txBox="1">
            <a:spLocks noChangeArrowheads="1"/>
          </p:cNvSpPr>
          <p:nvPr/>
        </p:nvSpPr>
        <p:spPr bwMode="auto">
          <a:xfrm>
            <a:off x="6186933" y="1871990"/>
            <a:ext cx="1399878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Суд</a:t>
            </a:r>
            <a:endParaRPr lang="ru-RU" altLang="ru-RU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7236298" y="4169965"/>
            <a:ext cx="1482173" cy="28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ФССП</a:t>
            </a:r>
            <a:endParaRPr lang="ru-RU" altLang="ru-RU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5" name="Picture 7" descr="C:\Сережкино\МФК\АВРОРА Консалт\PR\Иконки раб\fss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651871"/>
            <a:ext cx="368766" cy="50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AutoShape 28"/>
          <p:cNvSpPr>
            <a:spLocks/>
          </p:cNvSpPr>
          <p:nvPr/>
        </p:nvSpPr>
        <p:spPr bwMode="auto">
          <a:xfrm rot="13767418">
            <a:off x="23343" y="1969474"/>
            <a:ext cx="1066078" cy="552419"/>
          </a:xfrm>
          <a:custGeom>
            <a:avLst/>
            <a:gdLst>
              <a:gd name="T0" fmla="*/ 10787 w 21575"/>
              <a:gd name="T1" fmla="*/ 10800 h 21600"/>
              <a:gd name="T2" fmla="*/ 10787 w 21575"/>
              <a:gd name="T3" fmla="*/ 10800 h 21600"/>
              <a:gd name="T4" fmla="*/ 10787 w 21575"/>
              <a:gd name="T5" fmla="*/ 10800 h 21600"/>
              <a:gd name="T6" fmla="*/ 10787 w 2157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5" h="21600">
                <a:moveTo>
                  <a:pt x="21574" y="21600"/>
                </a:moveTo>
                <a:cubicBezTo>
                  <a:pt x="21600" y="17733"/>
                  <a:pt x="20647" y="13854"/>
                  <a:pt x="18713" y="10903"/>
                </a:cubicBezTo>
                <a:cubicBezTo>
                  <a:pt x="16919" y="8167"/>
                  <a:pt x="14602" y="6734"/>
                  <a:pt x="12254" y="6569"/>
                </a:cubicBezTo>
                <a:lnTo>
                  <a:pt x="12254" y="0"/>
                </a:lnTo>
                <a:lnTo>
                  <a:pt x="0" y="10357"/>
                </a:lnTo>
                <a:lnTo>
                  <a:pt x="12254" y="20720"/>
                </a:lnTo>
                <a:lnTo>
                  <a:pt x="12254" y="14066"/>
                </a:lnTo>
                <a:cubicBezTo>
                  <a:pt x="13347" y="14220"/>
                  <a:pt x="14413" y="14901"/>
                  <a:pt x="15250" y="16179"/>
                </a:cubicBezTo>
                <a:cubicBezTo>
                  <a:pt x="16230" y="17673"/>
                  <a:pt x="16698" y="19642"/>
                  <a:pt x="16671" y="21600"/>
                </a:cubicBezTo>
                <a:lnTo>
                  <a:pt x="21574" y="2160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95536" y="1117828"/>
            <a:ext cx="903296" cy="733843"/>
            <a:chOff x="320654" y="942792"/>
            <a:chExt cx="903296" cy="733843"/>
          </a:xfrm>
        </p:grpSpPr>
        <p:pic>
          <p:nvPicPr>
            <p:cNvPr id="1027" name="Picture 3" descr="C:\Сережкино\МФК\АВРОРА Консалт\PR\Иконки раб\портфель1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54" y="942792"/>
              <a:ext cx="903296" cy="7338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320655" y="950291"/>
              <a:ext cx="902426" cy="28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1pPr>
              <a:lvl2pPr marL="742950" indent="-285750"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2pPr>
              <a:lvl3pPr marL="1143000" indent="-228600"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3pPr>
              <a:lvl4pPr marL="1600200" indent="-228600"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4pPr>
              <a:lvl5pPr marL="2057400" indent="-228600"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ru-RU" altLang="ru-RU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долг</a:t>
              </a:r>
              <a:endParaRPr lang="ru-RU" altLang="ru-RU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0336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267495"/>
            <a:ext cx="9144000" cy="389566"/>
            <a:chOff x="0" y="267495"/>
            <a:chExt cx="9144000" cy="38956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араллелограмм 3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277020"/>
            <a:ext cx="4631692" cy="344506"/>
          </a:xfrm>
          <a:noFill/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зыскание задолженности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4" name="Picture 2" descr="C:\Сережкино\МФК\АВРОРА Консалт\PR\Иконки раб\анализ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84" y="861287"/>
            <a:ext cx="645774" cy="41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Блок-схема: альтернативный процесс 9"/>
          <p:cNvSpPr/>
          <p:nvPr/>
        </p:nvSpPr>
        <p:spPr>
          <a:xfrm>
            <a:off x="114762" y="1478609"/>
            <a:ext cx="3737158" cy="795166"/>
          </a:xfrm>
          <a:prstGeom prst="flowChartAlternate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Анализ полученного </a:t>
            </a:r>
            <a:r>
              <a:rPr lang="ru-RU" sz="1400" dirty="0" smtClean="0">
                <a:solidFill>
                  <a:schemeClr val="bg1"/>
                </a:solidFill>
              </a:rPr>
              <a:t>портфеля на </a:t>
            </a:r>
            <a:r>
              <a:rPr lang="ru-RU" sz="1400" dirty="0">
                <a:solidFill>
                  <a:schemeClr val="bg1"/>
                </a:solidFill>
              </a:rPr>
              <a:t>перспективу </a:t>
            </a:r>
            <a:r>
              <a:rPr lang="ru-RU" sz="1400" dirty="0" smtClean="0">
                <a:solidFill>
                  <a:schemeClr val="bg1"/>
                </a:solidFill>
              </a:rPr>
              <a:t>взыскания действующим методом </a:t>
            </a:r>
            <a:r>
              <a:rPr lang="ru-RU" sz="1400" dirty="0">
                <a:solidFill>
                  <a:schemeClr val="bg1"/>
                </a:solidFill>
              </a:rPr>
              <a:t>проверки по открытым и закрытым информационным </a:t>
            </a:r>
            <a:r>
              <a:rPr lang="ru-RU" sz="1400" dirty="0" smtClean="0">
                <a:solidFill>
                  <a:schemeClr val="bg1"/>
                </a:solidFill>
              </a:rPr>
              <a:t>базам.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883508" y="822474"/>
            <a:ext cx="879333" cy="453132"/>
            <a:chOff x="320654" y="942792"/>
            <a:chExt cx="903296" cy="733843"/>
          </a:xfrm>
        </p:grpSpPr>
        <p:pic>
          <p:nvPicPr>
            <p:cNvPr id="19" name="Picture 3" descr="C:\Сережкино\МФК\АВРОРА Консалт\PR\Иконки раб\портфель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54" y="942792"/>
              <a:ext cx="903296" cy="7338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320655" y="950291"/>
              <a:ext cx="902426" cy="28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1pPr>
              <a:lvl2pPr marL="742950" indent="-285750"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2pPr>
              <a:lvl3pPr marL="1143000" indent="-228600"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3pPr>
              <a:lvl4pPr marL="1600200" indent="-228600"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4pPr>
              <a:lvl5pPr marL="2057400" indent="-228600"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itchFamily="34" charset="0"/>
                  <a:ea typeface="Helvetica Neue" charset="0"/>
                  <a:cs typeface="Helvetica Neue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ru-RU" altLang="ru-RU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долг</a:t>
              </a:r>
              <a:endParaRPr lang="ru-RU" altLang="ru-RU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24" name="AutoShape 22"/>
          <p:cNvSpPr>
            <a:spLocks/>
          </p:cNvSpPr>
          <p:nvPr/>
        </p:nvSpPr>
        <p:spPr bwMode="auto">
          <a:xfrm rot="16200000">
            <a:off x="1830107" y="1002611"/>
            <a:ext cx="367500" cy="502032"/>
          </a:xfrm>
          <a:custGeom>
            <a:avLst/>
            <a:gdLst>
              <a:gd name="T0" fmla="*/ 10787 w 21575"/>
              <a:gd name="T1" fmla="*/ 10800 h 21600"/>
              <a:gd name="T2" fmla="*/ 10787 w 21575"/>
              <a:gd name="T3" fmla="*/ 10800 h 21600"/>
              <a:gd name="T4" fmla="*/ 10787 w 21575"/>
              <a:gd name="T5" fmla="*/ 10800 h 21600"/>
              <a:gd name="T6" fmla="*/ 10787 w 2157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5" h="21600">
                <a:moveTo>
                  <a:pt x="21574" y="0"/>
                </a:moveTo>
                <a:cubicBezTo>
                  <a:pt x="21600" y="3867"/>
                  <a:pt x="20647" y="7746"/>
                  <a:pt x="18713" y="10697"/>
                </a:cubicBezTo>
                <a:cubicBezTo>
                  <a:pt x="16919" y="13433"/>
                  <a:pt x="14602" y="14866"/>
                  <a:pt x="12254" y="15031"/>
                </a:cubicBezTo>
                <a:lnTo>
                  <a:pt x="12254" y="21600"/>
                </a:lnTo>
                <a:lnTo>
                  <a:pt x="0" y="11243"/>
                </a:lnTo>
                <a:lnTo>
                  <a:pt x="12254" y="880"/>
                </a:lnTo>
                <a:lnTo>
                  <a:pt x="12254" y="7534"/>
                </a:lnTo>
                <a:cubicBezTo>
                  <a:pt x="13347" y="7380"/>
                  <a:pt x="14413" y="6699"/>
                  <a:pt x="15250" y="5421"/>
                </a:cubicBezTo>
                <a:cubicBezTo>
                  <a:pt x="16230" y="3927"/>
                  <a:pt x="16698" y="1958"/>
                  <a:pt x="16671" y="0"/>
                </a:cubicBezTo>
                <a:lnTo>
                  <a:pt x="21574" y="0"/>
                </a:lnTo>
                <a:close/>
              </a:path>
            </a:pathLst>
          </a:custGeom>
          <a:solidFill>
            <a:srgbClr val="FFFF99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2555776" y="864149"/>
            <a:ext cx="4752528" cy="456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Этап 1.   </a:t>
            </a:r>
            <a:r>
              <a:rPr lang="ru-RU" sz="2400" b="1" dirty="0" smtClean="0"/>
              <a:t>Анализ</a:t>
            </a:r>
          </a:p>
        </p:txBody>
      </p:sp>
      <p:pic>
        <p:nvPicPr>
          <p:cNvPr id="17" name="Picture 3" descr="C:\Сережкино\МФК\АВРОРА Консалт\PR\Иконки раб\callcent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794" y="2427412"/>
            <a:ext cx="437134" cy="4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одзаголовок 2"/>
          <p:cNvSpPr txBox="1">
            <a:spLocks/>
          </p:cNvSpPr>
          <p:nvPr/>
        </p:nvSpPr>
        <p:spPr>
          <a:xfrm>
            <a:off x="4130345" y="2476261"/>
            <a:ext cx="3456383" cy="332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/>
              <a:t>Этап 2.  </a:t>
            </a:r>
            <a:r>
              <a:rPr lang="en-US" sz="2400" b="1" dirty="0" smtClean="0"/>
              <a:t>Call-</a:t>
            </a:r>
            <a:r>
              <a:rPr lang="ru-RU" sz="2400" b="1" dirty="0" smtClean="0"/>
              <a:t>центр</a:t>
            </a: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4067944" y="2906811"/>
            <a:ext cx="4111917" cy="1480097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Работа </a:t>
            </a:r>
            <a:r>
              <a:rPr lang="ru-RU" sz="1400" dirty="0" err="1">
                <a:solidFill>
                  <a:schemeClr val="bg1"/>
                </a:solidFill>
              </a:rPr>
              <a:t>call</a:t>
            </a:r>
            <a:r>
              <a:rPr lang="ru-RU" sz="1400" dirty="0">
                <a:solidFill>
                  <a:schemeClr val="bg1"/>
                </a:solidFill>
              </a:rPr>
              <a:t>-центра с </a:t>
            </a:r>
            <a:r>
              <a:rPr lang="ru-RU" sz="1400" dirty="0" smtClean="0">
                <a:solidFill>
                  <a:schemeClr val="bg1"/>
                </a:solidFill>
              </a:rPr>
              <a:t>контактными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данными </a:t>
            </a:r>
            <a:r>
              <a:rPr lang="ru-RU" sz="1400" dirty="0">
                <a:solidFill>
                  <a:schemeClr val="bg1"/>
                </a:solidFill>
              </a:rPr>
              <a:t>должника. Звонок </a:t>
            </a:r>
            <a:r>
              <a:rPr lang="ru-RU" sz="1400" dirty="0" smtClean="0">
                <a:solidFill>
                  <a:schemeClr val="bg1"/>
                </a:solidFill>
              </a:rPr>
              <a:t>с </a:t>
            </a:r>
            <a:r>
              <a:rPr lang="ru-RU" sz="1400" dirty="0">
                <a:solidFill>
                  <a:schemeClr val="bg1"/>
                </a:solidFill>
              </a:rPr>
              <a:t>целью </a:t>
            </a:r>
            <a:r>
              <a:rPr lang="ru-RU" sz="1400" dirty="0" smtClean="0">
                <a:solidFill>
                  <a:schemeClr val="bg1"/>
                </a:solidFill>
              </a:rPr>
              <a:t>проведения переговоров, информирования о </a:t>
            </a:r>
            <a:r>
              <a:rPr lang="ru-RU" sz="1400" dirty="0">
                <a:solidFill>
                  <a:schemeClr val="bg1"/>
                </a:solidFill>
              </a:rPr>
              <a:t>просроченной </a:t>
            </a:r>
            <a:r>
              <a:rPr lang="ru-RU" sz="1400" dirty="0" smtClean="0">
                <a:solidFill>
                  <a:schemeClr val="bg1"/>
                </a:solidFill>
              </a:rPr>
              <a:t>задолженности </a:t>
            </a:r>
            <a:r>
              <a:rPr lang="ru-RU" sz="1400" dirty="0">
                <a:solidFill>
                  <a:schemeClr val="bg1"/>
                </a:solidFill>
              </a:rPr>
              <a:t>с применением мотивации и техник влияния на </a:t>
            </a:r>
            <a:r>
              <a:rPr lang="ru-RU" sz="1400" dirty="0" smtClean="0">
                <a:solidFill>
                  <a:schemeClr val="bg1"/>
                </a:solidFill>
              </a:rPr>
              <a:t>клиента или его представителя по </a:t>
            </a:r>
            <a:r>
              <a:rPr lang="ru-RU" sz="1400" dirty="0">
                <a:solidFill>
                  <a:schemeClr val="bg1"/>
                </a:solidFill>
              </a:rPr>
              <a:t>авторской </a:t>
            </a:r>
            <a:r>
              <a:rPr lang="ru-RU" sz="1400" dirty="0" smtClean="0">
                <a:solidFill>
                  <a:schemeClr val="bg1"/>
                </a:solidFill>
              </a:rPr>
              <a:t>методике.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AutoShape 22"/>
          <p:cNvSpPr>
            <a:spLocks/>
          </p:cNvSpPr>
          <p:nvPr/>
        </p:nvSpPr>
        <p:spPr bwMode="auto">
          <a:xfrm rot="16200000">
            <a:off x="3919186" y="1992646"/>
            <a:ext cx="367500" cy="502032"/>
          </a:xfrm>
          <a:custGeom>
            <a:avLst/>
            <a:gdLst>
              <a:gd name="T0" fmla="*/ 10787 w 21575"/>
              <a:gd name="T1" fmla="*/ 10800 h 21600"/>
              <a:gd name="T2" fmla="*/ 10787 w 21575"/>
              <a:gd name="T3" fmla="*/ 10800 h 21600"/>
              <a:gd name="T4" fmla="*/ 10787 w 21575"/>
              <a:gd name="T5" fmla="*/ 10800 h 21600"/>
              <a:gd name="T6" fmla="*/ 10787 w 2157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5" h="21600">
                <a:moveTo>
                  <a:pt x="21574" y="0"/>
                </a:moveTo>
                <a:cubicBezTo>
                  <a:pt x="21600" y="3867"/>
                  <a:pt x="20647" y="7746"/>
                  <a:pt x="18713" y="10697"/>
                </a:cubicBezTo>
                <a:cubicBezTo>
                  <a:pt x="16919" y="13433"/>
                  <a:pt x="14602" y="14866"/>
                  <a:pt x="12254" y="15031"/>
                </a:cubicBezTo>
                <a:lnTo>
                  <a:pt x="12254" y="21600"/>
                </a:lnTo>
                <a:lnTo>
                  <a:pt x="0" y="11243"/>
                </a:lnTo>
                <a:lnTo>
                  <a:pt x="12254" y="880"/>
                </a:lnTo>
                <a:lnTo>
                  <a:pt x="12254" y="7534"/>
                </a:lnTo>
                <a:cubicBezTo>
                  <a:pt x="13347" y="7380"/>
                  <a:pt x="14413" y="6699"/>
                  <a:pt x="15250" y="5421"/>
                </a:cubicBezTo>
                <a:cubicBezTo>
                  <a:pt x="16230" y="3927"/>
                  <a:pt x="16698" y="1958"/>
                  <a:pt x="16671" y="0"/>
                </a:cubicBezTo>
                <a:lnTo>
                  <a:pt x="21574" y="0"/>
                </a:lnTo>
                <a:close/>
              </a:path>
            </a:pathLst>
          </a:custGeom>
          <a:solidFill>
            <a:srgbClr val="FFFF99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25" name="AutoShape 22"/>
          <p:cNvSpPr>
            <a:spLocks/>
          </p:cNvSpPr>
          <p:nvPr/>
        </p:nvSpPr>
        <p:spPr bwMode="auto">
          <a:xfrm>
            <a:off x="3861867" y="4418243"/>
            <a:ext cx="817146" cy="385900"/>
          </a:xfrm>
          <a:custGeom>
            <a:avLst/>
            <a:gdLst>
              <a:gd name="T0" fmla="*/ 10787 w 21575"/>
              <a:gd name="T1" fmla="*/ 10800 h 21600"/>
              <a:gd name="T2" fmla="*/ 10787 w 21575"/>
              <a:gd name="T3" fmla="*/ 10800 h 21600"/>
              <a:gd name="T4" fmla="*/ 10787 w 21575"/>
              <a:gd name="T5" fmla="*/ 10800 h 21600"/>
              <a:gd name="T6" fmla="*/ 10787 w 2157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5" h="21600">
                <a:moveTo>
                  <a:pt x="21574" y="0"/>
                </a:moveTo>
                <a:cubicBezTo>
                  <a:pt x="21600" y="3867"/>
                  <a:pt x="20647" y="7746"/>
                  <a:pt x="18713" y="10697"/>
                </a:cubicBezTo>
                <a:cubicBezTo>
                  <a:pt x="16919" y="13433"/>
                  <a:pt x="14602" y="14866"/>
                  <a:pt x="12254" y="15031"/>
                </a:cubicBezTo>
                <a:lnTo>
                  <a:pt x="12254" y="21600"/>
                </a:lnTo>
                <a:lnTo>
                  <a:pt x="0" y="11243"/>
                </a:lnTo>
                <a:lnTo>
                  <a:pt x="12254" y="880"/>
                </a:lnTo>
                <a:lnTo>
                  <a:pt x="12254" y="7534"/>
                </a:lnTo>
                <a:cubicBezTo>
                  <a:pt x="13347" y="7380"/>
                  <a:pt x="14413" y="6699"/>
                  <a:pt x="15250" y="5421"/>
                </a:cubicBezTo>
                <a:cubicBezTo>
                  <a:pt x="16230" y="3927"/>
                  <a:pt x="16698" y="1958"/>
                  <a:pt x="16671" y="0"/>
                </a:cubicBezTo>
                <a:lnTo>
                  <a:pt x="2157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pic>
        <p:nvPicPr>
          <p:cNvPr id="28" name="Picture 2" descr="C:\Сережкино\МФК\АВРОРА Консалт\PR\Иконки раб\mone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96" y="4206140"/>
            <a:ext cx="765909" cy="70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18459" y="4742987"/>
            <a:ext cx="1011886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оплата</a:t>
            </a:r>
            <a:endParaRPr lang="ru-RU" altLang="ru-RU" sz="18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6523616" y="4231919"/>
            <a:ext cx="936104" cy="45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/>
            <a:r>
              <a:rPr lang="ru-RU" sz="4400" b="1" dirty="0">
                <a:solidFill>
                  <a:srgbClr val="FF0000"/>
                </a:solidFill>
                <a:latin typeface="+mj-lt"/>
              </a:rPr>
              <a:t>–</a:t>
            </a:r>
            <a:endParaRPr lang="ru-RU" altLang="ru-RU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AutoShape 4"/>
          <p:cNvSpPr>
            <a:spLocks/>
          </p:cNvSpPr>
          <p:nvPr/>
        </p:nvSpPr>
        <p:spPr bwMode="auto">
          <a:xfrm>
            <a:off x="7134734" y="4416886"/>
            <a:ext cx="324986" cy="669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7000" y="0"/>
                </a:moveTo>
                <a:lnTo>
                  <a:pt x="7000" y="13698"/>
                </a:lnTo>
                <a:lnTo>
                  <a:pt x="0" y="13698"/>
                </a:lnTo>
                <a:lnTo>
                  <a:pt x="10797" y="21600"/>
                </a:lnTo>
                <a:lnTo>
                  <a:pt x="21600" y="13698"/>
                </a:lnTo>
                <a:lnTo>
                  <a:pt x="14594" y="13698"/>
                </a:lnTo>
                <a:lnTo>
                  <a:pt x="14594" y="0"/>
                </a:lnTo>
                <a:lnTo>
                  <a:pt x="7000" y="0"/>
                </a:lnTo>
                <a:close/>
              </a:path>
            </a:pathLst>
          </a:custGeom>
          <a:solidFill>
            <a:srgbClr val="FF505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572000" y="4236805"/>
            <a:ext cx="756085" cy="61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4400" b="1" dirty="0" smtClean="0">
                <a:solidFill>
                  <a:srgbClr val="00B0F0"/>
                </a:solidFill>
                <a:latin typeface="+mj-lt"/>
              </a:rPr>
              <a:t>+</a:t>
            </a:r>
            <a:endParaRPr lang="ru-RU" altLang="ru-RU" sz="44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32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22"/>
          <p:cNvSpPr>
            <a:spLocks/>
          </p:cNvSpPr>
          <p:nvPr/>
        </p:nvSpPr>
        <p:spPr bwMode="auto">
          <a:xfrm>
            <a:off x="1096154" y="2587769"/>
            <a:ext cx="799579" cy="432048"/>
          </a:xfrm>
          <a:custGeom>
            <a:avLst/>
            <a:gdLst>
              <a:gd name="T0" fmla="*/ 10787 w 21575"/>
              <a:gd name="T1" fmla="*/ 10800 h 21600"/>
              <a:gd name="T2" fmla="*/ 10787 w 21575"/>
              <a:gd name="T3" fmla="*/ 10800 h 21600"/>
              <a:gd name="T4" fmla="*/ 10787 w 21575"/>
              <a:gd name="T5" fmla="*/ 10800 h 21600"/>
              <a:gd name="T6" fmla="*/ 10787 w 2157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5" h="21600">
                <a:moveTo>
                  <a:pt x="21574" y="0"/>
                </a:moveTo>
                <a:cubicBezTo>
                  <a:pt x="21600" y="3867"/>
                  <a:pt x="20647" y="7746"/>
                  <a:pt x="18713" y="10697"/>
                </a:cubicBezTo>
                <a:cubicBezTo>
                  <a:pt x="16919" y="13433"/>
                  <a:pt x="14602" y="14866"/>
                  <a:pt x="12254" y="15031"/>
                </a:cubicBezTo>
                <a:lnTo>
                  <a:pt x="12254" y="21600"/>
                </a:lnTo>
                <a:lnTo>
                  <a:pt x="0" y="11243"/>
                </a:lnTo>
                <a:lnTo>
                  <a:pt x="12254" y="880"/>
                </a:lnTo>
                <a:lnTo>
                  <a:pt x="12254" y="7534"/>
                </a:lnTo>
                <a:cubicBezTo>
                  <a:pt x="13347" y="7380"/>
                  <a:pt x="14413" y="6699"/>
                  <a:pt x="15250" y="5421"/>
                </a:cubicBezTo>
                <a:cubicBezTo>
                  <a:pt x="16230" y="3927"/>
                  <a:pt x="16698" y="1958"/>
                  <a:pt x="16671" y="0"/>
                </a:cubicBezTo>
                <a:lnTo>
                  <a:pt x="2157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26" name="AutoShape 4"/>
          <p:cNvSpPr>
            <a:spLocks/>
          </p:cNvSpPr>
          <p:nvPr/>
        </p:nvSpPr>
        <p:spPr bwMode="auto">
          <a:xfrm>
            <a:off x="3689811" y="661201"/>
            <a:ext cx="380232" cy="6042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7000" y="0"/>
                </a:moveTo>
                <a:lnTo>
                  <a:pt x="7000" y="13698"/>
                </a:lnTo>
                <a:lnTo>
                  <a:pt x="0" y="13698"/>
                </a:lnTo>
                <a:lnTo>
                  <a:pt x="10797" y="21600"/>
                </a:lnTo>
                <a:lnTo>
                  <a:pt x="21600" y="13698"/>
                </a:lnTo>
                <a:lnTo>
                  <a:pt x="14594" y="13698"/>
                </a:lnTo>
                <a:lnTo>
                  <a:pt x="14594" y="0"/>
                </a:lnTo>
                <a:lnTo>
                  <a:pt x="7000" y="0"/>
                </a:lnTo>
                <a:close/>
              </a:path>
            </a:pathLst>
          </a:custGeom>
          <a:solidFill>
            <a:srgbClr val="FFFF99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267495"/>
            <a:ext cx="9144000" cy="389566"/>
            <a:chOff x="0" y="267495"/>
            <a:chExt cx="9144000" cy="38956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араллелограмм 3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277020"/>
            <a:ext cx="4631692" cy="344506"/>
          </a:xfrm>
          <a:noFill/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зыскание задолженности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917838" y="1291626"/>
            <a:ext cx="3813341" cy="1296143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Выезд </a:t>
            </a:r>
            <a:r>
              <a:rPr lang="ru-RU" sz="1400" dirty="0">
                <a:solidFill>
                  <a:schemeClr val="bg1"/>
                </a:solidFill>
              </a:rPr>
              <a:t>сотрудника взыскания по </a:t>
            </a:r>
            <a:r>
              <a:rPr lang="ru-RU" sz="1400" dirty="0" smtClean="0">
                <a:solidFill>
                  <a:schemeClr val="bg1"/>
                </a:solidFill>
              </a:rPr>
              <a:t>месту нахождению должника </a:t>
            </a:r>
            <a:r>
              <a:rPr lang="ru-RU" sz="1400" dirty="0">
                <a:solidFill>
                  <a:schemeClr val="bg1"/>
                </a:solidFill>
              </a:rPr>
              <a:t>с целью установления контакта, </a:t>
            </a:r>
            <a:r>
              <a:rPr lang="ru-RU" sz="1400" dirty="0" smtClean="0">
                <a:solidFill>
                  <a:schemeClr val="bg1"/>
                </a:solidFill>
              </a:rPr>
              <a:t>мотивации </a:t>
            </a:r>
            <a:r>
              <a:rPr lang="ru-RU" sz="1400" dirty="0">
                <a:solidFill>
                  <a:schemeClr val="bg1"/>
                </a:solidFill>
              </a:rPr>
              <a:t>к оплате и </a:t>
            </a:r>
            <a:r>
              <a:rPr lang="ru-RU" sz="1400" dirty="0" smtClean="0">
                <a:solidFill>
                  <a:schemeClr val="bg1"/>
                </a:solidFill>
              </a:rPr>
              <a:t>разъяснения последствий </a:t>
            </a:r>
            <a:r>
              <a:rPr lang="ru-RU" sz="1400" dirty="0">
                <a:solidFill>
                  <a:schemeClr val="bg1"/>
                </a:solidFill>
              </a:rPr>
              <a:t>отказа от оплаты (вручение досудебной претензии). </a:t>
            </a:r>
            <a:r>
              <a:rPr lang="ru-RU" sz="1400" dirty="0" smtClean="0">
                <a:solidFill>
                  <a:schemeClr val="bg1"/>
                </a:solidFill>
              </a:rPr>
              <a:t>Поиск контактного лица для ведения переговоров.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883508" y="829973"/>
            <a:ext cx="902426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долг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1324281" y="829908"/>
            <a:ext cx="49803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/>
              <a:t>Этап 3.  </a:t>
            </a:r>
            <a:r>
              <a:rPr lang="ru-RU" sz="2000" b="1" dirty="0" smtClean="0"/>
              <a:t>Выезд</a:t>
            </a:r>
          </a:p>
        </p:txBody>
      </p:sp>
      <p:pic>
        <p:nvPicPr>
          <p:cNvPr id="24" name="Picture 4" descr="C:\Сережкино\МФК\АВРОРА Консалт\PR\Иконки раб\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15567"/>
            <a:ext cx="474169" cy="5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693703" y="2429274"/>
            <a:ext cx="756085" cy="61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4400" b="1" dirty="0" smtClean="0">
                <a:solidFill>
                  <a:srgbClr val="00B0F0"/>
                </a:solidFill>
                <a:latin typeface="+mj-lt"/>
              </a:rPr>
              <a:t>+</a:t>
            </a:r>
            <a:endParaRPr lang="ru-RU" altLang="ru-RU" sz="4400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3" name="AutoShape 4"/>
          <p:cNvSpPr>
            <a:spLocks/>
          </p:cNvSpPr>
          <p:nvPr/>
        </p:nvSpPr>
        <p:spPr bwMode="auto">
          <a:xfrm>
            <a:off x="4344931" y="2613271"/>
            <a:ext cx="324986" cy="5345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7000" y="0"/>
                </a:moveTo>
                <a:lnTo>
                  <a:pt x="7000" y="13698"/>
                </a:lnTo>
                <a:lnTo>
                  <a:pt x="0" y="13698"/>
                </a:lnTo>
                <a:lnTo>
                  <a:pt x="10797" y="21600"/>
                </a:lnTo>
                <a:lnTo>
                  <a:pt x="21600" y="13698"/>
                </a:lnTo>
                <a:lnTo>
                  <a:pt x="14594" y="13698"/>
                </a:lnTo>
                <a:lnTo>
                  <a:pt x="14594" y="0"/>
                </a:lnTo>
                <a:lnTo>
                  <a:pt x="7000" y="0"/>
                </a:lnTo>
                <a:close/>
              </a:path>
            </a:pathLst>
          </a:custGeom>
          <a:solidFill>
            <a:srgbClr val="FF505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34061" y="2359192"/>
            <a:ext cx="704420" cy="22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/>
            <a:r>
              <a:rPr lang="ru-RU" sz="4400" b="1" dirty="0">
                <a:solidFill>
                  <a:srgbClr val="FF0000"/>
                </a:solidFill>
                <a:latin typeface="+mj-lt"/>
              </a:rPr>
              <a:t>–</a:t>
            </a:r>
            <a:endParaRPr lang="ru-RU" altLang="ru-RU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2" name="Picture 2" descr="C:\Сережкино\МФК\АВРОРА Консалт\PR\Иконки раб\mone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5" y="2658432"/>
            <a:ext cx="779856" cy="72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757851" y="3211341"/>
            <a:ext cx="1011886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оплата</a:t>
            </a:r>
            <a:endParaRPr lang="ru-RU" altLang="ru-RU" sz="18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Picture 3" descr="C:\Сережкино\МФК\АВРОРА Консалт\PR\Иконки раб\callcent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605" y="2926763"/>
            <a:ext cx="584099" cy="63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одзаголовок 2"/>
          <p:cNvSpPr txBox="1">
            <a:spLocks/>
          </p:cNvSpPr>
          <p:nvPr/>
        </p:nvSpPr>
        <p:spPr>
          <a:xfrm>
            <a:off x="4556622" y="3040005"/>
            <a:ext cx="521597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/>
              <a:t>Этап 4.   </a:t>
            </a:r>
            <a:r>
              <a:rPr lang="ru-RU" sz="2000" b="1" dirty="0" smtClean="0"/>
              <a:t>Повторное информирование</a:t>
            </a: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4211960" y="3477210"/>
            <a:ext cx="3960440" cy="929731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Повторный звонок и смс информирование должника о подготовке документов для подачи в </a:t>
            </a:r>
            <a:r>
              <a:rPr lang="ru-RU" sz="1400" dirty="0" smtClean="0">
                <a:solidFill>
                  <a:schemeClr val="bg1"/>
                </a:solidFill>
              </a:rPr>
              <a:t>суд в связи </a:t>
            </a:r>
            <a:r>
              <a:rPr lang="ru-RU" sz="1400" dirty="0">
                <a:solidFill>
                  <a:schemeClr val="bg1"/>
                </a:solidFill>
              </a:rPr>
              <a:t>с неуплатой </a:t>
            </a:r>
            <a:r>
              <a:rPr lang="ru-RU" sz="1400" dirty="0" smtClean="0">
                <a:solidFill>
                  <a:schemeClr val="bg1"/>
                </a:solidFill>
              </a:rPr>
              <a:t>долга.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7" name="AutoShape 22"/>
          <p:cNvSpPr>
            <a:spLocks/>
          </p:cNvSpPr>
          <p:nvPr/>
        </p:nvSpPr>
        <p:spPr bwMode="auto">
          <a:xfrm>
            <a:off x="3931600" y="4419045"/>
            <a:ext cx="799579" cy="432048"/>
          </a:xfrm>
          <a:custGeom>
            <a:avLst/>
            <a:gdLst>
              <a:gd name="T0" fmla="*/ 10787 w 21575"/>
              <a:gd name="T1" fmla="*/ 10800 h 21600"/>
              <a:gd name="T2" fmla="*/ 10787 w 21575"/>
              <a:gd name="T3" fmla="*/ 10800 h 21600"/>
              <a:gd name="T4" fmla="*/ 10787 w 21575"/>
              <a:gd name="T5" fmla="*/ 10800 h 21600"/>
              <a:gd name="T6" fmla="*/ 10787 w 2157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5" h="21600">
                <a:moveTo>
                  <a:pt x="21574" y="0"/>
                </a:moveTo>
                <a:cubicBezTo>
                  <a:pt x="21600" y="3867"/>
                  <a:pt x="20647" y="7746"/>
                  <a:pt x="18713" y="10697"/>
                </a:cubicBezTo>
                <a:cubicBezTo>
                  <a:pt x="16919" y="13433"/>
                  <a:pt x="14602" y="14866"/>
                  <a:pt x="12254" y="15031"/>
                </a:cubicBezTo>
                <a:lnTo>
                  <a:pt x="12254" y="21600"/>
                </a:lnTo>
                <a:lnTo>
                  <a:pt x="0" y="11243"/>
                </a:lnTo>
                <a:lnTo>
                  <a:pt x="12254" y="880"/>
                </a:lnTo>
                <a:lnTo>
                  <a:pt x="12254" y="7534"/>
                </a:lnTo>
                <a:cubicBezTo>
                  <a:pt x="13347" y="7380"/>
                  <a:pt x="14413" y="6699"/>
                  <a:pt x="15250" y="5421"/>
                </a:cubicBezTo>
                <a:cubicBezTo>
                  <a:pt x="16230" y="3927"/>
                  <a:pt x="16698" y="1958"/>
                  <a:pt x="16671" y="0"/>
                </a:cubicBezTo>
                <a:lnTo>
                  <a:pt x="2157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pic>
        <p:nvPicPr>
          <p:cNvPr id="38" name="Picture 2" descr="C:\Сережкино\МФК\АВРОРА Консалт\PR\Иконки раб\mone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08" y="4283878"/>
            <a:ext cx="736228" cy="68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2993662" y="4800180"/>
            <a:ext cx="1074282" cy="43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оплата</a:t>
            </a:r>
            <a:endParaRPr lang="ru-RU" altLang="ru-RU" sz="18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AutoShape 4"/>
          <p:cNvSpPr>
            <a:spLocks/>
          </p:cNvSpPr>
          <p:nvPr/>
        </p:nvSpPr>
        <p:spPr bwMode="auto">
          <a:xfrm>
            <a:off x="7416462" y="4419045"/>
            <a:ext cx="396994" cy="5990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7000" y="0"/>
                </a:moveTo>
                <a:lnTo>
                  <a:pt x="7000" y="13698"/>
                </a:lnTo>
                <a:lnTo>
                  <a:pt x="0" y="13698"/>
                </a:lnTo>
                <a:lnTo>
                  <a:pt x="10797" y="21600"/>
                </a:lnTo>
                <a:lnTo>
                  <a:pt x="21600" y="13698"/>
                </a:lnTo>
                <a:lnTo>
                  <a:pt x="14594" y="13698"/>
                </a:lnTo>
                <a:lnTo>
                  <a:pt x="14594" y="0"/>
                </a:lnTo>
                <a:lnTo>
                  <a:pt x="7000" y="0"/>
                </a:lnTo>
                <a:close/>
              </a:path>
            </a:pathLst>
          </a:custGeom>
          <a:solidFill>
            <a:srgbClr val="FF505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7020272" y="4180071"/>
            <a:ext cx="524362" cy="24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/>
            <a:r>
              <a:rPr lang="ru-RU" sz="4400" b="1" dirty="0">
                <a:solidFill>
                  <a:srgbClr val="FF0000"/>
                </a:solidFill>
                <a:latin typeface="+mj-lt"/>
              </a:rPr>
              <a:t>–</a:t>
            </a:r>
            <a:endParaRPr lang="ru-RU" altLang="ru-RU" sz="4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4260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4"/>
          <p:cNvSpPr>
            <a:spLocks/>
          </p:cNvSpPr>
          <p:nvPr/>
        </p:nvSpPr>
        <p:spPr bwMode="auto">
          <a:xfrm>
            <a:off x="883508" y="657061"/>
            <a:ext cx="234724" cy="4693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7000" y="0"/>
                </a:moveTo>
                <a:lnTo>
                  <a:pt x="7000" y="13698"/>
                </a:lnTo>
                <a:lnTo>
                  <a:pt x="0" y="13698"/>
                </a:lnTo>
                <a:lnTo>
                  <a:pt x="10797" y="21600"/>
                </a:lnTo>
                <a:lnTo>
                  <a:pt x="21600" y="13698"/>
                </a:lnTo>
                <a:lnTo>
                  <a:pt x="14594" y="13698"/>
                </a:lnTo>
                <a:lnTo>
                  <a:pt x="14594" y="0"/>
                </a:lnTo>
                <a:lnTo>
                  <a:pt x="7000" y="0"/>
                </a:lnTo>
                <a:close/>
              </a:path>
            </a:pathLst>
          </a:custGeom>
          <a:solidFill>
            <a:srgbClr val="FFFF99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267495"/>
            <a:ext cx="9144000" cy="389566"/>
            <a:chOff x="0" y="267495"/>
            <a:chExt cx="9144000" cy="38956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427984" y="267495"/>
              <a:ext cx="4716016" cy="3872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араллелограмм 3"/>
            <p:cNvSpPr/>
            <p:nvPr/>
          </p:nvSpPr>
          <p:spPr>
            <a:xfrm>
              <a:off x="4067944" y="267495"/>
              <a:ext cx="4680520" cy="364366"/>
            </a:xfrm>
            <a:prstGeom prst="parallelogram">
              <a:avLst>
                <a:gd name="adj" fmla="val 5055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631861"/>
              <a:ext cx="9144000" cy="25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277020"/>
            <a:ext cx="4631692" cy="344506"/>
          </a:xfrm>
          <a:noFill/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зыскание задолженности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Сережкино\МФК\АВРОРА Консалт\PR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" y="1"/>
            <a:ext cx="3349560" cy="6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63229" y="46950"/>
            <a:ext cx="374301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</a:rPr>
              <a:t>№ 30/17/77000-КЛ в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</a:rPr>
              <a:t>государственном реестре 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25885" y="1347614"/>
            <a:ext cx="3741333" cy="918405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Передача дела в юридический отдел. Подготовка иска </a:t>
            </a:r>
            <a:r>
              <a:rPr lang="ru-RU" sz="1400" dirty="0" smtClean="0">
                <a:solidFill>
                  <a:schemeClr val="bg1"/>
                </a:solidFill>
              </a:rPr>
              <a:t>или заявления на выдачу судебного приказа и направление их </a:t>
            </a:r>
            <a:r>
              <a:rPr lang="ru-RU" sz="1400" dirty="0">
                <a:solidFill>
                  <a:schemeClr val="bg1"/>
                </a:solidFill>
              </a:rPr>
              <a:t>суд, </a:t>
            </a:r>
            <a:r>
              <a:rPr lang="ru-RU" sz="1400" dirty="0" smtClean="0">
                <a:solidFill>
                  <a:schemeClr val="bg1"/>
                </a:solidFill>
              </a:rPr>
              <a:t>оплата </a:t>
            </a:r>
            <a:r>
              <a:rPr lang="ru-RU" sz="1400" dirty="0">
                <a:solidFill>
                  <a:schemeClr val="bg1"/>
                </a:solidFill>
              </a:rPr>
              <a:t>государственной </a:t>
            </a:r>
            <a:r>
              <a:rPr lang="ru-RU" sz="1400" dirty="0" smtClean="0">
                <a:solidFill>
                  <a:schemeClr val="bg1"/>
                </a:solidFill>
              </a:rPr>
              <a:t>пошлины.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883508" y="829973"/>
            <a:ext cx="902426" cy="2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долг</a:t>
            </a:r>
            <a:endParaRPr lang="ru-RU" alt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1334721" y="810170"/>
            <a:ext cx="476980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/>
              <a:t>Этап 5.   </a:t>
            </a:r>
            <a:r>
              <a:rPr lang="ru-RU" sz="2000" b="1" dirty="0" smtClean="0"/>
              <a:t>Передача в суд</a:t>
            </a:r>
          </a:p>
        </p:txBody>
      </p:sp>
      <p:pic>
        <p:nvPicPr>
          <p:cNvPr id="21" name="Picture 5" descr="C:\Сережкино\МФК\АВРОРА Консалт\PR\Иконки раб\su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38" y="829973"/>
            <a:ext cx="432048" cy="39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4"/>
          <p:cNvSpPr>
            <a:spLocks/>
          </p:cNvSpPr>
          <p:nvPr/>
        </p:nvSpPr>
        <p:spPr bwMode="auto">
          <a:xfrm>
            <a:off x="3833221" y="2266019"/>
            <a:ext cx="469445" cy="5937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7000" y="0"/>
                </a:moveTo>
                <a:lnTo>
                  <a:pt x="7000" y="13698"/>
                </a:lnTo>
                <a:lnTo>
                  <a:pt x="0" y="13698"/>
                </a:lnTo>
                <a:lnTo>
                  <a:pt x="10797" y="21600"/>
                </a:lnTo>
                <a:lnTo>
                  <a:pt x="21600" y="13698"/>
                </a:lnTo>
                <a:lnTo>
                  <a:pt x="14594" y="13698"/>
                </a:lnTo>
                <a:lnTo>
                  <a:pt x="14594" y="0"/>
                </a:lnTo>
                <a:lnTo>
                  <a:pt x="7000" y="0"/>
                </a:lnTo>
                <a:close/>
              </a:path>
            </a:pathLst>
          </a:custGeom>
          <a:solidFill>
            <a:srgbClr val="FFFF99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pic>
        <p:nvPicPr>
          <p:cNvPr id="15" name="Picture 6" descr="C:\Сережкино\МФК\АВРОРА Консалт\PR\Иконки раб\molo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884" y="2635678"/>
            <a:ext cx="576063" cy="57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4429869" y="2585473"/>
            <a:ext cx="4812815" cy="351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/>
              <a:t>Этап 6.   </a:t>
            </a:r>
            <a:r>
              <a:rPr lang="ru-RU" sz="2000" b="1" dirty="0" smtClean="0"/>
              <a:t>Судебный приказ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780956" y="3061811"/>
            <a:ext cx="4252568" cy="1296144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Получение </a:t>
            </a:r>
            <a:r>
              <a:rPr lang="ru-RU" sz="1400" dirty="0" smtClean="0">
                <a:solidFill>
                  <a:schemeClr val="bg1"/>
                </a:solidFill>
              </a:rPr>
              <a:t>решения или приказа</a:t>
            </a:r>
            <a:r>
              <a:rPr lang="ru-RU" sz="1400" dirty="0">
                <a:solidFill>
                  <a:schemeClr val="bg1"/>
                </a:solidFill>
              </a:rPr>
              <a:t>. Звонок должнику с целью уведомить его о получении приказа и последствиях возбуждения исполнительного производства. </a:t>
            </a:r>
            <a:r>
              <a:rPr lang="ru-RU" sz="1400" dirty="0" smtClean="0">
                <a:solidFill>
                  <a:schemeClr val="bg1"/>
                </a:solidFill>
              </a:rPr>
              <a:t>Мотивация, </a:t>
            </a:r>
            <a:r>
              <a:rPr lang="ru-RU" sz="1400" dirty="0">
                <a:solidFill>
                  <a:schemeClr val="bg1"/>
                </a:solidFill>
              </a:rPr>
              <a:t>направленная на урегулирование вопроса </a:t>
            </a:r>
            <a:r>
              <a:rPr lang="ru-RU" sz="1400" dirty="0" smtClean="0">
                <a:solidFill>
                  <a:schemeClr val="bg1"/>
                </a:solidFill>
              </a:rPr>
              <a:t> с целью заключения мирового соглашения.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9" name="Picture 2" descr="C:\Сережкино\МФК\АВРОРА Консалт\PR\Иконки раб\mone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180" y="4236843"/>
            <a:ext cx="652619" cy="60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utoShape 22"/>
          <p:cNvSpPr>
            <a:spLocks/>
          </p:cNvSpPr>
          <p:nvPr/>
        </p:nvSpPr>
        <p:spPr bwMode="auto">
          <a:xfrm>
            <a:off x="3614651" y="4383185"/>
            <a:ext cx="799579" cy="432048"/>
          </a:xfrm>
          <a:custGeom>
            <a:avLst/>
            <a:gdLst>
              <a:gd name="T0" fmla="*/ 10787 w 21575"/>
              <a:gd name="T1" fmla="*/ 10800 h 21600"/>
              <a:gd name="T2" fmla="*/ 10787 w 21575"/>
              <a:gd name="T3" fmla="*/ 10800 h 21600"/>
              <a:gd name="T4" fmla="*/ 10787 w 21575"/>
              <a:gd name="T5" fmla="*/ 10800 h 21600"/>
              <a:gd name="T6" fmla="*/ 10787 w 2157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5" h="21600">
                <a:moveTo>
                  <a:pt x="21574" y="0"/>
                </a:moveTo>
                <a:cubicBezTo>
                  <a:pt x="21600" y="3867"/>
                  <a:pt x="20647" y="7746"/>
                  <a:pt x="18713" y="10697"/>
                </a:cubicBezTo>
                <a:cubicBezTo>
                  <a:pt x="16919" y="13433"/>
                  <a:pt x="14602" y="14866"/>
                  <a:pt x="12254" y="15031"/>
                </a:cubicBezTo>
                <a:lnTo>
                  <a:pt x="12254" y="21600"/>
                </a:lnTo>
                <a:lnTo>
                  <a:pt x="0" y="11243"/>
                </a:lnTo>
                <a:lnTo>
                  <a:pt x="12254" y="880"/>
                </a:lnTo>
                <a:lnTo>
                  <a:pt x="12254" y="7534"/>
                </a:lnTo>
                <a:cubicBezTo>
                  <a:pt x="13347" y="7380"/>
                  <a:pt x="14413" y="6699"/>
                  <a:pt x="15250" y="5421"/>
                </a:cubicBezTo>
                <a:cubicBezTo>
                  <a:pt x="16230" y="3927"/>
                  <a:pt x="16698" y="1958"/>
                  <a:pt x="16671" y="0"/>
                </a:cubicBezTo>
                <a:lnTo>
                  <a:pt x="2157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002555" y="4747051"/>
            <a:ext cx="1011886" cy="33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оплата</a:t>
            </a:r>
            <a:endParaRPr lang="ru-RU" altLang="ru-RU" sz="18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4226385" y="4175312"/>
            <a:ext cx="691229" cy="50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4400" b="1" dirty="0" smtClean="0">
                <a:solidFill>
                  <a:srgbClr val="00B0F0"/>
                </a:solidFill>
                <a:latin typeface="+mj-lt"/>
              </a:rPr>
              <a:t>+</a:t>
            </a:r>
            <a:endParaRPr lang="ru-RU" altLang="ru-RU" sz="4400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8" name="AutoShape 4"/>
          <p:cNvSpPr>
            <a:spLocks/>
          </p:cNvSpPr>
          <p:nvPr/>
        </p:nvSpPr>
        <p:spPr bwMode="auto">
          <a:xfrm>
            <a:off x="7504858" y="4383185"/>
            <a:ext cx="288032" cy="5980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7000" y="0"/>
                </a:moveTo>
                <a:lnTo>
                  <a:pt x="7000" y="13698"/>
                </a:lnTo>
                <a:lnTo>
                  <a:pt x="0" y="13698"/>
                </a:lnTo>
                <a:lnTo>
                  <a:pt x="10797" y="21600"/>
                </a:lnTo>
                <a:lnTo>
                  <a:pt x="21600" y="13698"/>
                </a:lnTo>
                <a:lnTo>
                  <a:pt x="14594" y="13698"/>
                </a:lnTo>
                <a:lnTo>
                  <a:pt x="14594" y="0"/>
                </a:lnTo>
                <a:lnTo>
                  <a:pt x="7000" y="0"/>
                </a:lnTo>
                <a:close/>
              </a:path>
            </a:pathLst>
          </a:custGeom>
          <a:solidFill>
            <a:srgbClr val="FF505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7093" tIns="27093" rIns="27093" bIns="27093" anchor="ctr"/>
          <a:lstStyle/>
          <a:p>
            <a:endParaRPr lang="en-US" sz="2200" b="0">
              <a:solidFill>
                <a:srgbClr val="FFFFFF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856786" y="4139512"/>
            <a:ext cx="936104" cy="44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1pPr>
            <a:lvl2pPr marL="742950" indent="-28575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2pPr>
            <a:lvl3pPr marL="11430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3pPr>
            <a:lvl4pPr marL="16002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4pPr>
            <a:lvl5pPr marL="2057400" indent="-228600"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252D30"/>
                </a:solidFill>
                <a:latin typeface="Arial" pitchFamily="34" charset="0"/>
                <a:ea typeface="Helvetica Neue" charset="0"/>
                <a:cs typeface="Helvetica Neue" charset="0"/>
                <a:sym typeface="Arial" pitchFamily="34" charset="0"/>
              </a:defRPr>
            </a:lvl9pPr>
          </a:lstStyle>
          <a:p>
            <a:pPr algn="ctr"/>
            <a:r>
              <a:rPr lang="ru-RU" sz="4400" b="1" dirty="0">
                <a:solidFill>
                  <a:srgbClr val="FF0000"/>
                </a:solidFill>
                <a:latin typeface="+mj-lt"/>
              </a:rPr>
              <a:t>–</a:t>
            </a:r>
            <a:endParaRPr lang="ru-RU" altLang="ru-RU" sz="4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8154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1468</TotalTime>
  <Words>731</Words>
  <Application>Microsoft Office PowerPoint</Application>
  <PresentationFormat>Экран (16:9)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ИНВЕСТИЦИИ В ПОКУПКУ ДОЛГОВЫХ ПОРТФЕЛЕЙ</vt:lpstr>
      <vt:lpstr>ООО «Аврора Консалт» привлекает инвестиции для приобретения долговых портфелей</vt:lpstr>
      <vt:lpstr>Резюме компании</vt:lpstr>
      <vt:lpstr>Бизнес-модель</vt:lpstr>
      <vt:lpstr>Финансовая модель</vt:lpstr>
      <vt:lpstr>взыскание задолженности</vt:lpstr>
      <vt:lpstr>взыскание задолженности</vt:lpstr>
      <vt:lpstr>взыскание задолженности</vt:lpstr>
      <vt:lpstr>взыскание задолженности</vt:lpstr>
      <vt:lpstr>взыскание задолженности</vt:lpstr>
      <vt:lpstr>взыскание задолженности</vt:lpstr>
      <vt:lpstr>взыскание задолженности</vt:lpstr>
      <vt:lpstr>взыскание задолженности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Neo</dc:creator>
  <cp:lastModifiedBy>Я</cp:lastModifiedBy>
  <cp:revision>97</cp:revision>
  <cp:lastPrinted>2019-10-09T08:57:23Z</cp:lastPrinted>
  <dcterms:created xsi:type="dcterms:W3CDTF">2019-10-07T10:05:29Z</dcterms:created>
  <dcterms:modified xsi:type="dcterms:W3CDTF">2020-05-29T12:53:32Z</dcterms:modified>
</cp:coreProperties>
</file>