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4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Raleway" panose="020B0604020202020204" charset="-52"/>
      <p:regular r:id="rId17"/>
      <p:bold r:id="rId18"/>
      <p:italic r:id="rId19"/>
      <p:boldItalic r:id="rId20"/>
    </p:embeddedFont>
    <p:embeddedFont>
      <p:font typeface="Montserrat" panose="020B0604020202020204" charset="-52"/>
      <p:regular r:id="rId21"/>
      <p:bold r:id="rId22"/>
      <p:italic r:id="rId23"/>
      <p:boldItalic r:id="rId24"/>
    </p:embeddedFont>
    <p:embeddedFont>
      <p:font typeface="Lato" panose="020B0604020202020204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62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4" name="Google Shape;17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g1f88252dc4_0_1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4" name="Google Shape;244;g1f88252dc4_0_1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g1f88252dc4_0_1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Google Shape;270;g1f88252dc4_0_1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g1f88252dc4_0_12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8" name="Google Shape;288;g1f88252dc4_0_12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g1f88252dc4_0_12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4" name="Google Shape;324;g1f88252dc4_0_127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1f88252dc4_0_15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1" name="Google Shape;331;g1f88252dc4_0_15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f88252dc4_0_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f88252dc4_0_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8223550425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8223550425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g8223550425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7" name="Google Shape;197;g8223550425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1f88252dc4_0_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1f88252dc4_0_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1f88252dc4_0_3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1f88252dc4_0_3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1f88252dc4_0_6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1f88252dc4_0_6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1f88252dc4_0_10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1f88252dc4_0_10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8223550265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8" name="Google Shape;238;g8223550265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2.xm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2" descr="shutterstock_429987889_edited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1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3" name="Google Shape;13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8" name="Google Shape;18;p2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latin typeface="Raleway"/>
                <a:ea typeface="Raleway"/>
                <a:cs typeface="Raleway"/>
                <a:sym typeface="Raleway"/>
              </a:rPr>
              <a:t>Конфиденциально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9" name="Google Shape;19;p2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latin typeface="Raleway"/>
                <a:ea typeface="Raleway"/>
                <a:cs typeface="Raleway"/>
                <a:sym typeface="Raleway"/>
              </a:rPr>
              <a:t>Создано для компании </a:t>
            </a:r>
            <a:r>
              <a:rPr lang="ru" sz="600" b="1">
                <a:latin typeface="Raleway"/>
                <a:ea typeface="Raleway"/>
                <a:cs typeface="Raleway"/>
                <a:sym typeface="Raleway"/>
              </a:rPr>
              <a:t>[Название компании]</a:t>
            </a:r>
            <a:endParaRPr sz="600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0" name="Google Shape;20;p2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latin typeface="Raleway"/>
                <a:ea typeface="Raleway"/>
                <a:cs typeface="Raleway"/>
                <a:sym typeface="Raleway"/>
              </a:rPr>
              <a:t>Версия 1.0</a:t>
            </a:r>
            <a:endParaRPr sz="600" b="1"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3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11" name="Google Shape;111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3" name="Google Shape;113;p11"/>
          <p:cNvSpPr txBox="1">
            <a:spLocks noGrp="1"/>
          </p:cNvSpPr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14" name="Google Shape;114;p1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15" name="Google Shape;115;p11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6" name="Google Shape;116;p11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7" name="Google Shape;117;p11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18" name="Google Shape;118;p11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1" name="Google Shape;121;p1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2" name="Google Shape;122;p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4" name="Google Shape;124;p12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25" name="Google Shape;125;p12"/>
          <p:cNvSpPr txBox="1">
            <a:spLocks noGrp="1"/>
          </p:cNvSpPr>
          <p:nvPr>
            <p:ph type="subTitle" idx="1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26" name="Google Shape;126;p12"/>
          <p:cNvSpPr txBox="1">
            <a:spLocks noGrp="1"/>
          </p:cNvSpPr>
          <p:nvPr>
            <p:ph type="body" idx="2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27" name="Google Shape;127;p12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28" name="Google Shape;128;p12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29" name="Google Shape;129;p12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0" name="Google Shape;130;p12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1" name="Google Shape;131;p12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3"/>
          <p:cNvSpPr txBox="1">
            <a:spLocks noGrp="1"/>
          </p:cNvSpPr>
          <p:nvPr>
            <p:ph type="body" idx="1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>
            <a:endParaRPr/>
          </a:p>
        </p:txBody>
      </p:sp>
      <p:sp>
        <p:nvSpPr>
          <p:cNvPr id="134" name="Google Shape;134;p1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35" name="Google Shape;135;p13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36" name="Google Shape;136;p13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7" name="Google Shape;137;p13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38" name="Google Shape;138;p13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0" name="Google Shape;140;p1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141" name="Google Shape;141;p1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3" name="Google Shape;143;p14"/>
          <p:cNvSpPr txBox="1">
            <a:spLocks noGrp="1"/>
          </p:cNvSpPr>
          <p:nvPr>
            <p:ph type="title" hasCustomPrompt="1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144" name="Google Shape;144;p14"/>
          <p:cNvSpPr txBox="1">
            <a:spLocks noGrp="1"/>
          </p:cNvSpPr>
          <p:nvPr>
            <p:ph type="body" idx="1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45" name="Google Shape;145;p1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46" name="Google Shape;146;p1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47" name="Google Shape;147;p1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8" name="Google Shape;148;p1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9" name="Google Shape;149;p1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2" name="Google Shape;152;p15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53" name="Google Shape;153;p15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4" name="Google Shape;154;p15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55" name="Google Shape;155;p15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C">
  <p:cSld name="SECTION_HEADER_1">
    <p:bg>
      <p:bgPr>
        <a:solidFill>
          <a:schemeClr val="dk1"/>
        </a:soli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6"/>
          <p:cNvSpPr txBox="1">
            <a:spLocks noGrp="1"/>
          </p:cNvSpPr>
          <p:nvPr>
            <p:ph type="title"/>
          </p:nvPr>
        </p:nvSpPr>
        <p:spPr>
          <a:xfrm>
            <a:off x="1308150" y="1318650"/>
            <a:ext cx="71100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600"/>
              <a:buNone/>
              <a:defRPr sz="26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158" name="Google Shape;158;p1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59" name="Google Shape;159;p16"/>
          <p:cNvSpPr txBox="1"/>
          <p:nvPr/>
        </p:nvSpPr>
        <p:spPr>
          <a:xfrm>
            <a:off x="226550" y="78500"/>
            <a:ext cx="9981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Конфиденциально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0" name="Google Shape;160;p16"/>
          <p:cNvSpPr txBox="1"/>
          <p:nvPr/>
        </p:nvSpPr>
        <p:spPr>
          <a:xfrm>
            <a:off x="1296767" y="78500"/>
            <a:ext cx="21006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Создано для компании </a:t>
            </a:r>
            <a:r>
              <a:rPr lang="ru" sz="600" b="1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[Название компании]</a:t>
            </a:r>
            <a:endParaRPr sz="60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61" name="Google Shape;161;p16"/>
          <p:cNvSpPr txBox="1"/>
          <p:nvPr/>
        </p:nvSpPr>
        <p:spPr>
          <a:xfrm>
            <a:off x="8213935" y="78500"/>
            <a:ext cx="705900" cy="32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Версия 1.0</a:t>
            </a:r>
            <a:endParaRPr sz="600" b="1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1">
  <p:cSld name="SECTION_HEADER_2">
    <p:bg>
      <p:bgPr>
        <a:solidFill>
          <a:srgbClr val="434343"/>
        </a:soli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" name="Google Shape;163;p1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64" name="Google Shape;164;p1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6" name="Google Shape;166;p17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67" name="Google Shape;167;p1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chemeClr val="lt1"/>
                </a:solidFill>
              </a:defRPr>
            </a:lvl1pPr>
            <a:lvl2pPr lvl="1" rtl="0">
              <a:buNone/>
              <a:defRPr>
                <a:solidFill>
                  <a:schemeClr val="lt1"/>
                </a:solidFill>
              </a:defRPr>
            </a:lvl2pPr>
            <a:lvl3pPr lvl="2" rtl="0">
              <a:buNone/>
              <a:defRPr>
                <a:solidFill>
                  <a:schemeClr val="lt1"/>
                </a:solidFill>
              </a:defRPr>
            </a:lvl3pPr>
            <a:lvl4pPr lvl="3" rtl="0">
              <a:buNone/>
              <a:defRPr>
                <a:solidFill>
                  <a:schemeClr val="lt1"/>
                </a:solidFill>
              </a:defRPr>
            </a:lvl4pPr>
            <a:lvl5pPr lvl="4" rtl="0">
              <a:buNone/>
              <a:defRPr>
                <a:solidFill>
                  <a:schemeClr val="lt1"/>
                </a:solidFill>
              </a:defRPr>
            </a:lvl5pPr>
            <a:lvl6pPr lvl="5" rtl="0">
              <a:buNone/>
              <a:defRPr>
                <a:solidFill>
                  <a:schemeClr val="lt1"/>
                </a:solidFill>
              </a:defRPr>
            </a:lvl6pPr>
            <a:lvl7pPr lvl="6" rtl="0">
              <a:buNone/>
              <a:defRPr>
                <a:solidFill>
                  <a:schemeClr val="lt1"/>
                </a:solidFill>
              </a:defRPr>
            </a:lvl7pPr>
            <a:lvl8pPr lvl="7" rtl="0">
              <a:buNone/>
              <a:defRPr>
                <a:solidFill>
                  <a:schemeClr val="lt1"/>
                </a:solidFill>
              </a:defRPr>
            </a:lvl8pPr>
            <a:lvl9pPr lvl="8" rtl="0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68" name="Google Shape;168;p17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69" name="Google Shape;169;p17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0" name="Google Shape;170;p17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71" name="Google Shape;171;p17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_alt1">
  <p:cSld name="TITLE_1">
    <p:bg>
      <p:bgPr>
        <a:solidFill>
          <a:schemeClr val="lt2"/>
        </a:solid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Google Shape;22;p3" descr="shutterstock_429987889_edited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825"/>
            <a:ext cx="9144000" cy="4655676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3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" name="Google Shape;24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5" name="Google Shape;25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" name="Google Shape;27;p3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9" name="Google Shape;29;p3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30" name="Google Shape;30;p3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31" name="Google Shape;31;p3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2" name="Google Shape;32;p3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3" name="Google Shape;33;p3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oogle Shape;3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6" name="Google Shape;3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" name="Google Shape;38;p4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4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40" name="Google Shape;40;p4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" name="Google Shape;41;p4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2" name="Google Shape;42;p4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43;p4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chemeClr val="lt2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6" name="Google Shape;46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7" name="Google Shape;47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9" name="Google Shape;49;p5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5"/>
          <p:cNvSpPr txBox="1">
            <a:spLocks noGrp="1"/>
          </p:cNvSpPr>
          <p:nvPr>
            <p:ph type="body" idx="1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51" name="Google Shape;51;p5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2" name="Google Shape;52;p5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3" name="Google Shape;53;p5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4" name="Google Shape;54;p5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55" name="Google Shape;55;p5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dy only">
  <p:cSld name="TITLE_AND_BODY_1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6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59" name="Google Shape;59;p6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0" name="Google Shape;60;p6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1" name="Google Shape;61;p6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62" name="Google Shape;62;p6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63" name="Google Shape;63;p6"/>
          <p:cNvSpPr txBox="1">
            <a:spLocks noGrp="1"/>
          </p:cNvSpPr>
          <p:nvPr>
            <p:ph type="body" idx="1"/>
          </p:nvPr>
        </p:nvSpPr>
        <p:spPr>
          <a:xfrm>
            <a:off x="729450" y="1068650"/>
            <a:ext cx="76887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 rtl="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 rtl="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 rtl="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 rtl="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 rtl="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>
  <p:cSld name="TITLE_AND_BODY_1_1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" name="Google Shape;65;p7" descr="shutterstock_31891705.jpg"/>
          <p:cNvPicPr preferRelativeResize="0"/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87825"/>
            <a:ext cx="9143999" cy="4655673"/>
          </a:xfrm>
          <a:prstGeom prst="rect">
            <a:avLst/>
          </a:prstGeom>
          <a:noFill/>
          <a:ln>
            <a:noFill/>
          </a:ln>
        </p:spPr>
      </p:pic>
      <p:sp>
        <p:nvSpPr>
          <p:cNvPr id="66" name="Google Shape;66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7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>
                <a:solidFill>
                  <a:srgbClr val="FFFFFF"/>
                </a:solidFill>
              </a:defRPr>
            </a:lvl1pPr>
            <a:lvl2pPr lvl="1" rtl="0">
              <a:buNone/>
              <a:defRPr>
                <a:solidFill>
                  <a:srgbClr val="FFFFFF"/>
                </a:solidFill>
              </a:defRPr>
            </a:lvl2pPr>
            <a:lvl3pPr lvl="2" rtl="0">
              <a:buNone/>
              <a:defRPr>
                <a:solidFill>
                  <a:srgbClr val="FFFFFF"/>
                </a:solidFill>
              </a:defRPr>
            </a:lvl3pPr>
            <a:lvl4pPr lvl="3" rtl="0">
              <a:buNone/>
              <a:defRPr>
                <a:solidFill>
                  <a:srgbClr val="FFFFFF"/>
                </a:solidFill>
              </a:defRPr>
            </a:lvl4pPr>
            <a:lvl5pPr lvl="4" rtl="0">
              <a:buNone/>
              <a:defRPr>
                <a:solidFill>
                  <a:srgbClr val="FFFFFF"/>
                </a:solidFill>
              </a:defRPr>
            </a:lvl5pPr>
            <a:lvl6pPr lvl="5" rtl="0">
              <a:buNone/>
              <a:defRPr>
                <a:solidFill>
                  <a:srgbClr val="FFFFFF"/>
                </a:solidFill>
              </a:defRPr>
            </a:lvl6pPr>
            <a:lvl7pPr lvl="6" rtl="0">
              <a:buNone/>
              <a:defRPr>
                <a:solidFill>
                  <a:srgbClr val="FFFFFF"/>
                </a:solidFill>
              </a:defRPr>
            </a:lvl7pPr>
            <a:lvl8pPr lvl="7" rtl="0">
              <a:buNone/>
              <a:defRPr>
                <a:solidFill>
                  <a:srgbClr val="FFFFFF"/>
                </a:solidFill>
              </a:defRPr>
            </a:lvl8pPr>
            <a:lvl9pPr lvl="8" rtl="0">
              <a:buNone/>
              <a:defRPr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68" name="Google Shape;68;p7">
            <a:hlinkClick r:id="rId3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9" name="Google Shape;69;p7">
            <a:hlinkClick r:id="rId3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0" name="Google Shape;70;p7">
            <a:hlinkClick r:id="rId3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1" name="Google Shape;71;p7">
            <a:hlinkClick r:id="rId3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72" name="Google Shape;72;p7"/>
          <p:cNvSpPr txBox="1">
            <a:spLocks noGrp="1"/>
          </p:cNvSpPr>
          <p:nvPr>
            <p:ph type="title"/>
          </p:nvPr>
        </p:nvSpPr>
        <p:spPr>
          <a:xfrm>
            <a:off x="729450" y="2056375"/>
            <a:ext cx="5887500" cy="1518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5" name="Google Shape;75;p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76" name="Google Shape;76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" name="Google Shape;78;p8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8"/>
          <p:cNvSpPr txBox="1">
            <a:spLocks noGrp="1"/>
          </p:cNvSpPr>
          <p:nvPr>
            <p:ph type="body" idx="1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0" name="Google Shape;80;p8"/>
          <p:cNvSpPr txBox="1">
            <a:spLocks noGrp="1"/>
          </p:cNvSpPr>
          <p:nvPr>
            <p:ph type="body" idx="2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81" name="Google Shape;81;p8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82" name="Google Shape;82;p8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83" name="Google Shape;83;p8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4" name="Google Shape;84;p8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85" name="Google Shape;85;p8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9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8" name="Google Shape;88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89" name="Google Shape;89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1" name="Google Shape;91;p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92" name="Google Shape;92;p9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93" name="Google Shape;93;p9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94" name="Google Shape;94;p9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5" name="Google Shape;95;p9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6" name="Google Shape;96;p9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9" name="Google Shape;99;p10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00" name="Google Shape;100;p1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1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03" name="Google Shape;103;p10"/>
          <p:cNvSpPr txBox="1">
            <a:spLocks noGrp="1"/>
          </p:cNvSpPr>
          <p:nvPr>
            <p:ph type="body" idx="1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marL="914400" lvl="1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marL="1371600" lvl="2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marL="1828800" lvl="3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marL="2286000" lvl="4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marL="2743200" lvl="5" indent="-29845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marL="3200400" lvl="6" indent="-29845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marL="3657600" lvl="7" indent="-29845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marL="4114800" lvl="8" indent="-29845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>
            <a:endParaRPr/>
          </a:p>
        </p:txBody>
      </p:sp>
      <p:sp>
        <p:nvSpPr>
          <p:cNvPr id="104" name="Google Shape;104;p10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  <p:sp>
        <p:nvSpPr>
          <p:cNvPr id="105" name="Google Shape;105;p10">
            <a:hlinkClick r:id="rId2" action="ppaction://hlinksldjump"/>
          </p:cNvPr>
          <p:cNvSpPr/>
          <p:nvPr/>
        </p:nvSpPr>
        <p:spPr>
          <a:xfrm>
            <a:off x="8280450" y="0"/>
            <a:ext cx="863400" cy="4542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06" name="Google Shape;106;p10">
            <a:hlinkClick r:id="rId2" action="ppaction://hlinksldjump"/>
          </p:cNvPr>
          <p:cNvCxnSpPr/>
          <p:nvPr/>
        </p:nvCxnSpPr>
        <p:spPr>
          <a:xfrm>
            <a:off x="8598817" y="216350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7" name="Google Shape;107;p10">
            <a:hlinkClick r:id="rId2" action="ppaction://hlinksldjump"/>
          </p:cNvPr>
          <p:cNvCxnSpPr/>
          <p:nvPr/>
        </p:nvCxnSpPr>
        <p:spPr>
          <a:xfrm>
            <a:off x="8598817" y="250138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08" name="Google Shape;108;p10">
            <a:hlinkClick r:id="rId2" action="ppaction://hlinksldjump"/>
          </p:cNvPr>
          <p:cNvCxnSpPr/>
          <p:nvPr/>
        </p:nvCxnSpPr>
        <p:spPr>
          <a:xfrm>
            <a:off x="8598817" y="283925"/>
            <a:ext cx="216300" cy="0"/>
          </a:xfrm>
          <a:prstGeom prst="straightConnector1">
            <a:avLst/>
          </a:prstGeom>
          <a:noFill/>
          <a:ln w="9525" cap="flat" cmpd="sng">
            <a:solidFill>
              <a:srgbClr val="B7B7B7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sz="2800" b="1"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11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29845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29845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" name="Google Shape;176;p18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2084" y="-16042"/>
            <a:ext cx="9208168" cy="5213684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>
            <a:spLocks noGrp="1"/>
          </p:cNvSpPr>
          <p:nvPr>
            <p:ph type="ctrTitle" idx="4294967295"/>
          </p:nvPr>
        </p:nvSpPr>
        <p:spPr>
          <a:xfrm>
            <a:off x="2298750" y="1947349"/>
            <a:ext cx="4546500" cy="1664700"/>
          </a:xfrm>
          <a:prstGeom prst="rect">
            <a:avLst/>
          </a:prstGeom>
          <a:noFill/>
          <a:effectLst>
            <a:outerShdw blurRad="57150" dist="19050" dir="5400000" algn="bl" rotWithShape="0">
              <a:srgbClr val="000000">
                <a:alpha val="97000"/>
              </a:srgb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 smtClean="0">
                <a:solidFill>
                  <a:schemeClr val="lt1"/>
                </a:solidFill>
              </a:rPr>
              <a:t>Salve</a:t>
            </a:r>
            <a:endParaRPr sz="6000" dirty="0">
              <a:solidFill>
                <a:schemeClr val="lt1"/>
              </a:solidFill>
            </a:endParaRPr>
          </a:p>
        </p:txBody>
      </p:sp>
      <p:sp>
        <p:nvSpPr>
          <p:cNvPr id="178" name="Google Shape;178;p18"/>
          <p:cNvSpPr txBox="1">
            <a:spLocks noGrp="1"/>
          </p:cNvSpPr>
          <p:nvPr>
            <p:ph type="subTitle" idx="4294967295"/>
          </p:nvPr>
        </p:nvSpPr>
        <p:spPr>
          <a:xfrm>
            <a:off x="3026700" y="2977581"/>
            <a:ext cx="3090600" cy="441600"/>
          </a:xfrm>
          <a:prstGeom prst="rect">
            <a:avLst/>
          </a:prstGeom>
          <a:noFill/>
          <a:effectLst>
            <a:outerShdw blurRad="57150" dist="19050" dir="5400000" algn="bl" rotWithShape="0">
              <a:srgbClr val="000000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 dirty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Сеть </a:t>
            </a:r>
            <a:r>
              <a:rPr lang="ru-RU" sz="150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бутик</a:t>
            </a:r>
            <a:r>
              <a:rPr lang="ru" sz="1500" dirty="0" smtClean="0">
                <a:solidFill>
                  <a:srgbClr val="FFFFFF"/>
                </a:solidFill>
                <a:latin typeface="Raleway"/>
                <a:ea typeface="Raleway"/>
                <a:cs typeface="Raleway"/>
                <a:sym typeface="Raleway"/>
              </a:rPr>
              <a:t>-отелей</a:t>
            </a:r>
            <a:endParaRPr sz="15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27"/>
          <p:cNvSpPr txBox="1">
            <a:spLocks noGrp="1"/>
          </p:cNvSpPr>
          <p:nvPr>
            <p:ph type="title"/>
          </p:nvPr>
        </p:nvSpPr>
        <p:spPr>
          <a:xfrm>
            <a:off x="729450" y="1367864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ПРОЦЕСС</a:t>
            </a:r>
            <a:endParaRPr sz="1000" dirty="0"/>
          </a:p>
        </p:txBody>
      </p:sp>
      <p:pic>
        <p:nvPicPr>
          <p:cNvPr id="247" name="Google Shape;247;p27" descr="shutterstock_227447065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0400" y="2091180"/>
            <a:ext cx="2501199" cy="1267837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48" name="Google Shape;248;p27"/>
          <p:cNvGrpSpPr/>
          <p:nvPr/>
        </p:nvGrpSpPr>
        <p:grpSpPr>
          <a:xfrm>
            <a:off x="830400" y="3274596"/>
            <a:ext cx="2501700" cy="1353953"/>
            <a:chOff x="830400" y="3274596"/>
            <a:chExt cx="2501700" cy="1353953"/>
          </a:xfrm>
        </p:grpSpPr>
        <p:sp>
          <p:nvSpPr>
            <p:cNvPr id="249" name="Google Shape;249;p27"/>
            <p:cNvSpPr/>
            <p:nvPr/>
          </p:nvSpPr>
          <p:spPr>
            <a:xfrm>
              <a:off x="830400" y="3360750"/>
              <a:ext cx="2501700" cy="126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7"/>
            <p:cNvSpPr/>
            <p:nvPr/>
          </p:nvSpPr>
          <p:spPr>
            <a:xfrm>
              <a:off x="1059092" y="3274596"/>
              <a:ext cx="219600" cy="93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1" name="Google Shape;251;p27"/>
          <p:cNvSpPr txBox="1">
            <a:spLocks noGrp="1"/>
          </p:cNvSpPr>
          <p:nvPr>
            <p:ph type="title"/>
          </p:nvPr>
        </p:nvSpPr>
        <p:spPr>
          <a:xfrm>
            <a:off x="967528" y="3417378"/>
            <a:ext cx="2238300" cy="4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/>
              <a:t>Основа</a:t>
            </a:r>
            <a:r>
              <a:rPr lang="ru" sz="1000" dirty="0"/>
              <a:t> </a:t>
            </a:r>
            <a:endParaRPr sz="1000" dirty="0"/>
          </a:p>
        </p:txBody>
      </p:sp>
      <p:sp>
        <p:nvSpPr>
          <p:cNvPr id="252" name="Google Shape;252;p27"/>
          <p:cNvSpPr txBox="1">
            <a:spLocks noGrp="1"/>
          </p:cNvSpPr>
          <p:nvPr>
            <p:ph type="body" idx="4294967295"/>
          </p:nvPr>
        </p:nvSpPr>
        <p:spPr>
          <a:xfrm>
            <a:off x="967528" y="3695155"/>
            <a:ext cx="22383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Поиск и аренда 2-3 отелей, заключение договоров с тур. фирмами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800" dirty="0"/>
          </a:p>
        </p:txBody>
      </p:sp>
      <p:pic>
        <p:nvPicPr>
          <p:cNvPr id="253" name="Google Shape;253;p27" descr="shutterstock_425821354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32867" y="3359013"/>
            <a:ext cx="2501197" cy="12678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54" name="Google Shape;254;p27"/>
          <p:cNvGrpSpPr/>
          <p:nvPr/>
        </p:nvGrpSpPr>
        <p:grpSpPr>
          <a:xfrm rot="10800000" flipH="1">
            <a:off x="3332867" y="2091171"/>
            <a:ext cx="2501700" cy="1353953"/>
            <a:chOff x="830400" y="3274596"/>
            <a:chExt cx="2501700" cy="1353953"/>
          </a:xfrm>
        </p:grpSpPr>
        <p:sp>
          <p:nvSpPr>
            <p:cNvPr id="255" name="Google Shape;255;p27"/>
            <p:cNvSpPr/>
            <p:nvPr/>
          </p:nvSpPr>
          <p:spPr>
            <a:xfrm>
              <a:off x="830400" y="3360750"/>
              <a:ext cx="2501700" cy="126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7"/>
            <p:cNvSpPr/>
            <p:nvPr/>
          </p:nvSpPr>
          <p:spPr>
            <a:xfrm>
              <a:off x="1059092" y="3274596"/>
              <a:ext cx="219600" cy="93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7" name="Google Shape;257;p27"/>
          <p:cNvSpPr txBox="1">
            <a:spLocks noGrp="1"/>
          </p:cNvSpPr>
          <p:nvPr>
            <p:ph type="title"/>
          </p:nvPr>
        </p:nvSpPr>
        <p:spPr>
          <a:xfrm>
            <a:off x="3464303" y="2245033"/>
            <a:ext cx="2238300" cy="504284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/>
              <a:t>Доведение до идеала</a:t>
            </a:r>
            <a:endParaRPr sz="1500" dirty="0"/>
          </a:p>
        </p:txBody>
      </p:sp>
      <p:sp>
        <p:nvSpPr>
          <p:cNvPr id="258" name="Google Shape;258;p27"/>
          <p:cNvSpPr txBox="1">
            <a:spLocks noGrp="1"/>
          </p:cNvSpPr>
          <p:nvPr>
            <p:ph type="body" idx="4294967295"/>
          </p:nvPr>
        </p:nvSpPr>
        <p:spPr>
          <a:xfrm>
            <a:off x="3464300" y="2596900"/>
            <a:ext cx="2370300" cy="64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Выстраивание всех бизнес-процессов, постоянная прибыль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800" dirty="0"/>
          </a:p>
        </p:txBody>
      </p:sp>
      <p:pic>
        <p:nvPicPr>
          <p:cNvPr id="259" name="Google Shape;259;p27" descr="shutterstock_512483578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832591" y="2091175"/>
            <a:ext cx="2501198" cy="12678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60" name="Google Shape;260;p27"/>
          <p:cNvGrpSpPr/>
          <p:nvPr/>
        </p:nvGrpSpPr>
        <p:grpSpPr>
          <a:xfrm>
            <a:off x="5832591" y="3274596"/>
            <a:ext cx="2501700" cy="1353953"/>
            <a:chOff x="830400" y="3274596"/>
            <a:chExt cx="2501700" cy="1353953"/>
          </a:xfrm>
        </p:grpSpPr>
        <p:sp>
          <p:nvSpPr>
            <p:cNvPr id="261" name="Google Shape;261;p27"/>
            <p:cNvSpPr/>
            <p:nvPr/>
          </p:nvSpPr>
          <p:spPr>
            <a:xfrm>
              <a:off x="830400" y="3360750"/>
              <a:ext cx="2501700" cy="12678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7"/>
            <p:cNvSpPr/>
            <p:nvPr/>
          </p:nvSpPr>
          <p:spPr>
            <a:xfrm>
              <a:off x="1059092" y="3274596"/>
              <a:ext cx="219600" cy="93600"/>
            </a:xfrm>
            <a:prstGeom prst="triangle">
              <a:avLst>
                <a:gd name="adj" fmla="val 50000"/>
              </a:avLst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3" name="Google Shape;263;p27"/>
          <p:cNvSpPr txBox="1">
            <a:spLocks noGrp="1"/>
          </p:cNvSpPr>
          <p:nvPr>
            <p:ph type="title"/>
          </p:nvPr>
        </p:nvSpPr>
        <p:spPr>
          <a:xfrm>
            <a:off x="5960978" y="3417378"/>
            <a:ext cx="2238300" cy="4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/>
              <a:t>Маштабирование </a:t>
            </a:r>
            <a:endParaRPr sz="1500" dirty="0"/>
          </a:p>
        </p:txBody>
      </p:sp>
      <p:sp>
        <p:nvSpPr>
          <p:cNvPr id="264" name="Google Shape;264;p27"/>
          <p:cNvSpPr txBox="1">
            <a:spLocks noGrp="1"/>
          </p:cNvSpPr>
          <p:nvPr>
            <p:ph type="body" idx="4294967295"/>
          </p:nvPr>
        </p:nvSpPr>
        <p:spPr>
          <a:xfrm>
            <a:off x="5960975" y="3695149"/>
            <a:ext cx="2238300" cy="817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Выявление точек роста, развитие сети, увеличение количества объектов размещения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800" dirty="0"/>
          </a:p>
          <a:p>
            <a:pPr marL="0" lvl="0" indent="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800" dirty="0"/>
          </a:p>
        </p:txBody>
      </p:sp>
      <p:sp>
        <p:nvSpPr>
          <p:cNvPr id="265" name="Google Shape;265;p27"/>
          <p:cNvSpPr txBox="1"/>
          <p:nvPr/>
        </p:nvSpPr>
        <p:spPr>
          <a:xfrm>
            <a:off x="861299" y="2591808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600" b="1" dirty="0">
                <a:solidFill>
                  <a:srgbClr val="FFFFFF"/>
                </a:solidFill>
                <a:latin typeface="Montserrat" panose="020B0604020202020204" charset="-52"/>
                <a:ea typeface="Lato"/>
                <a:cs typeface="Lato"/>
                <a:sym typeface="Lato"/>
              </a:rPr>
              <a:t>1 </a:t>
            </a:r>
            <a:endParaRPr sz="2600" b="1" dirty="0">
              <a:solidFill>
                <a:srgbClr val="FFFFFF"/>
              </a:solidFill>
              <a:latin typeface="Montserrat" panose="020B0604020202020204" charset="-52"/>
              <a:ea typeface="Raleway"/>
              <a:cs typeface="Raleway"/>
              <a:sym typeface="Raleway"/>
            </a:endParaRPr>
          </a:p>
        </p:txBody>
      </p:sp>
      <p:sp>
        <p:nvSpPr>
          <p:cNvPr id="266" name="Google Shape;266;p27"/>
          <p:cNvSpPr txBox="1"/>
          <p:nvPr/>
        </p:nvSpPr>
        <p:spPr>
          <a:xfrm>
            <a:off x="5856690" y="2591808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600" b="1">
                <a:solidFill>
                  <a:srgbClr val="FFFFFF"/>
                </a:solidFill>
                <a:latin typeface="Montserrat" panose="020B0604020202020204" charset="-52"/>
                <a:ea typeface="Lato"/>
                <a:cs typeface="Lato"/>
                <a:sym typeface="Lato"/>
              </a:rPr>
              <a:t>3</a:t>
            </a:r>
            <a:endParaRPr sz="2600" b="1">
              <a:solidFill>
                <a:srgbClr val="FFFFFF"/>
              </a:solidFill>
              <a:latin typeface="Montserrat" panose="020B0604020202020204" charset="-52"/>
              <a:ea typeface="Raleway"/>
              <a:cs typeface="Raleway"/>
              <a:sym typeface="Raleway"/>
            </a:endParaRPr>
          </a:p>
        </p:txBody>
      </p:sp>
      <p:sp>
        <p:nvSpPr>
          <p:cNvPr id="267" name="Google Shape;267;p27"/>
          <p:cNvSpPr txBox="1"/>
          <p:nvPr/>
        </p:nvSpPr>
        <p:spPr>
          <a:xfrm>
            <a:off x="3400338" y="3334477"/>
            <a:ext cx="586500" cy="94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2600" b="1">
                <a:solidFill>
                  <a:srgbClr val="FFFFFF"/>
                </a:solidFill>
                <a:latin typeface="Montserrat" panose="020B0604020202020204" charset="-52"/>
                <a:ea typeface="Lato"/>
                <a:cs typeface="Lato"/>
                <a:sym typeface="Lato"/>
              </a:rPr>
              <a:t>2 </a:t>
            </a:r>
            <a:endParaRPr sz="2600" b="1">
              <a:solidFill>
                <a:srgbClr val="FFFFFF"/>
              </a:solidFill>
              <a:latin typeface="Montserrat" panose="020B0604020202020204" charset="-52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28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27999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РЕЗУЛЬТАТЫ</a:t>
            </a:r>
            <a:endParaRPr dirty="0"/>
          </a:p>
        </p:txBody>
      </p:sp>
      <p:sp>
        <p:nvSpPr>
          <p:cNvPr id="273" name="Google Shape;273;p28"/>
          <p:cNvSpPr txBox="1">
            <a:spLocks noGrp="1"/>
          </p:cNvSpPr>
          <p:nvPr>
            <p:ph type="body" idx="1"/>
          </p:nvPr>
        </p:nvSpPr>
        <p:spPr>
          <a:xfrm>
            <a:off x="3605300" y="1049600"/>
            <a:ext cx="48529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В среднем за год бутик-отель с номерным фондом из 16 номеров зарабатывает около 50 млн. рублей. За счет того, что все объекты размещения берутся в аренду, возврат инвестиций вместе с прибылью может происходить в течении одного года. В бизнес-плане указан точный расчет на пять лет.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4" name="Google Shape;274;p28"/>
          <p:cNvSpPr txBox="1"/>
          <p:nvPr/>
        </p:nvSpPr>
        <p:spPr>
          <a:xfrm>
            <a:off x="992300" y="2630303"/>
            <a:ext cx="1768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Аренда отеля</a:t>
            </a:r>
            <a:r>
              <a:rPr lang="ru" sz="800" b="1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800" b="1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75" name="Google Shape;275;p28"/>
          <p:cNvSpPr txBox="1"/>
          <p:nvPr/>
        </p:nvSpPr>
        <p:spPr>
          <a:xfrm>
            <a:off x="570500" y="3083950"/>
            <a:ext cx="25563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4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25 </a:t>
            </a:r>
            <a:r>
              <a:rPr lang="ru" sz="43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sz="43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76" name="Google Shape;276;p28"/>
          <p:cNvSpPr txBox="1"/>
          <p:nvPr/>
        </p:nvSpPr>
        <p:spPr>
          <a:xfrm>
            <a:off x="730000" y="3920950"/>
            <a:ext cx="2180801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аренда отеля без найма сотрудников и других сопутствующих трат </a:t>
            </a:r>
            <a:endParaRPr sz="11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77" name="Google Shape;277;p28"/>
          <p:cNvCxnSpPr/>
          <p:nvPr/>
        </p:nvCxnSpPr>
        <p:spPr>
          <a:xfrm>
            <a:off x="3224350" y="2706500"/>
            <a:ext cx="0" cy="1832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78" name="Google Shape;278;p28"/>
          <p:cNvSpPr txBox="1"/>
          <p:nvPr/>
        </p:nvSpPr>
        <p:spPr>
          <a:xfrm>
            <a:off x="3342000" y="2618550"/>
            <a:ext cx="2500800" cy="482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Доход от сдачи в </a:t>
            </a:r>
            <a:r>
              <a:rPr lang="ru" sz="11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на</a:t>
            </a:r>
            <a:r>
              <a:rPr lang="ru-RU" sz="11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й</a:t>
            </a:r>
            <a:r>
              <a:rPr lang="ru" sz="1100" b="1" dirty="0" smtClean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м </a:t>
            </a:r>
            <a:r>
              <a:rPr lang="ru" sz="11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номеров и продажи доп. услуг </a:t>
            </a:r>
            <a:endParaRPr sz="11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79" name="Google Shape;279;p28"/>
          <p:cNvSpPr txBox="1"/>
          <p:nvPr/>
        </p:nvSpPr>
        <p:spPr>
          <a:xfrm>
            <a:off x="3321600" y="3083950"/>
            <a:ext cx="25008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4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50 </a:t>
            </a:r>
            <a:r>
              <a:rPr lang="ru" sz="43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млн</a:t>
            </a:r>
            <a:endParaRPr sz="43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0" name="Google Shape;280;p28"/>
          <p:cNvSpPr txBox="1"/>
          <p:nvPr/>
        </p:nvSpPr>
        <p:spPr>
          <a:xfrm>
            <a:off x="3376750" y="3920950"/>
            <a:ext cx="24189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общий доход предприятия до вычета налогов и распределения прибыли</a:t>
            </a:r>
            <a:endParaRPr sz="11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cxnSp>
        <p:nvCxnSpPr>
          <p:cNvPr id="281" name="Google Shape;281;p28"/>
          <p:cNvCxnSpPr/>
          <p:nvPr/>
        </p:nvCxnSpPr>
        <p:spPr>
          <a:xfrm>
            <a:off x="5919650" y="2706500"/>
            <a:ext cx="0" cy="1832100"/>
          </a:xfrm>
          <a:prstGeom prst="straightConnector1">
            <a:avLst/>
          </a:prstGeom>
          <a:noFill/>
          <a:ln w="9525" cap="flat" cmpd="sng">
            <a:solidFill>
              <a:schemeClr val="accent1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282" name="Google Shape;282;p28"/>
          <p:cNvSpPr txBox="1"/>
          <p:nvPr/>
        </p:nvSpPr>
        <p:spPr>
          <a:xfrm>
            <a:off x="6382900" y="2630303"/>
            <a:ext cx="17688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Чистая прибыль </a:t>
            </a:r>
            <a:endParaRPr sz="11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283" name="Google Shape;283;p28"/>
          <p:cNvSpPr txBox="1"/>
          <p:nvPr/>
        </p:nvSpPr>
        <p:spPr>
          <a:xfrm>
            <a:off x="5836750" y="3083950"/>
            <a:ext cx="2869100" cy="95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4300" b="1" dirty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r>
              <a:rPr lang="ru" sz="4300" b="1" dirty="0" smtClean="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rPr>
              <a:t>14,5 млн</a:t>
            </a:r>
            <a:endParaRPr sz="4300" b="1" dirty="0">
              <a:solidFill>
                <a:schemeClr val="dk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4" name="Google Shape;284;p28"/>
          <p:cNvSpPr txBox="1"/>
          <p:nvPr/>
        </p:nvSpPr>
        <p:spPr>
          <a:xfrm>
            <a:off x="6233200" y="3920950"/>
            <a:ext cx="2068200" cy="7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1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прибыль подлежащая распределения между участниками</a:t>
            </a:r>
            <a:endParaRPr sz="1100" b="1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85" name="Google Shape;285;p28"/>
          <p:cNvSpPr txBox="1"/>
          <p:nvPr/>
        </p:nvSpPr>
        <p:spPr>
          <a:xfrm>
            <a:off x="3428400" y="2256300"/>
            <a:ext cx="2358600" cy="40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sz="1500" b="1" dirty="0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rPr>
              <a:t>Примерные расчеты</a:t>
            </a:r>
            <a:endParaRPr sz="1500" b="1" dirty="0">
              <a:solidFill>
                <a:schemeClr val="dk1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29"/>
          <p:cNvSpPr txBox="1">
            <a:spLocks noGrp="1"/>
          </p:cNvSpPr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>
                <a:solidFill>
                  <a:srgbClr val="000000"/>
                </a:solidFill>
              </a:rPr>
              <a:t>ВИДЕНИЕ</a:t>
            </a:r>
            <a:endParaRPr sz="800" dirty="0"/>
          </a:p>
        </p:txBody>
      </p:sp>
      <p:sp>
        <p:nvSpPr>
          <p:cNvPr id="291" name="Google Shape;291;p29"/>
          <p:cNvSpPr txBox="1"/>
          <p:nvPr/>
        </p:nvSpPr>
        <p:spPr>
          <a:xfrm>
            <a:off x="460540" y="3462416"/>
            <a:ext cx="8712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1">
                <a:latin typeface="Lato"/>
                <a:ea typeface="Lato"/>
                <a:cs typeface="Lato"/>
                <a:sym typeface="Lato"/>
              </a:rPr>
              <a:t>2020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2" name="Google Shape;292;p29"/>
          <p:cNvSpPr txBox="1">
            <a:spLocks noGrp="1"/>
          </p:cNvSpPr>
          <p:nvPr>
            <p:ph type="title"/>
          </p:nvPr>
        </p:nvSpPr>
        <p:spPr>
          <a:xfrm>
            <a:off x="727325" y="2050150"/>
            <a:ext cx="22149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dirty="0">
                <a:solidFill>
                  <a:srgbClr val="000000"/>
                </a:solidFill>
              </a:rPr>
              <a:t>Основание компании </a:t>
            </a:r>
            <a:endParaRPr sz="1100" dirty="0">
              <a:solidFill>
                <a:srgbClr val="000000"/>
              </a:solidFill>
            </a:endParaRPr>
          </a:p>
        </p:txBody>
      </p:sp>
      <p:sp>
        <p:nvSpPr>
          <p:cNvPr id="293" name="Google Shape;293;p29"/>
          <p:cNvSpPr txBox="1">
            <a:spLocks noGrp="1"/>
          </p:cNvSpPr>
          <p:nvPr>
            <p:ph type="body" idx="4294967295"/>
          </p:nvPr>
        </p:nvSpPr>
        <p:spPr>
          <a:xfrm>
            <a:off x="727325" y="2281075"/>
            <a:ext cx="250165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900" dirty="0">
                <a:latin typeface="Montserrat" panose="020B0604020202020204" charset="-52"/>
                <a:ea typeface="Raleway"/>
                <a:cs typeface="Raleway"/>
                <a:sym typeface="Raleway"/>
              </a:rPr>
              <a:t>Начало работы, найм в аренду двух отелей. Выстраивание бизнес-процессов. </a:t>
            </a:r>
            <a:r>
              <a:rPr lang="ru" sz="900" dirty="0" smtClean="0">
                <a:latin typeface="Montserrat" panose="020B0604020202020204" charset="-52"/>
                <a:ea typeface="Raleway"/>
                <a:cs typeface="Raleway"/>
                <a:sym typeface="Raleway"/>
              </a:rPr>
              <a:t>Прибыль</a:t>
            </a:r>
            <a:endParaRPr sz="900" dirty="0">
              <a:latin typeface="Montserrat" panose="020B0604020202020204" charset="-52"/>
              <a:ea typeface="Raleway"/>
              <a:cs typeface="Raleway"/>
              <a:sym typeface="Raleway"/>
            </a:endParaRPr>
          </a:p>
        </p:txBody>
      </p:sp>
      <p:sp>
        <p:nvSpPr>
          <p:cNvPr id="294" name="Google Shape;294;p29"/>
          <p:cNvSpPr txBox="1"/>
          <p:nvPr/>
        </p:nvSpPr>
        <p:spPr>
          <a:xfrm>
            <a:off x="2062849" y="2957350"/>
            <a:ext cx="745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1">
                <a:latin typeface="Lato"/>
                <a:ea typeface="Lato"/>
                <a:cs typeface="Lato"/>
                <a:sym typeface="Lato"/>
              </a:rPr>
              <a:t>2021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5" name="Google Shape;295;p29"/>
          <p:cNvSpPr txBox="1">
            <a:spLocks noGrp="1"/>
          </p:cNvSpPr>
          <p:nvPr>
            <p:ph type="title"/>
          </p:nvPr>
        </p:nvSpPr>
        <p:spPr>
          <a:xfrm>
            <a:off x="2230900" y="3837600"/>
            <a:ext cx="2967000" cy="41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dirty="0">
                <a:solidFill>
                  <a:srgbClr val="000000"/>
                </a:solidFill>
              </a:rPr>
              <a:t>Вливание новых инвестиций для масштабирования</a:t>
            </a:r>
            <a:endParaRPr sz="1100" dirty="0">
              <a:solidFill>
                <a:srgbClr val="000000"/>
              </a:solidFill>
            </a:endParaRPr>
          </a:p>
        </p:txBody>
      </p:sp>
      <p:sp>
        <p:nvSpPr>
          <p:cNvPr id="296" name="Google Shape;296;p29"/>
          <p:cNvSpPr txBox="1">
            <a:spLocks noGrp="1"/>
          </p:cNvSpPr>
          <p:nvPr>
            <p:ph type="body" idx="4294967295"/>
          </p:nvPr>
        </p:nvSpPr>
        <p:spPr>
          <a:xfrm>
            <a:off x="2230906" y="4231000"/>
            <a:ext cx="22149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900" dirty="0">
                <a:latin typeface="Montserrat" panose="020B0604020202020204" charset="-52"/>
              </a:rPr>
              <a:t>Найм в аренду 4-х отелей. </a:t>
            </a:r>
            <a:r>
              <a:rPr lang="ru" sz="900" dirty="0" smtClean="0">
                <a:latin typeface="Montserrat" panose="020B0604020202020204" charset="-52"/>
              </a:rPr>
              <a:t>Прибыль </a:t>
            </a:r>
            <a:endParaRPr sz="900" dirty="0">
              <a:latin typeface="Montserrat" panose="020B0604020202020204" charset="-52"/>
            </a:endParaRPr>
          </a:p>
        </p:txBody>
      </p:sp>
      <p:sp>
        <p:nvSpPr>
          <p:cNvPr id="297" name="Google Shape;297;p29"/>
          <p:cNvSpPr txBox="1"/>
          <p:nvPr/>
        </p:nvSpPr>
        <p:spPr>
          <a:xfrm>
            <a:off x="3465538" y="3462416"/>
            <a:ext cx="692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1">
                <a:latin typeface="Lato"/>
                <a:ea typeface="Lato"/>
                <a:cs typeface="Lato"/>
                <a:sym typeface="Lato"/>
              </a:rPr>
              <a:t>2022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98" name="Google Shape;298;p29"/>
          <p:cNvSpPr txBox="1">
            <a:spLocks noGrp="1"/>
          </p:cNvSpPr>
          <p:nvPr>
            <p:ph type="title"/>
          </p:nvPr>
        </p:nvSpPr>
        <p:spPr>
          <a:xfrm>
            <a:off x="3681900" y="2050150"/>
            <a:ext cx="22149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dirty="0">
                <a:solidFill>
                  <a:srgbClr val="000000"/>
                </a:solidFill>
              </a:rPr>
              <a:t>Маштабирование</a:t>
            </a:r>
            <a:endParaRPr sz="1100" dirty="0">
              <a:solidFill>
                <a:srgbClr val="000000"/>
              </a:solidFill>
            </a:endParaRPr>
          </a:p>
        </p:txBody>
      </p:sp>
      <p:sp>
        <p:nvSpPr>
          <p:cNvPr id="299" name="Google Shape;299;p29"/>
          <p:cNvSpPr txBox="1">
            <a:spLocks noGrp="1"/>
          </p:cNvSpPr>
          <p:nvPr>
            <p:ph type="body" idx="4294967295"/>
          </p:nvPr>
        </p:nvSpPr>
        <p:spPr>
          <a:xfrm>
            <a:off x="3681900" y="2281075"/>
            <a:ext cx="2835600" cy="67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" panose="020B0604020202020204" charset="-52"/>
                <a:ea typeface="Montserrat"/>
                <a:cs typeface="Montserrat"/>
                <a:sym typeface="Montserrat"/>
              </a:rPr>
              <a:t>Найм в аренду 6-ти отелей, часть из них на деньги компании. Точка цементирования бизнеса. Найм двух отелей в следующий  год на чистые деньги компании</a:t>
            </a:r>
            <a:endParaRPr sz="900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900" dirty="0">
              <a:latin typeface="Montserrat" panose="020B0604020202020204" charset="-52"/>
            </a:endParaRPr>
          </a:p>
        </p:txBody>
      </p:sp>
      <p:sp>
        <p:nvSpPr>
          <p:cNvPr id="300" name="Google Shape;300;p29"/>
          <p:cNvSpPr txBox="1"/>
          <p:nvPr/>
        </p:nvSpPr>
        <p:spPr>
          <a:xfrm>
            <a:off x="4871274" y="2957350"/>
            <a:ext cx="745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1">
                <a:latin typeface="Lato"/>
                <a:ea typeface="Lato"/>
                <a:cs typeface="Lato"/>
                <a:sym typeface="Lato"/>
              </a:rPr>
              <a:t>2023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1" name="Google Shape;301;p29"/>
          <p:cNvSpPr txBox="1">
            <a:spLocks noGrp="1"/>
          </p:cNvSpPr>
          <p:nvPr>
            <p:ph type="title"/>
          </p:nvPr>
        </p:nvSpPr>
        <p:spPr>
          <a:xfrm>
            <a:off x="5136125" y="3837600"/>
            <a:ext cx="33876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dirty="0">
                <a:solidFill>
                  <a:srgbClr val="000000"/>
                </a:solidFill>
              </a:rPr>
              <a:t>Развитие собственной структуры</a:t>
            </a:r>
            <a:endParaRPr sz="1100" dirty="0">
              <a:solidFill>
                <a:srgbClr val="000000"/>
              </a:solidFill>
            </a:endParaRPr>
          </a:p>
        </p:txBody>
      </p:sp>
      <p:sp>
        <p:nvSpPr>
          <p:cNvPr id="302" name="Google Shape;302;p29"/>
          <p:cNvSpPr txBox="1">
            <a:spLocks noGrp="1"/>
          </p:cNvSpPr>
          <p:nvPr>
            <p:ph type="body" idx="4294967295"/>
          </p:nvPr>
        </p:nvSpPr>
        <p:spPr>
          <a:xfrm>
            <a:off x="5136128" y="4068525"/>
            <a:ext cx="22149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900" dirty="0">
                <a:latin typeface="Montserrat" panose="020B0604020202020204" charset="-52"/>
              </a:rPr>
              <a:t>Увеличение доли чистых денег компании в арене объектов</a:t>
            </a:r>
            <a:endParaRPr sz="900" dirty="0">
              <a:latin typeface="Montserrat" panose="020B0604020202020204" charset="-52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 sz="900" dirty="0">
              <a:latin typeface="Montserrat" panose="020B0604020202020204" charset="-52"/>
            </a:endParaRPr>
          </a:p>
        </p:txBody>
      </p:sp>
      <p:sp>
        <p:nvSpPr>
          <p:cNvPr id="303" name="Google Shape;303;p29"/>
          <p:cNvSpPr txBox="1"/>
          <p:nvPr/>
        </p:nvSpPr>
        <p:spPr>
          <a:xfrm>
            <a:off x="6325138" y="3462416"/>
            <a:ext cx="7458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ru" b="1">
                <a:latin typeface="Lato"/>
                <a:ea typeface="Lato"/>
                <a:cs typeface="Lato"/>
                <a:sym typeface="Lato"/>
              </a:rPr>
              <a:t>2024</a:t>
            </a:r>
            <a:endParaRPr b="1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304" name="Google Shape;304;p29"/>
          <p:cNvSpPr txBox="1">
            <a:spLocks noGrp="1"/>
          </p:cNvSpPr>
          <p:nvPr>
            <p:ph type="title"/>
          </p:nvPr>
        </p:nvSpPr>
        <p:spPr>
          <a:xfrm>
            <a:off x="6585600" y="2050150"/>
            <a:ext cx="24975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dirty="0">
                <a:solidFill>
                  <a:srgbClr val="000000"/>
                </a:solidFill>
              </a:rPr>
              <a:t>Разветвление бизнеса</a:t>
            </a:r>
            <a:endParaRPr sz="1100" dirty="0">
              <a:solidFill>
                <a:srgbClr val="000000"/>
              </a:solidFill>
            </a:endParaRPr>
          </a:p>
        </p:txBody>
      </p:sp>
      <p:sp>
        <p:nvSpPr>
          <p:cNvPr id="305" name="Google Shape;305;p29"/>
          <p:cNvSpPr txBox="1">
            <a:spLocks noGrp="1"/>
          </p:cNvSpPr>
          <p:nvPr>
            <p:ph type="body" idx="4294967295"/>
          </p:nvPr>
        </p:nvSpPr>
        <p:spPr>
          <a:xfrm>
            <a:off x="6585600" y="2281075"/>
            <a:ext cx="2424600" cy="550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900" dirty="0">
                <a:latin typeface="Montserrat" panose="020B0604020202020204" charset="-52"/>
                <a:ea typeface="Montserrat"/>
                <a:cs typeface="Montserrat"/>
                <a:sym typeface="Montserrat"/>
              </a:rPr>
              <a:t>Найм в аренду, помимо отелей, ресторанов, хостелов, открытие SPA-салонов</a:t>
            </a:r>
            <a:endParaRPr sz="900" dirty="0">
              <a:latin typeface="Montserrat" panose="020B0604020202020204" charset="-52"/>
              <a:ea typeface="Montserrat"/>
              <a:cs typeface="Montserrat"/>
              <a:sym typeface="Montserrat"/>
            </a:endParaRPr>
          </a:p>
        </p:txBody>
      </p:sp>
      <p:pic>
        <p:nvPicPr>
          <p:cNvPr id="306" name="Google Shape;306;p29" descr="shutterstock_429987889_edited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85125" y="3339575"/>
            <a:ext cx="8265375" cy="1324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07" name="Google Shape;307;p29"/>
          <p:cNvGrpSpPr/>
          <p:nvPr/>
        </p:nvGrpSpPr>
        <p:grpSpPr>
          <a:xfrm>
            <a:off x="845575" y="3060165"/>
            <a:ext cx="92400" cy="411825"/>
            <a:chOff x="845575" y="2563700"/>
            <a:chExt cx="92400" cy="411825"/>
          </a:xfrm>
        </p:grpSpPr>
        <p:cxnSp>
          <p:nvCxnSpPr>
            <p:cNvPr id="308" name="Google Shape;308;p29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09" name="Google Shape;309;p29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" name="Google Shape;310;p29"/>
          <p:cNvGrpSpPr/>
          <p:nvPr/>
        </p:nvGrpSpPr>
        <p:grpSpPr>
          <a:xfrm rot="10800000">
            <a:off x="2296375" y="3339567"/>
            <a:ext cx="92400" cy="411825"/>
            <a:chOff x="2070100" y="2563700"/>
            <a:chExt cx="92400" cy="411825"/>
          </a:xfrm>
        </p:grpSpPr>
        <p:cxnSp>
          <p:nvCxnSpPr>
            <p:cNvPr id="311" name="Google Shape;311;p29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2" name="Google Shape;312;p29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" name="Google Shape;313;p29"/>
          <p:cNvGrpSpPr/>
          <p:nvPr/>
        </p:nvGrpSpPr>
        <p:grpSpPr>
          <a:xfrm>
            <a:off x="3747175" y="3060165"/>
            <a:ext cx="92400" cy="411825"/>
            <a:chOff x="845575" y="2563700"/>
            <a:chExt cx="92400" cy="411825"/>
          </a:xfrm>
        </p:grpSpPr>
        <p:cxnSp>
          <p:nvCxnSpPr>
            <p:cNvPr id="314" name="Google Shape;314;p29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5" name="Google Shape;315;p29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" name="Google Shape;316;p29"/>
          <p:cNvGrpSpPr/>
          <p:nvPr/>
        </p:nvGrpSpPr>
        <p:grpSpPr>
          <a:xfrm rot="10800000">
            <a:off x="5197975" y="3339567"/>
            <a:ext cx="92400" cy="411825"/>
            <a:chOff x="2070100" y="2563700"/>
            <a:chExt cx="92400" cy="411825"/>
          </a:xfrm>
        </p:grpSpPr>
        <p:cxnSp>
          <p:nvCxnSpPr>
            <p:cNvPr id="317" name="Google Shape;317;p29"/>
            <p:cNvCxnSpPr/>
            <p:nvPr/>
          </p:nvCxnSpPr>
          <p:spPr>
            <a:xfrm>
              <a:off x="2116300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18" name="Google Shape;318;p29"/>
            <p:cNvSpPr/>
            <p:nvPr/>
          </p:nvSpPr>
          <p:spPr>
            <a:xfrm>
              <a:off x="2070100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9" name="Google Shape;319;p29"/>
          <p:cNvGrpSpPr/>
          <p:nvPr/>
        </p:nvGrpSpPr>
        <p:grpSpPr>
          <a:xfrm>
            <a:off x="6648775" y="3060165"/>
            <a:ext cx="92400" cy="411825"/>
            <a:chOff x="845575" y="2563700"/>
            <a:chExt cx="92400" cy="411825"/>
          </a:xfrm>
        </p:grpSpPr>
        <p:cxnSp>
          <p:nvCxnSpPr>
            <p:cNvPr id="320" name="Google Shape;320;p29"/>
            <p:cNvCxnSpPr/>
            <p:nvPr/>
          </p:nvCxnSpPr>
          <p:spPr>
            <a:xfrm>
              <a:off x="891775" y="2616125"/>
              <a:ext cx="0" cy="3594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sp>
          <p:nvSpPr>
            <p:cNvPr id="321" name="Google Shape;321;p29"/>
            <p:cNvSpPr/>
            <p:nvPr/>
          </p:nvSpPr>
          <p:spPr>
            <a:xfrm>
              <a:off x="845575" y="2563700"/>
              <a:ext cx="92400" cy="92400"/>
            </a:xfrm>
            <a:prstGeom prst="ellipse">
              <a:avLst/>
            </a:pr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Google Shape;326;p30"/>
          <p:cNvSpPr txBox="1">
            <a:spLocks noGrp="1"/>
          </p:cNvSpPr>
          <p:nvPr>
            <p:ph type="title"/>
          </p:nvPr>
        </p:nvSpPr>
        <p:spPr>
          <a:xfrm>
            <a:off x="728344" y="1242450"/>
            <a:ext cx="2207700" cy="559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КОМАНДА</a:t>
            </a:r>
            <a:endParaRPr b="0" dirty="0"/>
          </a:p>
        </p:txBody>
      </p:sp>
      <p:sp>
        <p:nvSpPr>
          <p:cNvPr id="327" name="Google Shape;327;p30"/>
          <p:cNvSpPr txBox="1">
            <a:spLocks noGrp="1"/>
          </p:cNvSpPr>
          <p:nvPr>
            <p:ph type="body" idx="1"/>
          </p:nvPr>
        </p:nvSpPr>
        <p:spPr>
          <a:xfrm>
            <a:off x="721250" y="1736550"/>
            <a:ext cx="4251900" cy="298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Гостиничный бизнес - семейный бизнес. Наша семья в Анапе брала 2 отеля в управление. В одном отеле мы проработали 6 лет, во втором 4 года. За этот период мы накопили богатый опыт в гостеприимном бизнесе. Наша команда знает как заполнить отель круглый год гостями, организовать их досуг на территории отеля, организовать питание, экскурсии и т.д.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Мы знаем какой должен быть персонал, на что гости обращают внимание, как угодить маленьким гостям, чем их заинтересовать и порадовать. У нас в отелях останавливались и спортсмены, гости прибывшие в город по бизнесу, и приехавшие просто на отдых к морю. У нас есть контакты с туроператоров, рекламных агентств, кадровых агентств.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/>
          </a:p>
        </p:txBody>
      </p:sp>
      <p:pic>
        <p:nvPicPr>
          <p:cNvPr id="328" name="Google Shape;328;p3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081781" y="1184600"/>
            <a:ext cx="3833618" cy="298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Google Shape;333;p31"/>
          <p:cNvSpPr txBox="1">
            <a:spLocks noGrp="1"/>
          </p:cNvSpPr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000000"/>
                </a:solidFill>
              </a:rPr>
              <a:t>Спасибо за внимание!</a:t>
            </a: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9"/>
          <p:cNvSpPr txBox="1"/>
          <p:nvPr/>
        </p:nvSpPr>
        <p:spPr>
          <a:xfrm>
            <a:off x="760450" y="2274400"/>
            <a:ext cx="2251200" cy="1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1. </a:t>
            </a:r>
            <a:r>
              <a:rPr lang="ru" sz="1500" dirty="0">
                <a:solidFill>
                  <a:schemeClr val="bg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О</a:t>
            </a:r>
            <a:r>
              <a:rPr lang="ru" sz="15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 проекте</a:t>
            </a:r>
            <a:endParaRPr sz="15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2. </a:t>
            </a:r>
            <a:r>
              <a:rPr lang="ru" sz="1500" dirty="0">
                <a:solidFill>
                  <a:schemeClr val="bg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Цель проекта</a:t>
            </a:r>
            <a:endParaRPr sz="15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bg1"/>
                </a:solidFill>
                <a:latin typeface="Montserrat"/>
                <a:ea typeface="Montserrat"/>
                <a:cs typeface="Montserrat"/>
                <a:sym typeface="Montserrat"/>
              </a:rPr>
              <a:t>3. </a:t>
            </a:r>
            <a:r>
              <a:rPr lang="ru" sz="1500" dirty="0">
                <a:solidFill>
                  <a:schemeClr val="bg1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Тенденции рынка</a:t>
            </a:r>
            <a:endParaRPr sz="1500" dirty="0">
              <a:solidFill>
                <a:schemeClr val="bg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300" dirty="0">
              <a:solidFill>
                <a:srgbClr val="FFFFFF"/>
              </a:solidFill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4" name="Google Shape;184;p19"/>
          <p:cNvSpPr txBox="1"/>
          <p:nvPr/>
        </p:nvSpPr>
        <p:spPr>
          <a:xfrm>
            <a:off x="3143825" y="2274350"/>
            <a:ext cx="2918400" cy="1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4. </a:t>
            </a:r>
            <a:r>
              <a:rPr lang="ru" sz="1500" dirty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Целевая аудитория</a:t>
            </a:r>
            <a:endParaRPr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5. </a:t>
            </a:r>
            <a:r>
              <a:rPr lang="ru" sz="1500" dirty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Предлагаемое решение</a:t>
            </a:r>
            <a:endParaRPr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6. </a:t>
            </a:r>
            <a:r>
              <a:rPr lang="ru" sz="1500" dirty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Процесс</a:t>
            </a:r>
            <a:endParaRPr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5" name="Google Shape;185;p19"/>
          <p:cNvSpPr txBox="1"/>
          <p:nvPr/>
        </p:nvSpPr>
        <p:spPr>
          <a:xfrm>
            <a:off x="6138350" y="2274350"/>
            <a:ext cx="1580400" cy="143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7. </a:t>
            </a:r>
            <a:r>
              <a:rPr lang="ru" sz="1500" dirty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Результаты</a:t>
            </a:r>
            <a:endParaRPr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8. </a:t>
            </a:r>
            <a:r>
              <a:rPr lang="ru" sz="1500" dirty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Видение</a:t>
            </a:r>
            <a:endParaRPr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9. </a:t>
            </a:r>
            <a:r>
              <a:rPr lang="ru" sz="1500" dirty="0">
                <a:solidFill>
                  <a:srgbClr val="FFFFFF"/>
                </a:solidFill>
                <a:uFill>
                  <a:noFill/>
                </a:uFill>
                <a:latin typeface="Montserrat"/>
                <a:ea typeface="Montserrat"/>
                <a:cs typeface="Montserrat"/>
                <a:sym typeface="Montserrat"/>
              </a:rPr>
              <a:t>Команда</a:t>
            </a:r>
            <a:endParaRPr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86" name="Google Shape;186;p19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4170900" cy="708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/>
              <a:t>СОДЕРЖАНИЕ</a:t>
            </a:r>
            <a:endParaRPr sz="2600" dirty="0"/>
          </a:p>
        </p:txBody>
      </p:sp>
      <p:sp>
        <p:nvSpPr>
          <p:cNvPr id="187" name="Google Shape;187;p19"/>
          <p:cNvSpPr/>
          <p:nvPr/>
        </p:nvSpPr>
        <p:spPr>
          <a:xfrm>
            <a:off x="238900" y="112450"/>
            <a:ext cx="8685000" cy="785700"/>
          </a:xfrm>
          <a:prstGeom prst="rect">
            <a:avLst/>
          </a:prstGeom>
          <a:solidFill>
            <a:srgbClr val="43434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20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57546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 ПРОЕКТЕ</a:t>
            </a:r>
            <a:endParaRPr dirty="0"/>
          </a:p>
        </p:txBody>
      </p:sp>
      <p:sp>
        <p:nvSpPr>
          <p:cNvPr id="193" name="Google Shape;193;p20"/>
          <p:cNvSpPr txBox="1">
            <a:spLocks noGrp="1"/>
          </p:cNvSpPr>
          <p:nvPr>
            <p:ph type="body" idx="1"/>
          </p:nvPr>
        </p:nvSpPr>
        <p:spPr>
          <a:xfrm>
            <a:off x="721225" y="1791125"/>
            <a:ext cx="5674800" cy="282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Согласно данным Всемирной организации исследования туризма, прогнозируется ежегодное развитие гостиничной индустрии на 4%. Россия в этом многочисленном ряду выглядит еще более привлекательно с точки зрения инвестиций. В 2020-м году индустрия гостеприимства в России развивается с невероятной скоростью. Из-за неблагоприятной ситуации в мире складывается неблагоприятная ситуация для зарубежных поездок, и поэтому все большее количество людей выбирают для отдыха Российские курорты. Мы считаем, что сейчас наступило отличное время для создания новой сети мини-отелей. Своим гостям мы хотим предлагать небольшие отели с малым количеством номеров. В то время, когда люди стремятся закрыться от общества и больших скоплений людей, бутик становятся наиболее популярны. </a:t>
            </a:r>
            <a:endParaRPr dirty="0"/>
          </a:p>
        </p:txBody>
      </p:sp>
      <p:pic>
        <p:nvPicPr>
          <p:cNvPr id="194" name="Google Shape;194;p20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10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199;p21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О ПРОЕКТЕ</a:t>
            </a:r>
            <a:endParaRPr dirty="0"/>
          </a:p>
        </p:txBody>
      </p:sp>
      <p:sp>
        <p:nvSpPr>
          <p:cNvPr id="200" name="Google Shape;200;p21"/>
          <p:cNvSpPr txBox="1">
            <a:spLocks noGrp="1"/>
          </p:cNvSpPr>
          <p:nvPr>
            <p:ph type="body" idx="1"/>
          </p:nvPr>
        </p:nvSpPr>
        <p:spPr>
          <a:xfrm>
            <a:off x="721225" y="1791125"/>
            <a:ext cx="5674800" cy="2951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Предлагаем брать отели в аренду. Во-первых это не требует вложения сотен миллионов рублей, в сравнении с покупкой отеля, что обеспечит быстрый возврат средств. Во-вторых - это обеспечивает мобильность и гибкость бизнеса. Возможность быстрой смены объекта на более рентабельный. В-третьих - это возможность быстрого роста компании и сети отелей. Можно быстро увеличить сеть с двух отелей до десяти, и наоборот.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lnSpc>
                <a:spcPct val="12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Примером такого подхода к бизнесу может служить "Управляющая компания Ателика" с оборотом 65 млн рублей за 2018 год. В компании нет отелей в собственности, все 9 отелей находятся в аренде, что подтверждает прибыльность идеи.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 dirty="0"/>
          </a:p>
        </p:txBody>
      </p:sp>
      <p:pic>
        <p:nvPicPr>
          <p:cNvPr id="201" name="Google Shape;201;p21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3999" cy="107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22"/>
          <p:cNvSpPr txBox="1">
            <a:spLocks noGrp="1"/>
          </p:cNvSpPr>
          <p:nvPr>
            <p:ph type="title"/>
          </p:nvPr>
        </p:nvSpPr>
        <p:spPr>
          <a:xfrm>
            <a:off x="729450" y="1322450"/>
            <a:ext cx="3219900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/>
              <a:t>ЦЕЛЬ ПРОЕКТА</a:t>
            </a:r>
            <a:endParaRPr sz="2600" dirty="0"/>
          </a:p>
        </p:txBody>
      </p:sp>
      <p:sp>
        <p:nvSpPr>
          <p:cNvPr id="207" name="Google Shape;207;p22"/>
          <p:cNvSpPr txBox="1">
            <a:spLocks noGrp="1"/>
          </p:cNvSpPr>
          <p:nvPr>
            <p:ph type="body" idx="4294967295"/>
          </p:nvPr>
        </p:nvSpPr>
        <p:spPr>
          <a:xfrm>
            <a:off x="729450" y="2054150"/>
            <a:ext cx="5458800" cy="102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500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Создание на Черноморском побережье сети отелей с европейским уровнем сервиса.</a:t>
            </a:r>
            <a:endParaRPr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3"/>
          <p:cNvSpPr txBox="1">
            <a:spLocks noGrp="1"/>
          </p:cNvSpPr>
          <p:nvPr>
            <p:ph type="title"/>
          </p:nvPr>
        </p:nvSpPr>
        <p:spPr>
          <a:xfrm>
            <a:off x="730725" y="1318650"/>
            <a:ext cx="3893400" cy="79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ТЕНДЕНЦИИ РЫНКА</a:t>
            </a:r>
            <a:endParaRPr sz="30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1. Спрос на повышенный комфорт</a:t>
            </a:r>
            <a:endParaRPr sz="1500" b="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13" name="Google Shape;213;p23"/>
          <p:cNvSpPr txBox="1">
            <a:spLocks noGrp="1"/>
          </p:cNvSpPr>
          <p:nvPr>
            <p:ph type="body" idx="1"/>
          </p:nvPr>
        </p:nvSpPr>
        <p:spPr>
          <a:xfrm>
            <a:off x="721225" y="2434125"/>
            <a:ext cx="3893400" cy="224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Особенности </a:t>
            </a:r>
            <a:r>
              <a:rPr lang="ru" sz="11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клиента</a:t>
            </a:r>
            <a:endParaRPr sz="11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Сегодня туристы, путешествуя по разным странам могут сравнивать уровень комфорта, предоставляемый в отелях. Это подстегивает нас соответствовать ожиданиям наших гостей. Отель может быть нацелен на определенную категорию туристов, например спортсменов. Жизнь сегодня требует совмещать работу и отдых, потому доля комбинированных туристов занимает 47% от общего числа гостей. Отель перестал быть конечной точкой путешествия.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14" name="Google Shape;214;p23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150" y="1184600"/>
            <a:ext cx="1973633" cy="32626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3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1750" y="1184600"/>
            <a:ext cx="1973650" cy="3262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4"/>
          <p:cNvSpPr txBox="1">
            <a:spLocks noGrp="1"/>
          </p:cNvSpPr>
          <p:nvPr>
            <p:ph type="title"/>
          </p:nvPr>
        </p:nvSpPr>
        <p:spPr>
          <a:xfrm>
            <a:off x="730725" y="1318650"/>
            <a:ext cx="3893400" cy="10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ТЕНДЕНЦИИ РЫНКА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b="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2. Культурная программа</a:t>
            </a:r>
            <a:endParaRPr sz="1500" b="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1" name="Google Shape;221;p24"/>
          <p:cNvSpPr txBox="1">
            <a:spLocks noGrp="1"/>
          </p:cNvSpPr>
          <p:nvPr>
            <p:ph type="body" idx="1"/>
          </p:nvPr>
        </p:nvSpPr>
        <p:spPr>
          <a:xfrm>
            <a:off x="721225" y="2434125"/>
            <a:ext cx="3777900" cy="2089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b="1" dirty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Особенности </a:t>
            </a:r>
            <a:r>
              <a:rPr lang="ru" sz="1100" b="1" dirty="0" smtClean="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клиента</a:t>
            </a:r>
            <a:endParaRPr sz="1100" b="1" dirty="0">
              <a:solidFill>
                <a:schemeClr val="dk2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Мода на здоровый образ жизни меняет поведение туристов. Им больше не интересен бар и бесплатные алкогольные напитки. Современного туриста интересуют впечатления и эмоции. Отель должен иметь представление о том, чем интересуются гости и выстраивать свою работу в соответствии с их </a:t>
            </a:r>
            <a:r>
              <a:rPr lang="ru" sz="1100" dirty="0" smtClean="0">
                <a:latin typeface="Montserrat"/>
                <a:ea typeface="Montserrat"/>
                <a:cs typeface="Montserrat"/>
                <a:sym typeface="Montserrat"/>
              </a:rPr>
              <a:t>предпочтениями.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100" dirty="0"/>
          </a:p>
        </p:txBody>
      </p:sp>
      <p:pic>
        <p:nvPicPr>
          <p:cNvPr id="222" name="Google Shape;222;p2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733533" y="1181900"/>
            <a:ext cx="4176168" cy="32652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5"/>
          <p:cNvSpPr txBox="1">
            <a:spLocks noGrp="1"/>
          </p:cNvSpPr>
          <p:nvPr>
            <p:ph type="title"/>
          </p:nvPr>
        </p:nvSpPr>
        <p:spPr>
          <a:xfrm>
            <a:off x="730000" y="1318650"/>
            <a:ext cx="4140418" cy="570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dirty="0"/>
              <a:t>ЦЕЛЕВАЯ АУДИТОРИЯ</a:t>
            </a:r>
            <a:endParaRPr dirty="0"/>
          </a:p>
        </p:txBody>
      </p:sp>
      <p:sp>
        <p:nvSpPr>
          <p:cNvPr id="228" name="Google Shape;228;p25"/>
          <p:cNvSpPr txBox="1">
            <a:spLocks noGrp="1"/>
          </p:cNvSpPr>
          <p:nvPr>
            <p:ph type="body" idx="1"/>
          </p:nvPr>
        </p:nvSpPr>
        <p:spPr>
          <a:xfrm>
            <a:off x="721225" y="1965149"/>
            <a:ext cx="3915000" cy="13332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dirty="0">
                <a:latin typeface="Montserrat"/>
                <a:ea typeface="Montserrat"/>
                <a:cs typeface="Montserrat"/>
                <a:sym typeface="Montserrat"/>
              </a:rPr>
              <a:t>Это самый важный пункт презентации и для успеха проекта. С определения ЦА начинается работа любого бизнеса. Целевая аудитория - это категории людей объединенных каким-либо признаком и заинтересованных в ваших товарах или </a:t>
            </a:r>
            <a:r>
              <a:rPr lang="ru" sz="1100" dirty="0" smtClean="0">
                <a:latin typeface="Montserrat"/>
                <a:ea typeface="Montserrat"/>
                <a:cs typeface="Montserrat"/>
                <a:sym typeface="Montserrat"/>
              </a:rPr>
              <a:t>услугах.</a:t>
            </a:r>
            <a:endParaRPr sz="1100" dirty="0"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29" name="Google Shape;229;p25"/>
          <p:cNvSpPr txBox="1"/>
          <p:nvPr/>
        </p:nvSpPr>
        <p:spPr>
          <a:xfrm>
            <a:off x="734530" y="3387960"/>
            <a:ext cx="36366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1    | </a:t>
            </a:r>
            <a:r>
              <a:rPr lang="ru" sz="11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Люди с доходом выше среднего</a:t>
            </a:r>
            <a:endParaRPr sz="11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0" name="Google Shape;230;p25"/>
          <p:cNvSpPr txBox="1"/>
          <p:nvPr/>
        </p:nvSpPr>
        <p:spPr>
          <a:xfrm>
            <a:off x="734530" y="3649260"/>
            <a:ext cx="36366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2   | </a:t>
            </a:r>
            <a:r>
              <a:rPr lang="ru" sz="11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Бизнес-путешественники </a:t>
            </a:r>
            <a:endParaRPr sz="11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1" name="Google Shape;231;p25"/>
          <p:cNvSpPr txBox="1"/>
          <p:nvPr/>
        </p:nvSpPr>
        <p:spPr>
          <a:xfrm>
            <a:off x="734525" y="3910550"/>
            <a:ext cx="39150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3   | </a:t>
            </a:r>
            <a:r>
              <a:rPr lang="ru" sz="11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Руководители и менеджеры среднего звена</a:t>
            </a:r>
            <a:endParaRPr sz="11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32" name="Google Shape;232;p25"/>
          <p:cNvSpPr txBox="1"/>
          <p:nvPr/>
        </p:nvSpPr>
        <p:spPr>
          <a:xfrm>
            <a:off x="734525" y="4171850"/>
            <a:ext cx="3915000" cy="26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100" b="1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4   | </a:t>
            </a:r>
            <a:r>
              <a:rPr lang="ru" sz="1100" dirty="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 Владельцы малого и среднего бизнеса </a:t>
            </a:r>
            <a:endParaRPr sz="1100" dirty="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33" name="Google Shape;233;p25" descr="offset_comp_267026.jp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18150" y="1184600"/>
            <a:ext cx="1977667" cy="3262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25" descr="offset_comp_429332_Edited.jp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549" y="1184609"/>
            <a:ext cx="1971851" cy="161156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25" descr="offset_comp_389009_Edited.jp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3549" y="2835640"/>
            <a:ext cx="1971840" cy="1611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26"/>
          <p:cNvSpPr txBox="1">
            <a:spLocks noGrp="1"/>
          </p:cNvSpPr>
          <p:nvPr>
            <p:ph type="title"/>
          </p:nvPr>
        </p:nvSpPr>
        <p:spPr>
          <a:xfrm>
            <a:off x="729449" y="1322450"/>
            <a:ext cx="6857893" cy="618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600" dirty="0"/>
              <a:t>ПРЕДЛАГАЕМОЕ РЕШЕНИЕ</a:t>
            </a:r>
            <a:endParaRPr sz="2600" dirty="0"/>
          </a:p>
        </p:txBody>
      </p:sp>
      <p:sp>
        <p:nvSpPr>
          <p:cNvPr id="241" name="Google Shape;241;p26"/>
          <p:cNvSpPr txBox="1">
            <a:spLocks noGrp="1"/>
          </p:cNvSpPr>
          <p:nvPr>
            <p:ph type="body" idx="4294967295"/>
          </p:nvPr>
        </p:nvSpPr>
        <p:spPr>
          <a:xfrm>
            <a:off x="729450" y="2054150"/>
            <a:ext cx="5458800" cy="122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500" dirty="0">
                <a:solidFill>
                  <a:schemeClr val="lt1"/>
                </a:solidFill>
                <a:latin typeface="Montserrat"/>
                <a:ea typeface="Montserrat"/>
                <a:cs typeface="Montserrat"/>
                <a:sym typeface="Montserrat"/>
              </a:rPr>
              <a:t>Создать сеть отелей в городах на Черноморском побережье, преимущественно в Сочи. Отели разных направленностей, от детокс-отелей до семейных, чтобы зацепить больший сегмент рынка.</a:t>
            </a:r>
            <a:endParaRPr sz="1500" dirty="0">
              <a:solidFill>
                <a:schemeClr val="l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sz="1500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846</Words>
  <Application>Microsoft Office PowerPoint</Application>
  <PresentationFormat>Экран (16:9)</PresentationFormat>
  <Paragraphs>77</Paragraphs>
  <Slides>14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Raleway</vt:lpstr>
      <vt:lpstr>Montserrat</vt:lpstr>
      <vt:lpstr>Lato</vt:lpstr>
      <vt:lpstr>Arial</vt:lpstr>
      <vt:lpstr>Streamline</vt:lpstr>
      <vt:lpstr>Salve</vt:lpstr>
      <vt:lpstr>СОДЕРЖАНИЕ</vt:lpstr>
      <vt:lpstr>О ПРОЕКТЕ</vt:lpstr>
      <vt:lpstr>О ПРОЕКТЕ</vt:lpstr>
      <vt:lpstr>ЦЕЛЬ ПРОЕКТА</vt:lpstr>
      <vt:lpstr>ТЕНДЕНЦИИ РЫНКА 1. Спрос на повышенный комфорт</vt:lpstr>
      <vt:lpstr>ТЕНДЕНЦИИ РЫНКА 2. Культурная программа</vt:lpstr>
      <vt:lpstr>ЦЕЛЕВАЯ АУДИТОРИЯ</vt:lpstr>
      <vt:lpstr>ПРЕДЛАГАЕМОЕ РЕШЕНИЕ</vt:lpstr>
      <vt:lpstr>ПРОЦЕСС</vt:lpstr>
      <vt:lpstr>РЕЗУЛЬТАТЫ</vt:lpstr>
      <vt:lpstr>ВИДЕНИЕ</vt:lpstr>
      <vt:lpstr>КОМАНДА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Проектное предложение</dc:title>
  <dc:creator>Екатерина Повадырева</dc:creator>
  <cp:lastModifiedBy>Екатерина Повадырева</cp:lastModifiedBy>
  <cp:revision>6</cp:revision>
  <dcterms:modified xsi:type="dcterms:W3CDTF">2020-07-02T16:30:48Z</dcterms:modified>
</cp:coreProperties>
</file>