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CC6"/>
    <a:srgbClr val="3E24AE"/>
    <a:srgbClr val="431373"/>
    <a:srgbClr val="01350A"/>
    <a:srgbClr val="033306"/>
    <a:srgbClr val="0B222B"/>
    <a:srgbClr val="0036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7985477993470602E-4"/>
          <c:y val="4.2122679806265613E-2"/>
          <c:w val="0.94965794714097995"/>
          <c:h val="0.456847336151627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>
                <a:gsLst>
                  <a:gs pos="0">
                    <a:prstClr val="white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</c:dPt>
          <c:dPt>
            <c:idx val="1"/>
            <c:explosion val="35"/>
            <c:spPr>
              <a:solidFill>
                <a:srgbClr val="190CC6"/>
              </a:solidFill>
            </c:spPr>
          </c:dPt>
          <c:dPt>
            <c:idx val="2"/>
            <c:explosion val="39"/>
            <c:spPr>
              <a:solidFill>
                <a:srgbClr val="FF0000"/>
              </a:solidFill>
            </c:spPr>
          </c:dPt>
          <c:dLbls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Потребитель</c:v>
                </c:pt>
                <c:pt idx="1">
                  <c:v>Магазины запчастей бытовой техники</c:v>
                </c:pt>
                <c:pt idx="2">
                  <c:v>Сервисные центры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7.3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1.3321574885448471E-2"/>
          <c:y val="0.41307762387694791"/>
          <c:w val="0.6711535986670103"/>
          <c:h val="0.5388647228035304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CC6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Предоставление проекта для привлечений инвестиций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596" y="1500174"/>
            <a:ext cx="835824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1538" y="2571744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Создание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уникальной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торговой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площадки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для реализации специфического , но востребованного товара.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5000636"/>
            <a:ext cx="1366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Автор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идеи: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Сироч.В.С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6215082"/>
            <a:ext cx="78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002">
            <a:schemeClr val="dk2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Результаты проекта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214554"/>
            <a:ext cx="755315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1.Более 7 млн. позиций.</a:t>
            </a:r>
          </a:p>
          <a:p>
            <a:r>
              <a:rPr lang="ru-RU" sz="2400" dirty="0" smtClean="0"/>
              <a:t>2.Ежемесячно площадку посещают от 50 тыс. человек.</a:t>
            </a:r>
          </a:p>
          <a:p>
            <a:r>
              <a:rPr lang="ru-RU" sz="2400" dirty="0" smtClean="0"/>
              <a:t>3.Накрутка на единицу товара составляет от 80 до 150 %</a:t>
            </a:r>
          </a:p>
          <a:p>
            <a:r>
              <a:rPr lang="ru-RU" sz="2400" dirty="0" smtClean="0"/>
              <a:t>4.Ежемесячный оборот превышает 3 млн. </a:t>
            </a:r>
            <a:r>
              <a:rPr lang="en-US" sz="2400" dirty="0" smtClean="0"/>
              <a:t>$</a:t>
            </a:r>
            <a:endParaRPr lang="ru-RU" sz="2400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714860"/>
            <a:ext cx="828680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Данные цифры взяты с аналогичной компании в Европе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езент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1071546"/>
            <a:ext cx="9144000" cy="121444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1002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attletale-163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07183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28860" y="3786190"/>
            <a:ext cx="4857784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Современный мир невозможен без бытовой техники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6000768"/>
            <a:ext cx="9251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любая техника состоит из десятков комплектующих !!!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CC6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«Объем и темпы развития рынка»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143932" cy="5214974"/>
          </a:xfrm>
          <a:prstGeom prst="rect">
            <a:avLst/>
          </a:prstGeom>
          <a:solidFill>
            <a:srgbClr val="190CC6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3458" y="3086096"/>
          <a:ext cx="4714908" cy="342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1500174"/>
            <a:ext cx="7929618" cy="8572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Потребность в запасных частях для бытовой техники</a:t>
            </a:r>
            <a:endParaRPr lang="ru-RU" sz="2400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857224" y="2714620"/>
            <a:ext cx="428628" cy="28575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250397" y="4536289"/>
            <a:ext cx="4143404" cy="71438"/>
          </a:xfrm>
          <a:prstGeom prst="line">
            <a:avLst/>
          </a:prstGeom>
          <a:ln w="28575">
            <a:solidFill>
              <a:schemeClr val="bg1">
                <a:lumMod val="8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57818" y="2428868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отчетам за 2018г компания «</a:t>
            </a:r>
            <a:r>
              <a:rPr lang="en-US" dirty="0" smtClean="0"/>
              <a:t>N</a:t>
            </a:r>
            <a:r>
              <a:rPr lang="ru-RU" dirty="0" smtClean="0"/>
              <a:t>» продала более 400 тыс. ед.товара</a:t>
            </a:r>
          </a:p>
          <a:p>
            <a:pPr algn="ctr"/>
            <a:r>
              <a:rPr lang="ru-RU" dirty="0" smtClean="0"/>
              <a:t>Состоящих из 2 позиций.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4429132"/>
            <a:ext cx="307183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данным «</a:t>
            </a:r>
            <a:r>
              <a:rPr lang="ru-RU" dirty="0" err="1" smtClean="0"/>
              <a:t>Яндекс</a:t>
            </a:r>
            <a:r>
              <a:rPr lang="ru-RU" dirty="0" smtClean="0"/>
              <a:t>» было  «запчасти для стиральных машин» — 81 829 запросов в месяц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Цели и задачи проекта.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190CC6">
              <a:alpha val="0"/>
            </a:srgb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1.Создание торговой площадки.</a:t>
            </a:r>
          </a:p>
          <a:p>
            <a:pPr>
              <a:buNone/>
            </a:pPr>
            <a:r>
              <a:rPr lang="ru-RU" dirty="0" smtClean="0"/>
              <a:t>2.Заключение договоров с производителями.</a:t>
            </a:r>
          </a:p>
          <a:p>
            <a:pPr>
              <a:buNone/>
            </a:pPr>
            <a:r>
              <a:rPr lang="ru-RU" dirty="0" smtClean="0"/>
              <a:t>3.Аренда складского помещение.</a:t>
            </a:r>
          </a:p>
          <a:p>
            <a:pPr>
              <a:buNone/>
            </a:pPr>
            <a:r>
              <a:rPr lang="ru-RU" dirty="0" smtClean="0"/>
              <a:t>4.Решить вопросы с логистикой.</a:t>
            </a:r>
          </a:p>
          <a:p>
            <a:pPr>
              <a:buNone/>
            </a:pPr>
            <a:r>
              <a:rPr lang="ru-RU" dirty="0" smtClean="0"/>
              <a:t>5.Найм персонала.</a:t>
            </a:r>
          </a:p>
          <a:p>
            <a:pPr>
              <a:buNone/>
            </a:pPr>
            <a:r>
              <a:rPr lang="ru-RU" dirty="0" smtClean="0"/>
              <a:t>6.Рекламная компания.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072074"/>
            <a:ext cx="8143932" cy="1000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Наша задача предоставить  легкий , быстрый и огромный выбор запчастей в одном месте.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5732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Описание проекта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28736"/>
            <a:ext cx="90011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Создание уникального </a:t>
            </a:r>
            <a:r>
              <a:rPr lang="ru-RU" sz="2800" dirty="0" err="1" smtClean="0">
                <a:solidFill>
                  <a:schemeClr val="bg1"/>
                </a:solidFill>
              </a:rPr>
              <a:t>маркетплейса</a:t>
            </a:r>
            <a:r>
              <a:rPr lang="ru-RU" sz="2800" dirty="0" smtClean="0">
                <a:solidFill>
                  <a:schemeClr val="bg1"/>
                </a:solidFill>
              </a:rPr>
              <a:t> , который будет работать на прямую с производителями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исключая посредников из </a:t>
            </a:r>
            <a:r>
              <a:rPr lang="ru-RU" sz="2800" smtClean="0">
                <a:solidFill>
                  <a:schemeClr val="bg1"/>
                </a:solidFill>
              </a:rPr>
              <a:t>цепи , что </a:t>
            </a:r>
            <a:r>
              <a:rPr lang="ru-RU" sz="2800" dirty="0" smtClean="0">
                <a:solidFill>
                  <a:schemeClr val="bg1"/>
                </a:solidFill>
              </a:rPr>
              <a:t>в свою очередь отражается на ценовой политике.</a:t>
            </a:r>
          </a:p>
          <a:p>
            <a:r>
              <a:rPr lang="ru-RU" dirty="0" smtClean="0"/>
              <a:t>  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142844" y="3571876"/>
            <a:ext cx="2286016" cy="785818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Производитель</a:t>
            </a:r>
            <a:endParaRPr lang="ru-RU" sz="20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500298" y="3571876"/>
            <a:ext cx="2500330" cy="785818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Оптовая компания</a:t>
            </a:r>
            <a:endParaRPr lang="ru-RU" sz="20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5072066" y="3571876"/>
            <a:ext cx="2428892" cy="8572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Оптовый магазин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7572396" y="3357562"/>
            <a:ext cx="1428728" cy="20002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Розничный</a:t>
            </a:r>
            <a:r>
              <a:rPr lang="ru-RU" sz="2000" dirty="0" smtClean="0"/>
              <a:t> магазин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736" y="5500702"/>
            <a:ext cx="2000264" cy="11429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Потребитель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Преимущества перед конкурентами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186238" cy="455455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Плюсы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1.Огромный ассортимент.</a:t>
            </a:r>
          </a:p>
          <a:p>
            <a:pPr>
              <a:buNone/>
            </a:pPr>
            <a:r>
              <a:rPr lang="ru-RU" sz="2400" dirty="0" smtClean="0"/>
              <a:t>2.Не привязаны к определенному региону.</a:t>
            </a:r>
          </a:p>
          <a:p>
            <a:pPr>
              <a:buNone/>
            </a:pPr>
            <a:r>
              <a:rPr lang="ru-RU" sz="2400" dirty="0" smtClean="0"/>
              <a:t>3.Маштабная рекламная компания.</a:t>
            </a:r>
          </a:p>
          <a:p>
            <a:pPr>
              <a:buNone/>
            </a:pPr>
            <a:r>
              <a:rPr lang="ru-RU" sz="2400" dirty="0" smtClean="0"/>
              <a:t>4.Удобный подбор.</a:t>
            </a:r>
          </a:p>
          <a:p>
            <a:pPr>
              <a:buNone/>
            </a:pPr>
            <a:r>
              <a:rPr lang="ru-RU" sz="2400" dirty="0" smtClean="0"/>
              <a:t>5.Цены</a:t>
            </a:r>
          </a:p>
          <a:p>
            <a:pPr>
              <a:buNone/>
            </a:pPr>
            <a:r>
              <a:rPr lang="ru-RU" sz="2400" dirty="0" smtClean="0"/>
              <a:t>6.Доставка (бесплатная)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Минусы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Розничный магазин все же имеет «</a:t>
            </a:r>
            <a:r>
              <a:rPr lang="en-US" dirty="0" smtClean="0"/>
              <a:t>N</a:t>
            </a:r>
            <a:r>
              <a:rPr lang="ru-RU" dirty="0" smtClean="0"/>
              <a:t>» товара в наличии.</a:t>
            </a:r>
          </a:p>
          <a:p>
            <a:r>
              <a:rPr lang="ru-RU" dirty="0" smtClean="0"/>
              <a:t>Определенный контингент который не умеет пользовать интернетом.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1472" y="2143116"/>
            <a:ext cx="38576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62" y="2357430"/>
            <a:ext cx="33575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14876" y="2071678"/>
            <a:ext cx="40005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929190" y="2214554"/>
            <a:ext cx="3429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003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Сроки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По предварительным расчетам на создание площадки уходит от 4 до 6 месяцев.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 этот период времени нужно.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1.Заключить договора с производителями.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2.Решить вопрос с арендой складского помещения.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3.Наладить логистику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4Решить вопросы с персоналом.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5.Подготовить рекламную компанию.</a:t>
            </a:r>
          </a:p>
          <a:p>
            <a:pPr>
              <a:buNone/>
            </a:pP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357826"/>
            <a:ext cx="8215370" cy="11430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Крайний срок запуска проекта должен произойти через 10-12 месяцев.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Взаимодействия автора, инвестора ,производителей ,потребителей.</a:t>
            </a:r>
            <a:endParaRPr lang="ru-RU" sz="2400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286116" y="3286124"/>
            <a:ext cx="2428892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Торговая площадка</a:t>
            </a:r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857356" y="3571876"/>
            <a:ext cx="1285884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500174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Инвестор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214810" y="2571744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85918" y="4714884"/>
            <a:ext cx="1202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Лицензия,</a:t>
            </a:r>
          </a:p>
          <a:p>
            <a:r>
              <a:rPr lang="ru-RU" dirty="0" err="1" smtClean="0"/>
              <a:t>Ноу-Хау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1607323" y="4179099"/>
            <a:ext cx="642942" cy="57150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72132" y="264318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Инвистиции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V="1">
            <a:off x="5536413" y="2393149"/>
            <a:ext cx="357190" cy="285752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142976" y="350043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</a:t>
            </a:r>
          </a:p>
          <a:p>
            <a:pPr algn="ctr"/>
            <a:r>
              <a:rPr lang="ru-RU" dirty="0" smtClean="0"/>
              <a:t>идеи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428992" y="5572140"/>
            <a:ext cx="228601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Производители</a:t>
            </a:r>
            <a:endParaRPr lang="ru-RU" dirty="0"/>
          </a:p>
        </p:txBody>
      </p:sp>
      <p:sp>
        <p:nvSpPr>
          <p:cNvPr id="26" name="Стрелка вверх 25"/>
          <p:cNvSpPr/>
          <p:nvPr/>
        </p:nvSpPr>
        <p:spPr>
          <a:xfrm>
            <a:off x="4286248" y="4786322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643570" y="4643446"/>
            <a:ext cx="1789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Поставка товара</a:t>
            </a:r>
          </a:p>
          <a:p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5786446" y="5000636"/>
            <a:ext cx="500066" cy="42862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ашивка 30"/>
          <p:cNvSpPr/>
          <p:nvPr/>
        </p:nvSpPr>
        <p:spPr>
          <a:xfrm>
            <a:off x="5786446" y="3643314"/>
            <a:ext cx="500066" cy="5000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Нашивка 31"/>
          <p:cNvSpPr/>
          <p:nvPr/>
        </p:nvSpPr>
        <p:spPr>
          <a:xfrm>
            <a:off x="6215074" y="3643314"/>
            <a:ext cx="428628" cy="5000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58016" y="3500438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Риски проекта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43116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1. «Плавание»  курса валют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2.Санкционные действия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3.Отказ производителей от сотрудничества 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4.Подешевление бытовой техники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5.Вход иностранных компаний на Российский рынок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356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«Объем и темпы развития рынка»</vt:lpstr>
      <vt:lpstr>Цели и задачи проекта.</vt:lpstr>
      <vt:lpstr>Слайд 5</vt:lpstr>
      <vt:lpstr>Преимущества перед конкурентами</vt:lpstr>
      <vt:lpstr>Сроки проекта</vt:lpstr>
      <vt:lpstr>Слайд 8</vt:lpstr>
      <vt:lpstr>Риски проекта</vt:lpstr>
      <vt:lpstr>Результаты проекта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Пользователь Windows</cp:lastModifiedBy>
  <cp:revision>72</cp:revision>
  <dcterms:created xsi:type="dcterms:W3CDTF">2020-06-27T09:10:12Z</dcterms:created>
  <dcterms:modified xsi:type="dcterms:W3CDTF">2020-07-03T09:33:21Z</dcterms:modified>
</cp:coreProperties>
</file>