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0"/>
  </p:notesMasterIdLst>
  <p:sldIdLst>
    <p:sldId id="256" r:id="rId2"/>
    <p:sldId id="267" r:id="rId3"/>
    <p:sldId id="265" r:id="rId4"/>
    <p:sldId id="263" r:id="rId5"/>
    <p:sldId id="268" r:id="rId6"/>
    <p:sldId id="272" r:id="rId7"/>
    <p:sldId id="273" r:id="rId8"/>
    <p:sldId id="27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6390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C6A87-A6E5-448C-872A-3A224A0DAFE1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CA02-3E91-467B-AB13-1E2389C568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02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A954F5-115D-4529-B92A-7BC8A09DD797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3589EF-72F5-4F0E-B298-4BFA18029F3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78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54F5-115D-4529-B92A-7BC8A09DD797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89EF-72F5-4F0E-B298-4BFA18029F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69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54F5-115D-4529-B92A-7BC8A09DD797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89EF-72F5-4F0E-B298-4BFA18029F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28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54F5-115D-4529-B92A-7BC8A09DD797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89EF-72F5-4F0E-B298-4BFA18029F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26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54F5-115D-4529-B92A-7BC8A09DD797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89EF-72F5-4F0E-B298-4BFA18029F3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88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54F5-115D-4529-B92A-7BC8A09DD797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89EF-72F5-4F0E-B298-4BFA18029F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58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54F5-115D-4529-B92A-7BC8A09DD797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89EF-72F5-4F0E-B298-4BFA18029F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06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54F5-115D-4529-B92A-7BC8A09DD797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89EF-72F5-4F0E-B298-4BFA18029F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73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54F5-115D-4529-B92A-7BC8A09DD797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89EF-72F5-4F0E-B298-4BFA18029F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33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54F5-115D-4529-B92A-7BC8A09DD797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89EF-72F5-4F0E-B298-4BFA18029F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576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54F5-115D-4529-B92A-7BC8A09DD797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89EF-72F5-4F0E-B298-4BFA18029F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80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DA954F5-115D-4529-B92A-7BC8A09DD797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13589EF-72F5-4F0E-B298-4BFA18029F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50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9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594359" y="5898734"/>
            <a:ext cx="8597641" cy="95926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ИНВЕСТИРУЙТЕ ДЕНЬГИ ПРАВИЛЬНО</a:t>
            </a:r>
            <a:endParaRPr lang="ru-RU" sz="40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Подзаголовок 5"/>
          <p:cNvSpPr txBox="1">
            <a:spLocks/>
          </p:cNvSpPr>
          <p:nvPr/>
        </p:nvSpPr>
        <p:spPr>
          <a:xfrm>
            <a:off x="-350520" y="271975"/>
            <a:ext cx="6629399" cy="959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lang="ru-RU" sz="13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КЛЕВЕР</a:t>
            </a:r>
            <a:endParaRPr kumimoji="0" lang="ru-RU" sz="1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29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6202" y="722920"/>
            <a:ext cx="9494520" cy="1834519"/>
          </a:xfrm>
        </p:spPr>
        <p:txBody>
          <a:bodyPr wrap="none"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Инвестируйте в действующий бизнес</a:t>
            </a:r>
            <a:br>
              <a:rPr lang="ru-R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Ломбард – это залоговые кредиты</a:t>
            </a:r>
            <a:br>
              <a:rPr lang="ru-R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с обеспечением сельхозтехники</a:t>
            </a:r>
            <a:r>
              <a:rPr lang="ru-RU" sz="2800" dirty="0" smtClean="0">
                <a:solidFill>
                  <a:srgbClr val="002060"/>
                </a:solidFill>
                <a:latin typeface="OfficinaSansBoldITC" pitchFamily="34" charset="0"/>
                <a:cs typeface="Calibri" pitchFamily="34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OfficinaSansBoldITC" pitchFamily="34" charset="0"/>
                <a:cs typeface="Calibri" pitchFamily="34" charset="0"/>
              </a:rPr>
            </a:br>
            <a:endParaRPr lang="ru-RU" sz="3300" dirty="0">
              <a:solidFill>
                <a:srgbClr val="00B050"/>
              </a:solidFill>
              <a:latin typeface="OfficinaSansBoldITC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7143" y="4377241"/>
            <a:ext cx="10960444" cy="15394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OfficinaSansBoldITC" pitchFamily="34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Минимальный взнос  1 000 000 рублей                     Минимальный срок вложения -  1 год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Более 3 лет на рынке                                                        Выплата % ежемесячно  </a:t>
            </a:r>
            <a:endParaRPr lang="ru-RU" sz="20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Документальное оформление инвестиций 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Выплата всей суммы в конце срока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OfficinaSansBoldITC" pitchFamily="34" charset="0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OfficinaSansBoldITC" pitchFamily="34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973" y="4422593"/>
            <a:ext cx="155161" cy="25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973" y="4879793"/>
            <a:ext cx="155161" cy="25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973" y="5324636"/>
            <a:ext cx="155161" cy="25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1016" y="4459663"/>
            <a:ext cx="155161" cy="25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1016" y="4916863"/>
            <a:ext cx="155161" cy="25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2280" y="5374063"/>
            <a:ext cx="155161" cy="25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1216251" y="2511724"/>
            <a:ext cx="9494520" cy="161615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Для вас – это надежные вложения  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и получение  гарантированного дохода   </a:t>
            </a:r>
            <a:r>
              <a:rPr lang="ru-RU" sz="3300" b="1" dirty="0" smtClean="0">
                <a:solidFill>
                  <a:srgbClr val="00B050"/>
                </a:solidFill>
                <a:latin typeface="Calibri" pitchFamily="34" charset="0"/>
                <a:ea typeface="+mj-ea"/>
                <a:cs typeface="Calibri" pitchFamily="34" charset="0"/>
              </a:rPr>
              <a:t>24%</a:t>
            </a:r>
            <a:r>
              <a:rPr kumimoji="0" lang="ru-RU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до </a:t>
            </a:r>
            <a:r>
              <a:rPr lang="ru-RU" sz="3300" b="1" dirty="0" smtClean="0">
                <a:solidFill>
                  <a:srgbClr val="00B050"/>
                </a:solidFill>
                <a:latin typeface="Calibri" pitchFamily="34" charset="0"/>
                <a:ea typeface="+mj-ea"/>
                <a:cs typeface="Calibri" pitchFamily="34" charset="0"/>
              </a:rPr>
              <a:t>36</a:t>
            </a:r>
            <a:r>
              <a:rPr kumimoji="0" lang="ru-RU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% годовых</a:t>
            </a:r>
            <a:endParaRPr kumimoji="0" lang="ru-RU" sz="33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8910" y="220086"/>
            <a:ext cx="9875520" cy="135636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Как устроен наш бизнес</a:t>
            </a: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588" y="1119117"/>
            <a:ext cx="5884259" cy="507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2239558" y="3336324"/>
            <a:ext cx="20111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OfficinaSansBoldITC" pitchFamily="34" charset="0"/>
                <a:cs typeface="Calibri" pitchFamily="34" charset="0"/>
              </a:rPr>
              <a:t>Наша работа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OfficinaSansBoldITC" pitchFamily="34" charset="0"/>
                <a:cs typeface="Calibri" pitchFamily="34" charset="0"/>
              </a:rPr>
              <a:t>с клиентами</a:t>
            </a:r>
            <a:endParaRPr lang="ru-RU" dirty="0"/>
          </a:p>
        </p:txBody>
      </p:sp>
      <p:sp>
        <p:nvSpPr>
          <p:cNvPr id="11" name="Содержимое 2"/>
          <p:cNvSpPr>
            <a:spLocks noGrp="1"/>
          </p:cNvSpPr>
          <p:nvPr>
            <p:ph idx="1"/>
          </p:nvPr>
        </p:nvSpPr>
        <p:spPr>
          <a:xfrm>
            <a:off x="6314935" y="1312703"/>
            <a:ext cx="5514802" cy="509061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OfficinaSansBoldITC" pitchFamily="34" charset="0"/>
              </a:rPr>
              <a:t>   </a:t>
            </a:r>
            <a:r>
              <a:rPr lang="ru-RU" sz="19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Клиент </a:t>
            </a:r>
            <a:r>
              <a:rPr lang="ru-RU" sz="19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обращается к нам с паспортом и оригиналами документов на владение сельхоз техники</a:t>
            </a:r>
          </a:p>
          <a:p>
            <a:pPr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Оценщик озвучивает ту сумму, которую он готов выплатить. Она составляет в среднем от 40 до 60 % от рыночной стоимости ( среднерыночная  стоимость 1 единицы сельхозтехники составляет  1 </a:t>
            </a:r>
            <a:r>
              <a:rPr lang="ru-RU" sz="19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м</a:t>
            </a:r>
            <a:r>
              <a:rPr lang="ru-RU" sz="19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лн. рублей РФ ).</a:t>
            </a:r>
          </a:p>
          <a:p>
            <a:pPr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При согласии клиента оформляется договор на пользование денежными средствами. Минимальный срок 1 месяц, максимальный 1 год.</a:t>
            </a:r>
          </a:p>
          <a:p>
            <a:pPr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В условиях оговаривается процентная ставка на заемные средства. Она варьируется от 2 до </a:t>
            </a:r>
            <a:r>
              <a:rPr lang="ru-RU" sz="19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ru-RU" sz="19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% в месяц. </a:t>
            </a:r>
          </a:p>
          <a:p>
            <a:pPr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По истечении срока клиент выплачивает накопленные проценты и общую сумму залога. Если денег на выплату займа нет, а расставаться с сельхоз техникой не хочется, возможно заключить доп. соглашение. При этом понадобится выплатить только проценты, а общую сумму долга перенести на определенный срок. </a:t>
            </a:r>
          </a:p>
          <a:p>
            <a:pPr>
              <a:buNone/>
            </a:pPr>
            <a:endParaRPr lang="ru-RU" sz="1900" dirty="0" smtClean="0">
              <a:solidFill>
                <a:schemeClr val="tx1"/>
              </a:solidFill>
              <a:latin typeface="OfficinaSansBoldITC" pitchFamily="34" charset="0"/>
              <a:cs typeface="Calibri" pitchFamily="34" charset="0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OfficinaSansBoldITC" pitchFamily="34" charset="0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OfficinaSansBoldITC" pitchFamily="34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0046" y="1371835"/>
            <a:ext cx="262112" cy="43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0046" y="2136110"/>
            <a:ext cx="262112" cy="43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3694" y="3237536"/>
            <a:ext cx="262112" cy="43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6982" y="4212698"/>
            <a:ext cx="262112" cy="43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6982" y="4988605"/>
            <a:ext cx="262112" cy="43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5388" y="404884"/>
            <a:ext cx="9875520" cy="135636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Почему мы не закроемся завтра</a:t>
            </a:r>
            <a:br>
              <a:rPr lang="ru-R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 Вы не потеряете свои деньги</a:t>
            </a: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713" y="1798093"/>
            <a:ext cx="8215215" cy="2814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Привлекательность для клиентов. </a:t>
            </a:r>
          </a:p>
          <a:p>
            <a:pPr>
              <a:lnSpc>
                <a:spcPct val="100000"/>
              </a:lnSpc>
              <a:spcBef>
                <a:spcPts val="500"/>
              </a:spcBef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Быстрый </a:t>
            </a:r>
            <a:r>
              <a:rPr lang="ru-RU" sz="18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займ</a:t>
            </a: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крупной суммы без очередей, наличия прописки, проверки </a:t>
            </a:r>
          </a:p>
          <a:p>
            <a:pPr>
              <a:lnSpc>
                <a:spcPct val="100000"/>
              </a:lnSpc>
              <a:spcBef>
                <a:spcPts val="500"/>
              </a:spcBef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кредитной истории и  поручителей. Деньги нужны всем, но не всегда есть </a:t>
            </a:r>
          </a:p>
          <a:p>
            <a:pPr>
              <a:lnSpc>
                <a:spcPct val="100000"/>
              </a:lnSpc>
              <a:spcBef>
                <a:spcPts val="500"/>
              </a:spcBef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возможность получить их  сразу и  наличными. В случае  займа под залог </a:t>
            </a:r>
          </a:p>
          <a:p>
            <a:pPr>
              <a:lnSpc>
                <a:spcPct val="100000"/>
              </a:lnSpc>
              <a:spcBef>
                <a:spcPts val="500"/>
              </a:spcBef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сельхозтехники клиент ничем не рискует, его точно не ожидают неприятности </a:t>
            </a:r>
          </a:p>
          <a:p>
            <a:pPr>
              <a:lnSpc>
                <a:spcPct val="100000"/>
              </a:lnSpc>
              <a:spcBef>
                <a:spcPts val="500"/>
              </a:spcBef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виде коллекторов и судебных процессов. Из  документов  - клиенту</a:t>
            </a:r>
          </a:p>
          <a:p>
            <a:pPr>
              <a:lnSpc>
                <a:spcPct val="100000"/>
              </a:lnSpc>
              <a:spcBef>
                <a:spcPts val="500"/>
              </a:spcBef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потребуются паспорт, ПТС и свидетельство о регистрации.</a:t>
            </a:r>
          </a:p>
        </p:txBody>
      </p:sp>
      <p:pic>
        <p:nvPicPr>
          <p:cNvPr id="2050" name="Picture 2" descr="C:\Users\HP\Desktop\terraoko-201401956516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301" y="1765358"/>
            <a:ext cx="3336323" cy="2224215"/>
          </a:xfrm>
          <a:prstGeom prst="rect">
            <a:avLst/>
          </a:prstGeom>
          <a:noFill/>
        </p:spPr>
      </p:pic>
      <p:pic>
        <p:nvPicPr>
          <p:cNvPr id="2051" name="Picture 3" descr="C:\Users\HP\Desktop\0b8db0dcaf84b37967ec5bebb2ca0bb20df6e71e_8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22127" y="4260519"/>
            <a:ext cx="3162301" cy="2343150"/>
          </a:xfrm>
          <a:prstGeom prst="rect">
            <a:avLst/>
          </a:prstGeom>
          <a:noFill/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518616" y="4991669"/>
            <a:ext cx="8215215" cy="128630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Высокая ликвидность. </a:t>
            </a:r>
          </a:p>
          <a:p>
            <a:pPr marL="228600" lvl="0" indent="-182880"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Высокая ликвидность бизнеса: ежегодная потребность потенциальных заемщиков </a:t>
            </a:r>
          </a:p>
          <a:p>
            <a:pPr marL="228600" lvl="0" indent="-182880"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составляет 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более 1 000 человек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tild3237-3164-4066-a164-303265343230__dollarphotoclub_620120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885" y="553326"/>
            <a:ext cx="2413415" cy="2223789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2893516" y="419668"/>
            <a:ext cx="8993684" cy="1942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Стабильный рост бизнеса и объема оборотных 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средств: </a:t>
            </a:r>
          </a:p>
          <a:p>
            <a:pPr marL="228600" lvl="0" indent="-182880"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2017 год — 1 500 000 , 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2018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год 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— 7 000 000,  </a:t>
            </a:r>
            <a:r>
              <a:rPr lang="ru-RU" b="1" baseline="0" dirty="0" smtClean="0">
                <a:latin typeface="Calibri" pitchFamily="34" charset="0"/>
                <a:cs typeface="Calibri" pitchFamily="34" charset="0"/>
              </a:rPr>
              <a:t>2019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 год — 13 500 000, </a:t>
            </a:r>
          </a:p>
          <a:p>
            <a:pPr marL="228600" lvl="0" indent="-182880"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Прогноз на 2020 год - 27 500 000 рублей.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51916" y="3226368"/>
            <a:ext cx="8104684" cy="17012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Никаких рисков. 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Ваши инвестиции обеспечены высоколиквидным залогом. В случае 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lang="ru-RU" b="1" dirty="0" err="1" smtClean="0">
                <a:latin typeface="Calibri" pitchFamily="34" charset="0"/>
                <a:cs typeface="Calibri" pitchFamily="34" charset="0"/>
              </a:rPr>
              <a:t>невыкупа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 спецтехника идет на реализацию, доходы от которой с лихвой 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восполняют  расходы (по статистике всего 15% залогов остаются не 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востребованными).</a:t>
            </a:r>
          </a:p>
        </p:txBody>
      </p:sp>
      <p:pic>
        <p:nvPicPr>
          <p:cNvPr id="3078" name="Picture 6" descr="C:\Users\HP\Desktop\965-9653909_1339-x-778-4-india-farmer-agriculture-vect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5647" y="2844800"/>
            <a:ext cx="3673155" cy="2311400"/>
          </a:xfrm>
          <a:prstGeom prst="rect">
            <a:avLst/>
          </a:prstGeom>
          <a:noFill/>
        </p:spPr>
      </p:pic>
      <p:sp>
        <p:nvSpPr>
          <p:cNvPr id="11" name="Содержимое 2"/>
          <p:cNvSpPr txBox="1">
            <a:spLocks/>
          </p:cNvSpPr>
          <p:nvPr/>
        </p:nvSpPr>
        <p:spPr>
          <a:xfrm>
            <a:off x="340816" y="5410768"/>
            <a:ext cx="11482884" cy="97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18288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Простая бизнес – модель</a:t>
            </a:r>
          </a:p>
          <a:p>
            <a:pPr marL="228600" lvl="0" indent="-182880" algn="ctr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Оформление,  учет,  взыскание – все оформляется в едином виде.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393700"/>
            <a:ext cx="9875520" cy="13563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Сколько зарабатывают </a:t>
            </a:r>
            <a:br>
              <a:rPr lang="ru-R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инвесторы с нами</a:t>
            </a:r>
            <a:endParaRPr lang="ru-RU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77916"/>
              </p:ext>
            </p:extLst>
          </p:nvPr>
        </p:nvGraphicFramePr>
        <p:xfrm>
          <a:off x="5626100" y="2044700"/>
          <a:ext cx="6040968" cy="4198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2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02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02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02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204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Calibri" pitchFamily="34" charset="0"/>
                          <a:cs typeface="Calibri" pitchFamily="34" charset="0"/>
                        </a:rPr>
                        <a:t>Срок займа</a:t>
                      </a:r>
                      <a:r>
                        <a:rPr lang="ru-RU" sz="16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pPr algn="ctr"/>
                      <a:endParaRPr lang="ru-RU" sz="1600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latin typeface="Calibri" pitchFamily="34" charset="0"/>
                          <a:cs typeface="Calibri" pitchFamily="34" charset="0"/>
                        </a:rPr>
                        <a:t>Сумма займа</a:t>
                      </a:r>
                      <a:endParaRPr lang="ru-RU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Calibri" pitchFamily="34" charset="0"/>
                          <a:cs typeface="Calibri" pitchFamily="34" charset="0"/>
                        </a:rPr>
                        <a:t> % за 12 мес. </a:t>
                      </a:r>
                      <a:endParaRPr lang="ru-RU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Calibri" pitchFamily="34" charset="0"/>
                          <a:cs typeface="Calibri" pitchFamily="34" charset="0"/>
                        </a:rPr>
                        <a:t> % за 24 мес.</a:t>
                      </a:r>
                      <a:endParaRPr lang="ru-RU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Calibri" pitchFamily="34" charset="0"/>
                          <a:cs typeface="Calibri" pitchFamily="34" charset="0"/>
                        </a:rPr>
                        <a:t> за 36</a:t>
                      </a:r>
                      <a:r>
                        <a:rPr lang="ru-RU" sz="1600" baseline="0" dirty="0" smtClean="0">
                          <a:latin typeface="Calibri" pitchFamily="34" charset="0"/>
                          <a:cs typeface="Calibri" pitchFamily="34" charset="0"/>
                        </a:rPr>
                        <a:t> мес.</a:t>
                      </a:r>
                      <a:endParaRPr lang="ru-RU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0420"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  <a:cs typeface="Calibri" pitchFamily="34" charset="0"/>
                        </a:rPr>
                        <a:t>3 000 000</a:t>
                      </a:r>
                    </a:p>
                    <a:p>
                      <a:pPr algn="ctr"/>
                      <a:endParaRPr lang="ru-RU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  <a:cs typeface="Calibri" pitchFamily="34" charset="0"/>
                        </a:rPr>
                        <a:t>1 </a:t>
                      </a:r>
                      <a:r>
                        <a:rPr lang="ru-RU" sz="1800" dirty="0" smtClean="0">
                          <a:latin typeface="Calibri" pitchFamily="34" charset="0"/>
                          <a:cs typeface="Calibri" pitchFamily="34" charset="0"/>
                        </a:rPr>
                        <a:t>080 000</a:t>
                      </a:r>
                      <a:endParaRPr lang="ru-RU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  <a:cs typeface="Calibri" pitchFamily="34" charset="0"/>
                        </a:rPr>
                        <a:t>2 160 000</a:t>
                      </a:r>
                      <a:endParaRPr lang="ru-RU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  <a:cs typeface="Calibri" pitchFamily="34" charset="0"/>
                        </a:rPr>
                        <a:t>3 240 000</a:t>
                      </a:r>
                      <a:endParaRPr lang="ru-RU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0420"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  <a:cs typeface="Calibri" pitchFamily="34" charset="0"/>
                        </a:rPr>
                        <a:t>2 000 000</a:t>
                      </a:r>
                      <a:endParaRPr lang="ru-RU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  <a:cs typeface="Calibri" pitchFamily="34" charset="0"/>
                        </a:rPr>
                        <a:t>720</a:t>
                      </a:r>
                      <a:r>
                        <a:rPr lang="ru-RU" sz="18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ru-RU" sz="1800" baseline="0" dirty="0" smtClean="0">
                          <a:latin typeface="Calibri" pitchFamily="34" charset="0"/>
                          <a:cs typeface="Calibri" pitchFamily="34" charset="0"/>
                        </a:rPr>
                        <a:t>000</a:t>
                      </a:r>
                      <a:endParaRPr lang="ru-RU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  <a:cs typeface="Calibri" pitchFamily="34" charset="0"/>
                        </a:rPr>
                        <a:t>1 440 000</a:t>
                      </a:r>
                      <a:endParaRPr lang="ru-RU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  <a:cs typeface="Calibri" pitchFamily="34" charset="0"/>
                        </a:rPr>
                        <a:t>2 160 000</a:t>
                      </a:r>
                      <a:endParaRPr lang="ru-RU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0420"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  <a:cs typeface="Calibri" pitchFamily="34" charset="0"/>
                        </a:rPr>
                        <a:t>1 500 000</a:t>
                      </a:r>
                      <a:endParaRPr lang="ru-RU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  <a:cs typeface="Calibri" pitchFamily="34" charset="0"/>
                        </a:rPr>
                        <a:t>640 000</a:t>
                      </a:r>
                      <a:endParaRPr lang="ru-RU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  <a:cs typeface="Calibri" pitchFamily="34" charset="0"/>
                        </a:rPr>
                        <a:t>1 280 000</a:t>
                      </a:r>
                      <a:endParaRPr lang="ru-RU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  <a:cs typeface="Calibri" pitchFamily="34" charset="0"/>
                        </a:rPr>
                        <a:t>1 920 000</a:t>
                      </a:r>
                      <a:endParaRPr lang="ru-RU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0420"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  <a:cs typeface="Calibri" pitchFamily="34" charset="0"/>
                        </a:rPr>
                        <a:t>1 000 000</a:t>
                      </a:r>
                      <a:endParaRPr lang="ru-RU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  <a:cs typeface="Calibri" pitchFamily="34" charset="0"/>
                        </a:rPr>
                        <a:t>360 000</a:t>
                      </a:r>
                      <a:endParaRPr lang="ru-RU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  <a:cs typeface="Calibri" pitchFamily="34" charset="0"/>
                        </a:rPr>
                        <a:t>720 000</a:t>
                      </a:r>
                      <a:endParaRPr lang="ru-RU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  <a:cs typeface="Calibri" pitchFamily="34" charset="0"/>
                        </a:rPr>
                        <a:t>1 080</a:t>
                      </a:r>
                      <a:r>
                        <a:rPr lang="ru-RU" sz="18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ru-RU" sz="1800" dirty="0" smtClean="0">
                          <a:latin typeface="Calibri" pitchFamily="34" charset="0"/>
                          <a:cs typeface="Calibri" pitchFamily="34" charset="0"/>
                        </a:rPr>
                        <a:t>000</a:t>
                      </a:r>
                      <a:endParaRPr lang="ru-RU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723900" y="2247900"/>
            <a:ext cx="5245100" cy="4076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Вы получаете актив с хорошим </a:t>
            </a: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соотношением доходности и рисков.</a:t>
            </a: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Можно инвестировать от 1 млн. рублей.</a:t>
            </a: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% ставка от 24%  до 36% годовых        </a:t>
            </a: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(это гораздо выше % ставки в банках), </a:t>
            </a: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без учета выплаты НДФЛ</a:t>
            </a: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На срок от 1 года. </a:t>
            </a: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Выплата % ежемесячно</a:t>
            </a: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b="1" dirty="0" smtClean="0"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b="1" dirty="0" smtClean="0"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b="1" dirty="0" smtClean="0"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b="1" dirty="0" smtClean="0"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393700"/>
            <a:ext cx="9875520" cy="135636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Средний заработок инвестора на банковском депозите  4,5 % простой процент </a:t>
            </a:r>
            <a:endParaRPr lang="ru-RU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952185"/>
              </p:ext>
            </p:extLst>
          </p:nvPr>
        </p:nvGraphicFramePr>
        <p:xfrm>
          <a:off x="6196083" y="2374714"/>
          <a:ext cx="5676256" cy="4088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0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9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90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22352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Срок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займа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pPr algn="ctr"/>
                      <a:endParaRPr lang="ru-RU" sz="1600" baseline="0" dirty="0" smtClean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Сумма займа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ru-RU" sz="1600" dirty="0" smtClean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%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за 12 мес.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%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за 24 мес.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за 36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мес.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2804"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3 000 000</a:t>
                      </a:r>
                    </a:p>
                    <a:p>
                      <a:pPr algn="ctr"/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1 </a:t>
                      </a:r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080 000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2 160 000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3 240 000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1186"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2 000 000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720</a:t>
                      </a:r>
                      <a:r>
                        <a:rPr lang="ru-RU" sz="15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ru-RU" sz="1500" baseline="0" dirty="0" smtClean="0">
                          <a:latin typeface="Calibri" pitchFamily="34" charset="0"/>
                          <a:cs typeface="Calibri" pitchFamily="34" charset="0"/>
                        </a:rPr>
                        <a:t>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1 440 000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2 160 000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1186"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1 500 000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640 000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1 280 000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1 920 000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1186"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1 000 000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360 000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720 000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1 080 000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2393264"/>
              </p:ext>
            </p:extLst>
          </p:nvPr>
        </p:nvGraphicFramePr>
        <p:xfrm>
          <a:off x="410948" y="2374711"/>
          <a:ext cx="5510676" cy="4209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6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76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76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76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314653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Срок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займа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pPr algn="ctr"/>
                      <a:endParaRPr lang="ru-RU" sz="1600" baseline="0" dirty="0" smtClean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Сумма займа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ru-RU" sz="1600" dirty="0" smtClean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%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за 12 мес.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ru-RU" sz="1600" dirty="0" smtClean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%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за 24 мес.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ru-RU" sz="1600" dirty="0" smtClean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за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мес.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2804"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3 000 000</a:t>
                      </a:r>
                    </a:p>
                    <a:p>
                      <a:pPr algn="ctr"/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135 000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270 000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405 000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6047"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2 000 000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baseline="0" dirty="0" smtClean="0">
                          <a:latin typeface="Calibri" pitchFamily="34" charset="0"/>
                          <a:cs typeface="Calibri" pitchFamily="34" charset="0"/>
                        </a:rPr>
                        <a:t>90 </a:t>
                      </a:r>
                      <a:r>
                        <a:rPr lang="ru-RU" sz="1500" baseline="0" dirty="0" smtClean="0">
                          <a:latin typeface="Calibri" pitchFamily="34" charset="0"/>
                          <a:cs typeface="Calibri" pitchFamily="34" charset="0"/>
                        </a:rPr>
                        <a:t>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180 000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270 000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6047"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1 500 000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67 500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135 000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202 500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0361"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1 000 000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45 000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90 000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135</a:t>
                      </a:r>
                      <a:r>
                        <a:rPr lang="ru-RU" sz="15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ru-RU" sz="1500" dirty="0" smtClean="0">
                          <a:latin typeface="Calibri" pitchFamily="34" charset="0"/>
                          <a:cs typeface="Calibri" pitchFamily="34" charset="0"/>
                        </a:rPr>
                        <a:t>000</a:t>
                      </a:r>
                      <a:endParaRPr lang="ru-RU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1296537" y="2017784"/>
            <a:ext cx="3657600" cy="332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5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% БАНКА</a:t>
            </a:r>
            <a:endParaRPr lang="ru-RU" sz="15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287904" y="2017784"/>
            <a:ext cx="3657600" cy="332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5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% В НАШЕЙ КОМПАНИИ</a:t>
            </a:r>
            <a:endParaRPr lang="ru-RU" sz="15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95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660400" y="635000"/>
            <a:ext cx="10965543" cy="8599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lvl="0" indent="-182880" algn="r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sz="5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Ждем Вашего звонка</a:t>
            </a:r>
          </a:p>
          <a:p>
            <a:pPr marL="228600" lvl="0" indent="-182880" algn="ctr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sz="40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sz="30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sz="3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             </a:t>
            </a: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sz="40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sz="4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  </a:t>
            </a: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b="1" dirty="0" smtClean="0"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b="1" dirty="0" smtClean="0"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b="1" dirty="0" smtClean="0"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b="1" dirty="0" smtClean="0"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pic>
        <p:nvPicPr>
          <p:cNvPr id="4098" name="Picture 2" descr="C:\Users\HP\Desktop\404-4043458_cartoon-person-waving-cartoon-person-clipa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982" y="379683"/>
            <a:ext cx="2638806" cy="3754263"/>
          </a:xfrm>
          <a:prstGeom prst="rect">
            <a:avLst/>
          </a:prstGeom>
          <a:noFill/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3110062" y="1561913"/>
            <a:ext cx="8704567" cy="3518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Звоните:</a:t>
            </a:r>
            <a:r>
              <a:rPr lang="ru-RU" sz="4000" b="1" dirty="0" smtClean="0">
                <a:latin typeface="Calibri" pitchFamily="34" charset="0"/>
                <a:cs typeface="Calibri" pitchFamily="34" charset="0"/>
              </a:rPr>
              <a:t>                              8 961 928 35 52</a:t>
            </a:r>
            <a:endParaRPr lang="ru-RU" sz="3000" b="1" dirty="0" smtClean="0"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sz="2000" b="1" dirty="0" smtClean="0"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Не хотите звонить, пишите:                       </a:t>
            </a:r>
            <a:r>
              <a:rPr lang="ru-RU" sz="30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sz="2000" b="1" dirty="0" smtClean="0"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sz="3000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sz="30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                   </a:t>
            </a: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sz="4000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sz="40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        </a:t>
            </a: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58800" y="5236029"/>
            <a:ext cx="10965543" cy="8599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lvl="0" indent="-182880" algn="ctr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sz="3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Не откладывайте на завтра</a:t>
            </a:r>
          </a:p>
          <a:p>
            <a:pPr marL="228600" lvl="0" indent="-182880" algn="ctr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sz="3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Позвоните или напишите сегодня!!!</a:t>
            </a:r>
          </a:p>
          <a:p>
            <a:pPr marL="228600" lvl="0" indent="-182880" algn="ctr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sz="40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sz="30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sz="3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             </a:t>
            </a: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sz="40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sz="4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  </a:t>
            </a: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b="1" dirty="0" smtClean="0"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b="1" dirty="0" smtClean="0"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b="1" dirty="0" smtClean="0"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endParaRPr lang="ru-RU" b="1" dirty="0" smtClean="0">
              <a:latin typeface="Calibri" pitchFamily="34" charset="0"/>
              <a:cs typeface="Calibri" pitchFamily="34" charset="0"/>
            </a:endParaRPr>
          </a:p>
          <a:p>
            <a:pPr marL="228600" lvl="0" indent="-18288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1993</TotalTime>
  <Words>664</Words>
  <Application>Microsoft Office PowerPoint</Application>
  <PresentationFormat>Широкоэкранный</PresentationFormat>
  <Paragraphs>232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Corbel</vt:lpstr>
      <vt:lpstr>OfficinaSansBoldITC</vt:lpstr>
      <vt:lpstr>Базис</vt:lpstr>
      <vt:lpstr>Презентация PowerPoint</vt:lpstr>
      <vt:lpstr>Инвестируйте в действующий бизнес Ломбард – это залоговые кредиты  с обеспечением сельхозтехники </vt:lpstr>
      <vt:lpstr>Как устроен наш бизнес</vt:lpstr>
      <vt:lpstr>Почему мы не закроемся завтра И Вы не потеряете свои деньги</vt:lpstr>
      <vt:lpstr>Презентация PowerPoint</vt:lpstr>
      <vt:lpstr>Сколько зарабатывают  инвесторы с нами</vt:lpstr>
      <vt:lpstr>Средний заработок инвестора на банковском депозите  4,5 % простой процент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Оренбурский филиал  2018 год</dc:title>
  <dc:creator>Белова Ирина Сергеевна</dc:creator>
  <cp:lastModifiedBy>Irina</cp:lastModifiedBy>
  <cp:revision>201</cp:revision>
  <dcterms:created xsi:type="dcterms:W3CDTF">2018-04-24T09:40:36Z</dcterms:created>
  <dcterms:modified xsi:type="dcterms:W3CDTF">2020-07-28T18:02:21Z</dcterms:modified>
</cp:coreProperties>
</file>