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Структура </a:t>
            </a:r>
            <a:r>
              <a:rPr lang="ru-RU" dirty="0"/>
              <a:t>пользования услугами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пользования услугами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2A-4C42-AB2A-D6B01CBCD1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2A-4C42-AB2A-D6B01CBCD118}"/>
              </c:ext>
            </c:extLst>
          </c:dPt>
          <c:cat>
            <c:strRef>
              <c:f>Лист1!$A$2:$A$5</c:f>
              <c:strCache>
                <c:ptCount val="2"/>
                <c:pt idx="0">
                  <c:v>школьник, студенты</c:v>
                </c:pt>
                <c:pt idx="1">
                  <c:v>мужчины среднего возраста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9-41F5-839F-48B2C9834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FCDDB-0416-4F45-9ADF-EB920BFAF9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46C7E2-C204-4689-94C5-A6828B96DDAC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Индивидуальный предприниматель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5004BA-2D2E-41D9-A369-F27A33AF840B}" type="parTrans" cxnId="{16E0D028-B94D-4F39-91B0-3C7D4BC854CE}">
      <dgm:prSet/>
      <dgm:spPr/>
      <dgm:t>
        <a:bodyPr/>
        <a:lstStyle/>
        <a:p>
          <a:endParaRPr lang="ru-RU"/>
        </a:p>
      </dgm:t>
    </dgm:pt>
    <dgm:pt modelId="{F446F0AE-CD76-46AC-A2A6-5CCD5B210609}" type="sibTrans" cxnId="{16E0D028-B94D-4F39-91B0-3C7D4BC854CE}">
      <dgm:prSet/>
      <dgm:spPr/>
      <dgm:t>
        <a:bodyPr/>
        <a:lstStyle/>
        <a:p>
          <a:endParaRPr lang="ru-RU"/>
        </a:p>
      </dgm:t>
    </dgm:pt>
    <dgm:pt modelId="{B051897C-C5C7-4F3F-B3D4-FF4186C6FAA6}" type="asst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Администраторы (управляющий)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13865A-2C72-42EE-A711-B3F46E334CCB}" type="parTrans" cxnId="{D45D90BC-F32E-4313-BE5C-27C6061D2258}">
      <dgm:prSet/>
      <dgm:spPr/>
      <dgm:t>
        <a:bodyPr/>
        <a:lstStyle/>
        <a:p>
          <a:endParaRPr lang="ru-RU"/>
        </a:p>
      </dgm:t>
    </dgm:pt>
    <dgm:pt modelId="{2FDFDF2B-118B-4357-BC7D-9132867A06A7}" type="sibTrans" cxnId="{D45D90BC-F32E-4313-BE5C-27C6061D2258}">
      <dgm:prSet/>
      <dgm:spPr/>
      <dgm:t>
        <a:bodyPr/>
        <a:lstStyle/>
        <a:p>
          <a:endParaRPr lang="ru-RU"/>
        </a:p>
      </dgm:t>
    </dgm:pt>
    <dgm:pt modelId="{B3BD7CBA-239B-4309-95D9-24A7E1DE6E6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Бухгалтер (Аутсорсинг)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6E3E3-26DE-4780-AD47-F65FA6D8002A}" type="parTrans" cxnId="{2D34089B-E196-4EEA-B4D3-B1D0864BE4D0}">
      <dgm:prSet/>
      <dgm:spPr/>
      <dgm:t>
        <a:bodyPr/>
        <a:lstStyle/>
        <a:p>
          <a:endParaRPr lang="ru-RU"/>
        </a:p>
      </dgm:t>
    </dgm:pt>
    <dgm:pt modelId="{75F81A61-508F-4B59-A3BA-C4C58F1E8677}" type="sibTrans" cxnId="{2D34089B-E196-4EEA-B4D3-B1D0864BE4D0}">
      <dgm:prSet/>
      <dgm:spPr/>
      <dgm:t>
        <a:bodyPr/>
        <a:lstStyle/>
        <a:p>
          <a:endParaRPr lang="ru-RU"/>
        </a:p>
      </dgm:t>
    </dgm:pt>
    <dgm:pt modelId="{2C4CB8B7-1763-4123-A9A0-500133A4BFA1}">
      <dgm:prSet phldrT="[Текст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IT-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FAA57F-746D-4D15-906B-81936EA5168E}" type="sibTrans" cxnId="{AC7E25B1-4D83-4974-85CD-63BEAFF9C923}">
      <dgm:prSet/>
      <dgm:spPr/>
      <dgm:t>
        <a:bodyPr/>
        <a:lstStyle/>
        <a:p>
          <a:endParaRPr lang="ru-RU"/>
        </a:p>
      </dgm:t>
    </dgm:pt>
    <dgm:pt modelId="{B89DD503-DBFC-4697-867A-7F0890FD5ED0}" type="parTrans" cxnId="{AC7E25B1-4D83-4974-85CD-63BEAFF9C923}">
      <dgm:prSet/>
      <dgm:spPr/>
      <dgm:t>
        <a:bodyPr/>
        <a:lstStyle/>
        <a:p>
          <a:endParaRPr lang="ru-RU"/>
        </a:p>
      </dgm:t>
    </dgm:pt>
    <dgm:pt modelId="{A7EE4429-297B-4A40-BAF1-737532A405E1}" type="pres">
      <dgm:prSet presAssocID="{C1CFCDDB-0416-4F45-9ADF-EB920BFAF9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D5EE1B-E520-4842-B522-236A12B5D11B}" type="pres">
      <dgm:prSet presAssocID="{ED46C7E2-C204-4689-94C5-A6828B96DDAC}" presName="hierRoot1" presStyleCnt="0">
        <dgm:presLayoutVars>
          <dgm:hierBranch val="init"/>
        </dgm:presLayoutVars>
      </dgm:prSet>
      <dgm:spPr/>
    </dgm:pt>
    <dgm:pt modelId="{236C1C42-8668-474C-9F0D-62BF224957BC}" type="pres">
      <dgm:prSet presAssocID="{ED46C7E2-C204-4689-94C5-A6828B96DDAC}" presName="rootComposite1" presStyleCnt="0"/>
      <dgm:spPr/>
    </dgm:pt>
    <dgm:pt modelId="{FE3C6283-9A3F-4104-A35A-8A3775560AF2}" type="pres">
      <dgm:prSet presAssocID="{ED46C7E2-C204-4689-94C5-A6828B96DDA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268180-2954-44B4-9C63-297E1BA76132}" type="pres">
      <dgm:prSet presAssocID="{ED46C7E2-C204-4689-94C5-A6828B96DDA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B6EFC26-3B75-453E-BD88-4DD5A1490FED}" type="pres">
      <dgm:prSet presAssocID="{ED46C7E2-C204-4689-94C5-A6828B96DDAC}" presName="hierChild2" presStyleCnt="0"/>
      <dgm:spPr/>
    </dgm:pt>
    <dgm:pt modelId="{E0C0915E-5827-49D6-984A-901DBB6395C0}" type="pres">
      <dgm:prSet presAssocID="{B89DD503-DBFC-4697-867A-7F0890FD5ED0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22DF0B3-6321-4F84-ABB7-4E1A3A6092A4}" type="pres">
      <dgm:prSet presAssocID="{2C4CB8B7-1763-4123-A9A0-500133A4BFA1}" presName="hierRoot2" presStyleCnt="0">
        <dgm:presLayoutVars>
          <dgm:hierBranch val="init"/>
        </dgm:presLayoutVars>
      </dgm:prSet>
      <dgm:spPr/>
    </dgm:pt>
    <dgm:pt modelId="{49C8A6F6-CB52-404C-AA9E-2263E6FA7A25}" type="pres">
      <dgm:prSet presAssocID="{2C4CB8B7-1763-4123-A9A0-500133A4BFA1}" presName="rootComposite" presStyleCnt="0"/>
      <dgm:spPr/>
    </dgm:pt>
    <dgm:pt modelId="{36DFD789-1A37-446B-9907-3324ABEE3D85}" type="pres">
      <dgm:prSet presAssocID="{2C4CB8B7-1763-4123-A9A0-500133A4BFA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2C40FC-86A9-4A6F-8D9D-B99C9418F4FB}" type="pres">
      <dgm:prSet presAssocID="{2C4CB8B7-1763-4123-A9A0-500133A4BFA1}" presName="rootConnector" presStyleLbl="node2" presStyleIdx="0" presStyleCnt="2"/>
      <dgm:spPr/>
      <dgm:t>
        <a:bodyPr/>
        <a:lstStyle/>
        <a:p>
          <a:endParaRPr lang="ru-RU"/>
        </a:p>
      </dgm:t>
    </dgm:pt>
    <dgm:pt modelId="{C33DC2D7-AA96-4385-85F5-642FC557DF0C}" type="pres">
      <dgm:prSet presAssocID="{2C4CB8B7-1763-4123-A9A0-500133A4BFA1}" presName="hierChild4" presStyleCnt="0"/>
      <dgm:spPr/>
    </dgm:pt>
    <dgm:pt modelId="{4B854B83-F041-4972-B57E-A9051FC16CDF}" type="pres">
      <dgm:prSet presAssocID="{2C4CB8B7-1763-4123-A9A0-500133A4BFA1}" presName="hierChild5" presStyleCnt="0"/>
      <dgm:spPr/>
    </dgm:pt>
    <dgm:pt modelId="{A4971F6A-3273-408A-8333-6CAE6A76DBDB}" type="pres">
      <dgm:prSet presAssocID="{8996E3E3-26DE-4780-AD47-F65FA6D8002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DC5743D-5FED-4BEF-92DC-69E48982AD91}" type="pres">
      <dgm:prSet presAssocID="{B3BD7CBA-239B-4309-95D9-24A7E1DE6E62}" presName="hierRoot2" presStyleCnt="0">
        <dgm:presLayoutVars>
          <dgm:hierBranch val="init"/>
        </dgm:presLayoutVars>
      </dgm:prSet>
      <dgm:spPr/>
    </dgm:pt>
    <dgm:pt modelId="{DEF47CAC-99B9-4493-A1EB-C76EBD8B5722}" type="pres">
      <dgm:prSet presAssocID="{B3BD7CBA-239B-4309-95D9-24A7E1DE6E62}" presName="rootComposite" presStyleCnt="0"/>
      <dgm:spPr/>
    </dgm:pt>
    <dgm:pt modelId="{77361417-C779-4CC9-AC2C-31E7DD95E81B}" type="pres">
      <dgm:prSet presAssocID="{B3BD7CBA-239B-4309-95D9-24A7E1DE6E6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E8AF05-0016-4133-9A48-574181B76349}" type="pres">
      <dgm:prSet presAssocID="{B3BD7CBA-239B-4309-95D9-24A7E1DE6E62}" presName="rootConnector" presStyleLbl="node2" presStyleIdx="1" presStyleCnt="2"/>
      <dgm:spPr/>
      <dgm:t>
        <a:bodyPr/>
        <a:lstStyle/>
        <a:p>
          <a:endParaRPr lang="ru-RU"/>
        </a:p>
      </dgm:t>
    </dgm:pt>
    <dgm:pt modelId="{D7639F8C-5E53-400D-A17A-CCFC1AE2DF58}" type="pres">
      <dgm:prSet presAssocID="{B3BD7CBA-239B-4309-95D9-24A7E1DE6E62}" presName="hierChild4" presStyleCnt="0"/>
      <dgm:spPr/>
    </dgm:pt>
    <dgm:pt modelId="{C661EBFC-3BD7-4332-87D3-8DB6401CBCAC}" type="pres">
      <dgm:prSet presAssocID="{B3BD7CBA-239B-4309-95D9-24A7E1DE6E62}" presName="hierChild5" presStyleCnt="0"/>
      <dgm:spPr/>
    </dgm:pt>
    <dgm:pt modelId="{DF57BBC7-8A52-4D77-A50A-B79A8452F21F}" type="pres">
      <dgm:prSet presAssocID="{ED46C7E2-C204-4689-94C5-A6828B96DDAC}" presName="hierChild3" presStyleCnt="0"/>
      <dgm:spPr/>
    </dgm:pt>
    <dgm:pt modelId="{90E49985-219D-4729-A1A9-63B1EC0E7088}" type="pres">
      <dgm:prSet presAssocID="{C213865A-2C72-42EE-A711-B3F46E334CCB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CCE5DFE7-230E-4586-93DE-CEBBBF17F099}" type="pres">
      <dgm:prSet presAssocID="{B051897C-C5C7-4F3F-B3D4-FF4186C6FAA6}" presName="hierRoot3" presStyleCnt="0">
        <dgm:presLayoutVars>
          <dgm:hierBranch val="init"/>
        </dgm:presLayoutVars>
      </dgm:prSet>
      <dgm:spPr/>
    </dgm:pt>
    <dgm:pt modelId="{E79E4096-0551-47D6-9110-A5D52295BED0}" type="pres">
      <dgm:prSet presAssocID="{B051897C-C5C7-4F3F-B3D4-FF4186C6FAA6}" presName="rootComposite3" presStyleCnt="0"/>
      <dgm:spPr/>
    </dgm:pt>
    <dgm:pt modelId="{91551EFF-0148-40D7-871F-C52E1CC3F059}" type="pres">
      <dgm:prSet presAssocID="{B051897C-C5C7-4F3F-B3D4-FF4186C6FAA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061E75-AB62-4DA0-811C-59A514151B5C}" type="pres">
      <dgm:prSet presAssocID="{B051897C-C5C7-4F3F-B3D4-FF4186C6FAA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373EDFFD-F6E3-4BF4-B16C-28CDDC65A49D}" type="pres">
      <dgm:prSet presAssocID="{B051897C-C5C7-4F3F-B3D4-FF4186C6FAA6}" presName="hierChild6" presStyleCnt="0"/>
      <dgm:spPr/>
    </dgm:pt>
    <dgm:pt modelId="{8703FA08-E4D9-480D-BA94-1454F4AD80AE}" type="pres">
      <dgm:prSet presAssocID="{B051897C-C5C7-4F3F-B3D4-FF4186C6FAA6}" presName="hierChild7" presStyleCnt="0"/>
      <dgm:spPr/>
    </dgm:pt>
  </dgm:ptLst>
  <dgm:cxnLst>
    <dgm:cxn modelId="{F9F711BB-CB39-471D-B574-EAADB9F2907F}" type="presOf" srcId="{8996E3E3-26DE-4780-AD47-F65FA6D8002A}" destId="{A4971F6A-3273-408A-8333-6CAE6A76DBDB}" srcOrd="0" destOrd="0" presId="urn:microsoft.com/office/officeart/2005/8/layout/orgChart1"/>
    <dgm:cxn modelId="{A181F64A-7538-4147-A741-A95AD9469EA2}" type="presOf" srcId="{2C4CB8B7-1763-4123-A9A0-500133A4BFA1}" destId="{36DFD789-1A37-446B-9907-3324ABEE3D85}" srcOrd="0" destOrd="0" presId="urn:microsoft.com/office/officeart/2005/8/layout/orgChart1"/>
    <dgm:cxn modelId="{1BBCCB00-091D-4C10-B951-533D934B5B86}" type="presOf" srcId="{B89DD503-DBFC-4697-867A-7F0890FD5ED0}" destId="{E0C0915E-5827-49D6-984A-901DBB6395C0}" srcOrd="0" destOrd="0" presId="urn:microsoft.com/office/officeart/2005/8/layout/orgChart1"/>
    <dgm:cxn modelId="{ADFCFBE5-758E-486E-98D3-CAACB8ED8E2A}" type="presOf" srcId="{B3BD7CBA-239B-4309-95D9-24A7E1DE6E62}" destId="{77361417-C779-4CC9-AC2C-31E7DD95E81B}" srcOrd="0" destOrd="0" presId="urn:microsoft.com/office/officeart/2005/8/layout/orgChart1"/>
    <dgm:cxn modelId="{16E0D028-B94D-4F39-91B0-3C7D4BC854CE}" srcId="{C1CFCDDB-0416-4F45-9ADF-EB920BFAF9B5}" destId="{ED46C7E2-C204-4689-94C5-A6828B96DDAC}" srcOrd="0" destOrd="0" parTransId="{F65004BA-2D2E-41D9-A369-F27A33AF840B}" sibTransId="{F446F0AE-CD76-46AC-A2A6-5CCD5B210609}"/>
    <dgm:cxn modelId="{647FB2DD-563B-48D0-ADE9-64EE9411B8AC}" type="presOf" srcId="{C213865A-2C72-42EE-A711-B3F46E334CCB}" destId="{90E49985-219D-4729-A1A9-63B1EC0E7088}" srcOrd="0" destOrd="0" presId="urn:microsoft.com/office/officeart/2005/8/layout/orgChart1"/>
    <dgm:cxn modelId="{8C386327-5E57-40FD-8029-42DE7EBA567C}" type="presOf" srcId="{ED46C7E2-C204-4689-94C5-A6828B96DDAC}" destId="{3D268180-2954-44B4-9C63-297E1BA76132}" srcOrd="1" destOrd="0" presId="urn:microsoft.com/office/officeart/2005/8/layout/orgChart1"/>
    <dgm:cxn modelId="{D45D90BC-F32E-4313-BE5C-27C6061D2258}" srcId="{ED46C7E2-C204-4689-94C5-A6828B96DDAC}" destId="{B051897C-C5C7-4F3F-B3D4-FF4186C6FAA6}" srcOrd="0" destOrd="0" parTransId="{C213865A-2C72-42EE-A711-B3F46E334CCB}" sibTransId="{2FDFDF2B-118B-4357-BC7D-9132867A06A7}"/>
    <dgm:cxn modelId="{AC7E25B1-4D83-4974-85CD-63BEAFF9C923}" srcId="{ED46C7E2-C204-4689-94C5-A6828B96DDAC}" destId="{2C4CB8B7-1763-4123-A9A0-500133A4BFA1}" srcOrd="1" destOrd="0" parTransId="{B89DD503-DBFC-4697-867A-7F0890FD5ED0}" sibTransId="{C1FAA57F-746D-4D15-906B-81936EA5168E}"/>
    <dgm:cxn modelId="{2D34089B-E196-4EEA-B4D3-B1D0864BE4D0}" srcId="{ED46C7E2-C204-4689-94C5-A6828B96DDAC}" destId="{B3BD7CBA-239B-4309-95D9-24A7E1DE6E62}" srcOrd="2" destOrd="0" parTransId="{8996E3E3-26DE-4780-AD47-F65FA6D8002A}" sibTransId="{75F81A61-508F-4B59-A3BA-C4C58F1E8677}"/>
    <dgm:cxn modelId="{8A3449DF-7FCA-412B-B587-0FF034C4362D}" type="presOf" srcId="{ED46C7E2-C204-4689-94C5-A6828B96DDAC}" destId="{FE3C6283-9A3F-4104-A35A-8A3775560AF2}" srcOrd="0" destOrd="0" presId="urn:microsoft.com/office/officeart/2005/8/layout/orgChart1"/>
    <dgm:cxn modelId="{4763F945-D2EA-48DC-94CB-91092E46618A}" type="presOf" srcId="{B051897C-C5C7-4F3F-B3D4-FF4186C6FAA6}" destId="{91551EFF-0148-40D7-871F-C52E1CC3F059}" srcOrd="0" destOrd="0" presId="urn:microsoft.com/office/officeart/2005/8/layout/orgChart1"/>
    <dgm:cxn modelId="{FE563E48-9D15-4941-B03D-961259F6798B}" type="presOf" srcId="{2C4CB8B7-1763-4123-A9A0-500133A4BFA1}" destId="{AC2C40FC-86A9-4A6F-8D9D-B99C9418F4FB}" srcOrd="1" destOrd="0" presId="urn:microsoft.com/office/officeart/2005/8/layout/orgChart1"/>
    <dgm:cxn modelId="{BD150C25-F8B2-464A-BDAD-2418DBBA260A}" type="presOf" srcId="{B051897C-C5C7-4F3F-B3D4-FF4186C6FAA6}" destId="{32061E75-AB62-4DA0-811C-59A514151B5C}" srcOrd="1" destOrd="0" presId="urn:microsoft.com/office/officeart/2005/8/layout/orgChart1"/>
    <dgm:cxn modelId="{48C6F8FD-D6CC-47CA-9E9C-32B3F738D8FA}" type="presOf" srcId="{C1CFCDDB-0416-4F45-9ADF-EB920BFAF9B5}" destId="{A7EE4429-297B-4A40-BAF1-737532A405E1}" srcOrd="0" destOrd="0" presId="urn:microsoft.com/office/officeart/2005/8/layout/orgChart1"/>
    <dgm:cxn modelId="{1187A2F6-C9F8-413E-97B4-6EF06B248F66}" type="presOf" srcId="{B3BD7CBA-239B-4309-95D9-24A7E1DE6E62}" destId="{C8E8AF05-0016-4133-9A48-574181B76349}" srcOrd="1" destOrd="0" presId="urn:microsoft.com/office/officeart/2005/8/layout/orgChart1"/>
    <dgm:cxn modelId="{251F1B37-DB9C-4A4A-ABD3-52B3C8407766}" type="presParOf" srcId="{A7EE4429-297B-4A40-BAF1-737532A405E1}" destId="{E1D5EE1B-E520-4842-B522-236A12B5D11B}" srcOrd="0" destOrd="0" presId="urn:microsoft.com/office/officeart/2005/8/layout/orgChart1"/>
    <dgm:cxn modelId="{EEAECE84-6C7B-496A-991A-63001A3358CC}" type="presParOf" srcId="{E1D5EE1B-E520-4842-B522-236A12B5D11B}" destId="{236C1C42-8668-474C-9F0D-62BF224957BC}" srcOrd="0" destOrd="0" presId="urn:microsoft.com/office/officeart/2005/8/layout/orgChart1"/>
    <dgm:cxn modelId="{E4F1EDB8-6F0C-4177-B227-2B264B5F6293}" type="presParOf" srcId="{236C1C42-8668-474C-9F0D-62BF224957BC}" destId="{FE3C6283-9A3F-4104-A35A-8A3775560AF2}" srcOrd="0" destOrd="0" presId="urn:microsoft.com/office/officeart/2005/8/layout/orgChart1"/>
    <dgm:cxn modelId="{8E00371D-6ECF-4580-802E-0AB3B5AA85DB}" type="presParOf" srcId="{236C1C42-8668-474C-9F0D-62BF224957BC}" destId="{3D268180-2954-44B4-9C63-297E1BA76132}" srcOrd="1" destOrd="0" presId="urn:microsoft.com/office/officeart/2005/8/layout/orgChart1"/>
    <dgm:cxn modelId="{1790FB54-8A8A-4AF0-8C9E-0CAAB4297B36}" type="presParOf" srcId="{E1D5EE1B-E520-4842-B522-236A12B5D11B}" destId="{EB6EFC26-3B75-453E-BD88-4DD5A1490FED}" srcOrd="1" destOrd="0" presId="urn:microsoft.com/office/officeart/2005/8/layout/orgChart1"/>
    <dgm:cxn modelId="{6E437E6C-8EEA-45C4-8471-590F48058C0A}" type="presParOf" srcId="{EB6EFC26-3B75-453E-BD88-4DD5A1490FED}" destId="{E0C0915E-5827-49D6-984A-901DBB6395C0}" srcOrd="0" destOrd="0" presId="urn:microsoft.com/office/officeart/2005/8/layout/orgChart1"/>
    <dgm:cxn modelId="{E2F2BB9A-D91A-4386-97E2-0848FF2301D6}" type="presParOf" srcId="{EB6EFC26-3B75-453E-BD88-4DD5A1490FED}" destId="{C22DF0B3-6321-4F84-ABB7-4E1A3A6092A4}" srcOrd="1" destOrd="0" presId="urn:microsoft.com/office/officeart/2005/8/layout/orgChart1"/>
    <dgm:cxn modelId="{AB4DCE95-4214-4B81-936A-ED272F21C556}" type="presParOf" srcId="{C22DF0B3-6321-4F84-ABB7-4E1A3A6092A4}" destId="{49C8A6F6-CB52-404C-AA9E-2263E6FA7A25}" srcOrd="0" destOrd="0" presId="urn:microsoft.com/office/officeart/2005/8/layout/orgChart1"/>
    <dgm:cxn modelId="{4920D7EE-9B85-41D3-801C-6F55ACD844E4}" type="presParOf" srcId="{49C8A6F6-CB52-404C-AA9E-2263E6FA7A25}" destId="{36DFD789-1A37-446B-9907-3324ABEE3D85}" srcOrd="0" destOrd="0" presId="urn:microsoft.com/office/officeart/2005/8/layout/orgChart1"/>
    <dgm:cxn modelId="{4F7EB53F-3DAB-492A-B896-D6B5EDD1F5D8}" type="presParOf" srcId="{49C8A6F6-CB52-404C-AA9E-2263E6FA7A25}" destId="{AC2C40FC-86A9-4A6F-8D9D-B99C9418F4FB}" srcOrd="1" destOrd="0" presId="urn:microsoft.com/office/officeart/2005/8/layout/orgChart1"/>
    <dgm:cxn modelId="{5ED49AD9-9B3B-44AD-8677-C3B84B010173}" type="presParOf" srcId="{C22DF0B3-6321-4F84-ABB7-4E1A3A6092A4}" destId="{C33DC2D7-AA96-4385-85F5-642FC557DF0C}" srcOrd="1" destOrd="0" presId="urn:microsoft.com/office/officeart/2005/8/layout/orgChart1"/>
    <dgm:cxn modelId="{EB0379E2-1C5D-407C-BAA3-F22B38C16DA4}" type="presParOf" srcId="{C22DF0B3-6321-4F84-ABB7-4E1A3A6092A4}" destId="{4B854B83-F041-4972-B57E-A9051FC16CDF}" srcOrd="2" destOrd="0" presId="urn:microsoft.com/office/officeart/2005/8/layout/orgChart1"/>
    <dgm:cxn modelId="{9380038B-41D8-4041-A3DB-7A4E02814F9E}" type="presParOf" srcId="{EB6EFC26-3B75-453E-BD88-4DD5A1490FED}" destId="{A4971F6A-3273-408A-8333-6CAE6A76DBDB}" srcOrd="2" destOrd="0" presId="urn:microsoft.com/office/officeart/2005/8/layout/orgChart1"/>
    <dgm:cxn modelId="{67722853-AD6F-4621-A60B-6B3307FD1BE9}" type="presParOf" srcId="{EB6EFC26-3B75-453E-BD88-4DD5A1490FED}" destId="{ADC5743D-5FED-4BEF-92DC-69E48982AD91}" srcOrd="3" destOrd="0" presId="urn:microsoft.com/office/officeart/2005/8/layout/orgChart1"/>
    <dgm:cxn modelId="{E81BC1F0-39D7-40DE-A5BF-86AEDAAF7E86}" type="presParOf" srcId="{ADC5743D-5FED-4BEF-92DC-69E48982AD91}" destId="{DEF47CAC-99B9-4493-A1EB-C76EBD8B5722}" srcOrd="0" destOrd="0" presId="urn:microsoft.com/office/officeart/2005/8/layout/orgChart1"/>
    <dgm:cxn modelId="{C0B5F1E2-9980-4968-B56C-C7F61690A0E1}" type="presParOf" srcId="{DEF47CAC-99B9-4493-A1EB-C76EBD8B5722}" destId="{77361417-C779-4CC9-AC2C-31E7DD95E81B}" srcOrd="0" destOrd="0" presId="urn:microsoft.com/office/officeart/2005/8/layout/orgChart1"/>
    <dgm:cxn modelId="{73DCB8D6-4491-4DFE-9D9D-C371C3B528A5}" type="presParOf" srcId="{DEF47CAC-99B9-4493-A1EB-C76EBD8B5722}" destId="{C8E8AF05-0016-4133-9A48-574181B76349}" srcOrd="1" destOrd="0" presId="urn:microsoft.com/office/officeart/2005/8/layout/orgChart1"/>
    <dgm:cxn modelId="{71F579C2-CF9E-47AB-90E5-ADA78AD3A780}" type="presParOf" srcId="{ADC5743D-5FED-4BEF-92DC-69E48982AD91}" destId="{D7639F8C-5E53-400D-A17A-CCFC1AE2DF58}" srcOrd="1" destOrd="0" presId="urn:microsoft.com/office/officeart/2005/8/layout/orgChart1"/>
    <dgm:cxn modelId="{87B90197-B0C9-4C04-847B-FBEC4D564AB6}" type="presParOf" srcId="{ADC5743D-5FED-4BEF-92DC-69E48982AD91}" destId="{C661EBFC-3BD7-4332-87D3-8DB6401CBCAC}" srcOrd="2" destOrd="0" presId="urn:microsoft.com/office/officeart/2005/8/layout/orgChart1"/>
    <dgm:cxn modelId="{8B1E11C6-53CB-45FD-8355-127E631AD96E}" type="presParOf" srcId="{E1D5EE1B-E520-4842-B522-236A12B5D11B}" destId="{DF57BBC7-8A52-4D77-A50A-B79A8452F21F}" srcOrd="2" destOrd="0" presId="urn:microsoft.com/office/officeart/2005/8/layout/orgChart1"/>
    <dgm:cxn modelId="{2BBE29AB-9BF7-468B-AF68-73E0879E7C4D}" type="presParOf" srcId="{DF57BBC7-8A52-4D77-A50A-B79A8452F21F}" destId="{90E49985-219D-4729-A1A9-63B1EC0E7088}" srcOrd="0" destOrd="0" presId="urn:microsoft.com/office/officeart/2005/8/layout/orgChart1"/>
    <dgm:cxn modelId="{3528E6CD-1594-4D70-B59C-62FDA8C0366B}" type="presParOf" srcId="{DF57BBC7-8A52-4D77-A50A-B79A8452F21F}" destId="{CCE5DFE7-230E-4586-93DE-CEBBBF17F099}" srcOrd="1" destOrd="0" presId="urn:microsoft.com/office/officeart/2005/8/layout/orgChart1"/>
    <dgm:cxn modelId="{064D3B71-861F-4DA6-92ED-127FDCBB3283}" type="presParOf" srcId="{CCE5DFE7-230E-4586-93DE-CEBBBF17F099}" destId="{E79E4096-0551-47D6-9110-A5D52295BED0}" srcOrd="0" destOrd="0" presId="urn:microsoft.com/office/officeart/2005/8/layout/orgChart1"/>
    <dgm:cxn modelId="{7A6388C0-1224-47F7-A933-D2576B2B2A70}" type="presParOf" srcId="{E79E4096-0551-47D6-9110-A5D52295BED0}" destId="{91551EFF-0148-40D7-871F-C52E1CC3F059}" srcOrd="0" destOrd="0" presId="urn:microsoft.com/office/officeart/2005/8/layout/orgChart1"/>
    <dgm:cxn modelId="{60CB513B-6769-44E0-A83C-F98F83A5F171}" type="presParOf" srcId="{E79E4096-0551-47D6-9110-A5D52295BED0}" destId="{32061E75-AB62-4DA0-811C-59A514151B5C}" srcOrd="1" destOrd="0" presId="urn:microsoft.com/office/officeart/2005/8/layout/orgChart1"/>
    <dgm:cxn modelId="{6611CA79-60E8-4F97-A167-40A323335E3A}" type="presParOf" srcId="{CCE5DFE7-230E-4586-93DE-CEBBBF17F099}" destId="{373EDFFD-F6E3-4BF4-B16C-28CDDC65A49D}" srcOrd="1" destOrd="0" presId="urn:microsoft.com/office/officeart/2005/8/layout/orgChart1"/>
    <dgm:cxn modelId="{2F5D188B-6F47-48A0-BB1F-686DF19406F9}" type="presParOf" srcId="{CCE5DFE7-230E-4586-93DE-CEBBBF17F099}" destId="{8703FA08-E4D9-480D-BA94-1454F4AD80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49985-219D-4729-A1A9-63B1EC0E7088}">
      <dsp:nvSpPr>
        <dsp:cNvPr id="0" name=""/>
        <dsp:cNvSpPr/>
      </dsp:nvSpPr>
      <dsp:spPr>
        <a:xfrm>
          <a:off x="3768129" y="1413139"/>
          <a:ext cx="295870" cy="1296193"/>
        </a:xfrm>
        <a:custGeom>
          <a:avLst/>
          <a:gdLst/>
          <a:ahLst/>
          <a:cxnLst/>
          <a:rect l="0" t="0" r="0" b="0"/>
          <a:pathLst>
            <a:path>
              <a:moveTo>
                <a:pt x="295870" y="0"/>
              </a:moveTo>
              <a:lnTo>
                <a:pt x="295870" y="1296193"/>
              </a:lnTo>
              <a:lnTo>
                <a:pt x="0" y="12961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71F6A-3273-408A-8333-6CAE6A76DBDB}">
      <dsp:nvSpPr>
        <dsp:cNvPr id="0" name=""/>
        <dsp:cNvSpPr/>
      </dsp:nvSpPr>
      <dsp:spPr>
        <a:xfrm>
          <a:off x="4064000" y="1413139"/>
          <a:ext cx="1704776" cy="2592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6517"/>
              </a:lnTo>
              <a:lnTo>
                <a:pt x="1704776" y="2296517"/>
              </a:lnTo>
              <a:lnTo>
                <a:pt x="1704776" y="25923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0915E-5827-49D6-984A-901DBB6395C0}">
      <dsp:nvSpPr>
        <dsp:cNvPr id="0" name=""/>
        <dsp:cNvSpPr/>
      </dsp:nvSpPr>
      <dsp:spPr>
        <a:xfrm>
          <a:off x="2359223" y="1413139"/>
          <a:ext cx="1704776" cy="2592387"/>
        </a:xfrm>
        <a:custGeom>
          <a:avLst/>
          <a:gdLst/>
          <a:ahLst/>
          <a:cxnLst/>
          <a:rect l="0" t="0" r="0" b="0"/>
          <a:pathLst>
            <a:path>
              <a:moveTo>
                <a:pt x="1704776" y="0"/>
              </a:moveTo>
              <a:lnTo>
                <a:pt x="1704776" y="2296517"/>
              </a:lnTo>
              <a:lnTo>
                <a:pt x="0" y="2296517"/>
              </a:lnTo>
              <a:lnTo>
                <a:pt x="0" y="25923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C6283-9A3F-4104-A35A-8A3775560AF2}">
      <dsp:nvSpPr>
        <dsp:cNvPr id="0" name=""/>
        <dsp:cNvSpPr/>
      </dsp:nvSpPr>
      <dsp:spPr>
        <a:xfrm>
          <a:off x="2655093" y="4233"/>
          <a:ext cx="2817812" cy="140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Индивидуальный предприниматель</a:t>
          </a:r>
          <a:endParaRPr lang="ru-RU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55093" y="4233"/>
        <a:ext cx="2817812" cy="1408906"/>
      </dsp:txXfrm>
    </dsp:sp>
    <dsp:sp modelId="{36DFD789-1A37-446B-9907-3324ABEE3D85}">
      <dsp:nvSpPr>
        <dsp:cNvPr id="0" name=""/>
        <dsp:cNvSpPr/>
      </dsp:nvSpPr>
      <dsp:spPr>
        <a:xfrm>
          <a:off x="950317" y="4005527"/>
          <a:ext cx="2817812" cy="140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IT-</a:t>
          </a:r>
          <a:r>
            <a:rPr lang="ru-RU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специалист</a:t>
          </a:r>
          <a:endParaRPr lang="ru-RU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0317" y="4005527"/>
        <a:ext cx="2817812" cy="1408906"/>
      </dsp:txXfrm>
    </dsp:sp>
    <dsp:sp modelId="{77361417-C779-4CC9-AC2C-31E7DD95E81B}">
      <dsp:nvSpPr>
        <dsp:cNvPr id="0" name=""/>
        <dsp:cNvSpPr/>
      </dsp:nvSpPr>
      <dsp:spPr>
        <a:xfrm>
          <a:off x="4359870" y="4005527"/>
          <a:ext cx="2817812" cy="140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Бухгалтер (Аутсорсинг) </a:t>
          </a:r>
          <a:endParaRPr lang="ru-RU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59870" y="4005527"/>
        <a:ext cx="2817812" cy="1408906"/>
      </dsp:txXfrm>
    </dsp:sp>
    <dsp:sp modelId="{91551EFF-0148-40D7-871F-C52E1CC3F059}">
      <dsp:nvSpPr>
        <dsp:cNvPr id="0" name=""/>
        <dsp:cNvSpPr/>
      </dsp:nvSpPr>
      <dsp:spPr>
        <a:xfrm>
          <a:off x="950317" y="2004880"/>
          <a:ext cx="2817812" cy="140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Администраторы (управляющий)</a:t>
          </a:r>
          <a:endParaRPr lang="ru-RU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0317" y="2004880"/>
        <a:ext cx="2817812" cy="1408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5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5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73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3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52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8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77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5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2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8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4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9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3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1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30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685801"/>
            <a:ext cx="4804522" cy="863082"/>
          </a:xfrm>
        </p:spPr>
        <p:txBody>
          <a:bodyPr/>
          <a:lstStyle/>
          <a:p>
            <a:r>
              <a:rPr lang="ru-RU" dirty="0" smtClean="0"/>
              <a:t>Система лояльности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2" y="1548884"/>
            <a:ext cx="5662937" cy="2090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Абонементы: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General Zone – </a:t>
            </a:r>
            <a:r>
              <a:rPr lang="ru-RU" dirty="0" smtClean="0"/>
              <a:t>3 часа 250 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Vip</a:t>
            </a:r>
            <a:r>
              <a:rPr lang="en-US" dirty="0" smtClean="0"/>
              <a:t> Zone- </a:t>
            </a:r>
            <a:r>
              <a:rPr lang="ru-RU" dirty="0" smtClean="0"/>
              <a:t>3 часа 300 </a:t>
            </a:r>
            <a:r>
              <a:rPr lang="ru-RU" dirty="0" err="1" smtClean="0"/>
              <a:t>руб</a:t>
            </a:r>
            <a:r>
              <a:rPr lang="ru-RU" dirty="0"/>
              <a:t>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Vip</a:t>
            </a:r>
            <a:r>
              <a:rPr lang="en-US" dirty="0" smtClean="0"/>
              <a:t> Room- </a:t>
            </a:r>
            <a:r>
              <a:rPr lang="ru-RU" dirty="0" smtClean="0"/>
              <a:t>3 часа 1400 </a:t>
            </a:r>
            <a:r>
              <a:rPr lang="ru-RU" dirty="0" err="1" smtClean="0"/>
              <a:t>руб</a:t>
            </a:r>
            <a:r>
              <a:rPr lang="ru-RU" dirty="0"/>
              <a:t>₱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315780" y="3340360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dirty="0" smtClean="0"/>
              <a:t>Бонусная система: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100 ₱- 10%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69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203085221"/>
              </p:ext>
            </p:extLst>
          </p:nvPr>
        </p:nvGraphicFramePr>
        <p:xfrm>
          <a:off x="4412432" y="36411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906073" y="273957"/>
            <a:ext cx="351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Орг. Структура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891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SWOT-</a:t>
            </a:r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42376" y="2176529"/>
            <a:ext cx="3425517" cy="2163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СИЛЬНЫЕ СТОРОНЫ</a:t>
            </a:r>
          </a:p>
          <a:p>
            <a:pPr algn="ctr"/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Слабая конкуренция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Приемлемая цена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Высокий сервис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Удобный сайт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Местоположение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93667" y="2176530"/>
            <a:ext cx="3434104" cy="2163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СЛАБЫЕ СТОРОНЫ</a:t>
            </a:r>
          </a:p>
          <a:p>
            <a:pPr algn="ctr"/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Бюджет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Узнаваемость бренда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42376" y="4544096"/>
            <a:ext cx="3425517" cy="2163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ВОЗМОЖНОСТИ</a:t>
            </a:r>
          </a:p>
          <a:p>
            <a:pPr algn="ctr"/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Расширение сети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Быстрая узнаваемость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err="1" smtClean="0"/>
              <a:t>Колоборация</a:t>
            </a:r>
            <a:r>
              <a:rPr lang="ru-RU" dirty="0" smtClean="0"/>
              <a:t> с другими брендами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93666" y="4544095"/>
            <a:ext cx="3434105" cy="2163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УГРОЗЫ</a:t>
            </a:r>
          </a:p>
          <a:p>
            <a:pPr algn="ctr"/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Появление новых компаний, копирующих наши услуги, развитие конкуренции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Экономический кризис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Форс-мажорные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96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192" y="-144195"/>
            <a:ext cx="5426158" cy="1371600"/>
          </a:xfrm>
        </p:spPr>
        <p:txBody>
          <a:bodyPr/>
          <a:lstStyle/>
          <a:p>
            <a:r>
              <a:rPr lang="ru-RU" dirty="0" smtClean="0"/>
              <a:t>Матрица </a:t>
            </a:r>
            <a:r>
              <a:rPr lang="en-US" dirty="0" smtClean="0"/>
              <a:t>MCKINSEY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20877"/>
              </p:ext>
            </p:extLst>
          </p:nvPr>
        </p:nvGraphicFramePr>
        <p:xfrm>
          <a:off x="2706986" y="1520981"/>
          <a:ext cx="8854290" cy="449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2730">
                  <a:extLst>
                    <a:ext uri="{9D8B030D-6E8A-4147-A177-3AD203B41FA5}">
                      <a16:colId xmlns:a16="http://schemas.microsoft.com/office/drawing/2014/main" val="1791891168"/>
                    </a:ext>
                  </a:extLst>
                </a:gridCol>
                <a:gridCol w="2110520">
                  <a:extLst>
                    <a:ext uri="{9D8B030D-6E8A-4147-A177-3AD203B41FA5}">
                      <a16:colId xmlns:a16="http://schemas.microsoft.com/office/drawing/2014/main" val="1230029392"/>
                    </a:ext>
                  </a:extLst>
                </a:gridCol>
                <a:gridCol w="2110520">
                  <a:extLst>
                    <a:ext uri="{9D8B030D-6E8A-4147-A177-3AD203B41FA5}">
                      <a16:colId xmlns:a16="http://schemas.microsoft.com/office/drawing/2014/main" val="929196256"/>
                    </a:ext>
                  </a:extLst>
                </a:gridCol>
                <a:gridCol w="2110520">
                  <a:extLst>
                    <a:ext uri="{9D8B030D-6E8A-4147-A177-3AD203B41FA5}">
                      <a16:colId xmlns:a16="http://schemas.microsoft.com/office/drawing/2014/main" val="554645495"/>
                    </a:ext>
                  </a:extLst>
                </a:gridCol>
              </a:tblGrid>
              <a:tr h="982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Привлекательность рынка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Вес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8818661"/>
                  </a:ext>
                </a:extLst>
              </a:tr>
              <a:tr h="504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Спрос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6245725"/>
                  </a:ext>
                </a:extLst>
              </a:tr>
              <a:tr h="504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Конкуренция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337109"/>
                  </a:ext>
                </a:extLst>
              </a:tr>
              <a:tr h="504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Темпы роста рынка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5977667"/>
                  </a:ext>
                </a:extLst>
              </a:tr>
              <a:tr h="9828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Доступность средств труда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7988723"/>
                  </a:ext>
                </a:extLst>
              </a:tr>
              <a:tr h="504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Развитие сети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0664031"/>
                  </a:ext>
                </a:extLst>
              </a:tr>
              <a:tr h="504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ИТОГ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5019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61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55341"/>
              </p:ext>
            </p:extLst>
          </p:nvPr>
        </p:nvGraphicFramePr>
        <p:xfrm>
          <a:off x="2009870" y="588474"/>
          <a:ext cx="9634734" cy="5047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2311">
                  <a:extLst>
                    <a:ext uri="{9D8B030D-6E8A-4147-A177-3AD203B41FA5}">
                      <a16:colId xmlns:a16="http://schemas.microsoft.com/office/drawing/2014/main" val="4069438387"/>
                    </a:ext>
                  </a:extLst>
                </a:gridCol>
                <a:gridCol w="2234141">
                  <a:extLst>
                    <a:ext uri="{9D8B030D-6E8A-4147-A177-3AD203B41FA5}">
                      <a16:colId xmlns:a16="http://schemas.microsoft.com/office/drawing/2014/main" val="927550653"/>
                    </a:ext>
                  </a:extLst>
                </a:gridCol>
                <a:gridCol w="2234141">
                  <a:extLst>
                    <a:ext uri="{9D8B030D-6E8A-4147-A177-3AD203B41FA5}">
                      <a16:colId xmlns:a16="http://schemas.microsoft.com/office/drawing/2014/main" val="558050395"/>
                    </a:ext>
                  </a:extLst>
                </a:gridCol>
                <a:gridCol w="2234141">
                  <a:extLst>
                    <a:ext uri="{9D8B030D-6E8A-4147-A177-3AD203B41FA5}">
                      <a16:colId xmlns:a16="http://schemas.microsoft.com/office/drawing/2014/main" val="3267773704"/>
                    </a:ext>
                  </a:extLst>
                </a:gridCol>
              </a:tblGrid>
              <a:tr h="635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Эффективность  бизнеса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Вес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Оценка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Ценность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2939316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Издержки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9705950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Бренд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7044425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Прибыль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8091972"/>
                  </a:ext>
                </a:extLst>
              </a:tr>
              <a:tr h="1236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Качество, предоставляемых услуг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3563253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Персонал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0,6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2054980"/>
                  </a:ext>
                </a:extLst>
              </a:tr>
              <a:tr h="635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ИТОГ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75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482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562" y="3182558"/>
            <a:ext cx="4065463" cy="626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 риска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5"/>
          <p:cNvGraphicFramePr/>
          <p:nvPr>
            <p:extLst>
              <p:ext uri="{D42A27DB-BD31-4B8C-83A1-F6EECF244321}">
                <p14:modId xmlns:p14="http://schemas.microsoft.com/office/powerpoint/2010/main" val="1327141022"/>
              </p:ext>
            </p:extLst>
          </p:nvPr>
        </p:nvGraphicFramePr>
        <p:xfrm>
          <a:off x="5803271" y="456070"/>
          <a:ext cx="6073830" cy="6079929"/>
        </p:xfrm>
        <a:graphic>
          <a:graphicData uri="http://schemas.openxmlformats.org/drawingml/2006/table">
            <a:tbl>
              <a:tblPr/>
              <a:tblGrid>
                <a:gridCol w="202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24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Риски</a:t>
                      </a:r>
                      <a:endParaRPr sz="1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Содержание</a:t>
                      </a:r>
                      <a:endParaRPr sz="1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Оценка</a:t>
                      </a:r>
                      <a:endParaRPr sz="1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16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Финансовые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риски</a:t>
                      </a:r>
                      <a:endParaRPr sz="1200" dirty="0"/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Связаны</a:t>
                      </a:r>
                      <a:r>
                        <a:rPr sz="1200" dirty="0"/>
                        <a:t> с </a:t>
                      </a:r>
                      <a:r>
                        <a:rPr sz="1200" dirty="0" err="1"/>
                        <a:t>тем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что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спрос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упадет</a:t>
                      </a:r>
                      <a:r>
                        <a:rPr sz="1200" dirty="0"/>
                        <a:t> </a:t>
                      </a:r>
                      <a:r>
                        <a:rPr sz="1200" dirty="0" err="1" smtClean="0"/>
                        <a:t>из</a:t>
                      </a:r>
                      <a:r>
                        <a:rPr lang="ru-RU" sz="1200" dirty="0" smtClean="0"/>
                        <a:t>-</a:t>
                      </a:r>
                      <a:r>
                        <a:rPr sz="1200" dirty="0" err="1" smtClean="0"/>
                        <a:t>за</a:t>
                      </a: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появления</a:t>
                      </a:r>
                      <a:r>
                        <a:rPr lang="ru-RU" sz="1200" baseline="0" dirty="0" smtClean="0"/>
                        <a:t>  конкурентов</a:t>
                      </a:r>
                      <a:endParaRPr sz="1200" dirty="0"/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Финансовые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риски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проекта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можно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считать</a:t>
                      </a:r>
                      <a:r>
                        <a:rPr sz="1200" dirty="0"/>
                        <a:t> «</a:t>
                      </a:r>
                      <a:r>
                        <a:rPr sz="1200" dirty="0" err="1"/>
                        <a:t>умеренными</a:t>
                      </a:r>
                      <a:r>
                        <a:rPr sz="1200" dirty="0"/>
                        <a:t>», т. к. </a:t>
                      </a:r>
                      <a:r>
                        <a:rPr sz="1200" dirty="0" err="1"/>
                        <a:t>эластичность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спроса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на</a:t>
                      </a:r>
                      <a:r>
                        <a:rPr sz="1200" dirty="0"/>
                        <a:t> </a:t>
                      </a:r>
                      <a:r>
                        <a:rPr sz="1200" dirty="0" err="1"/>
                        <a:t>данный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вид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услуг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является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невысокой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то</a:t>
                      </a:r>
                      <a:r>
                        <a:rPr sz="1200" dirty="0"/>
                        <a:t> </a:t>
                      </a:r>
                      <a:r>
                        <a:rPr sz="1200" dirty="0" err="1"/>
                        <a:t>есть</a:t>
                      </a:r>
                      <a:r>
                        <a:rPr sz="1200" dirty="0"/>
                        <a:t> </a:t>
                      </a:r>
                      <a:r>
                        <a:rPr lang="ru-RU" sz="1200" dirty="0" smtClean="0"/>
                        <a:t>появления конкурентов не </a:t>
                      </a:r>
                      <a:r>
                        <a:rPr lang="ru-RU" sz="1200" dirty="0" err="1" smtClean="0"/>
                        <a:t>придвидиться</a:t>
                      </a:r>
                      <a:endParaRPr sz="1200" dirty="0"/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16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Конъюнктурные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риски</a:t>
                      </a:r>
                      <a:endParaRPr sz="1200" dirty="0"/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Связаны</a:t>
                      </a:r>
                      <a:r>
                        <a:rPr sz="1200" dirty="0"/>
                        <a:t> с </a:t>
                      </a:r>
                      <a:r>
                        <a:rPr sz="1200" dirty="0" err="1"/>
                        <a:t>тем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что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услуги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не</a:t>
                      </a:r>
                      <a:r>
                        <a:rPr sz="1200" dirty="0"/>
                        <a:t> </a:t>
                      </a:r>
                      <a:r>
                        <a:rPr sz="1200" dirty="0" err="1"/>
                        <a:t>будет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иметь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спроса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на</a:t>
                      </a:r>
                      <a:r>
                        <a:rPr sz="1200" dirty="0"/>
                        <a:t> </a:t>
                      </a:r>
                      <a:r>
                        <a:rPr sz="1200" dirty="0" err="1"/>
                        <a:t>рынке</a:t>
                      </a:r>
                      <a:r>
                        <a:rPr sz="1200" dirty="0"/>
                        <a:t>.</a:t>
                      </a:r>
                    </a:p>
                  </a:txBody>
                  <a:tcPr marL="12500" marR="12500" marT="12500" marB="12500" anchor="ctr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lang="ru-RU" sz="1200" dirty="0" smtClean="0"/>
                        <a:t>Данный</a:t>
                      </a:r>
                      <a:r>
                        <a:rPr lang="ru-RU" sz="1200" baseline="0" dirty="0" smtClean="0"/>
                        <a:t> риск </a:t>
                      </a:r>
                      <a:r>
                        <a:rPr lang="ru-RU" sz="1200" baseline="0" dirty="0" err="1" smtClean="0"/>
                        <a:t>отсутвует</a:t>
                      </a:r>
                      <a:endParaRPr sz="1200" dirty="0"/>
                    </a:p>
                  </a:txBody>
                  <a:tcPr marL="12500" marR="12500" marT="12500" marB="125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80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/>
                        <a:t>Коммерческие риски</a:t>
                      </a: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/>
                        <a:t>Связаны с тем, что выручка от реализации услуг может не покрыть расходов по инвестированию.</a:t>
                      </a: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Коммерческие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риск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можно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считать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равным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нулю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так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как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финансовые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расчеты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гарантирует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полное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покрытие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инвестиций</a:t>
                      </a:r>
                      <a:r>
                        <a:rPr sz="1200" dirty="0"/>
                        <a:t> в </a:t>
                      </a:r>
                      <a:r>
                        <a:rPr sz="1200" dirty="0" err="1"/>
                        <a:t>течение</a:t>
                      </a:r>
                      <a:r>
                        <a:rPr sz="1200" dirty="0"/>
                        <a:t> </a:t>
                      </a:r>
                      <a:r>
                        <a:rPr lang="ru-RU" sz="1200" dirty="0" smtClean="0"/>
                        <a:t>18</a:t>
                      </a:r>
                      <a:r>
                        <a:rPr sz="1200" dirty="0"/>
                        <a:t> </a:t>
                      </a:r>
                      <a:r>
                        <a:rPr sz="1200" dirty="0" err="1"/>
                        <a:t>месяцев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работы</a:t>
                      </a:r>
                      <a:r>
                        <a:rPr sz="1200" dirty="0"/>
                        <a:t>.</a:t>
                      </a: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80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/>
                        <a:t>Внутренние риски организации</a:t>
                      </a: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Связаны</a:t>
                      </a:r>
                      <a:r>
                        <a:rPr sz="1200" dirty="0"/>
                        <a:t> с </a:t>
                      </a:r>
                      <a:r>
                        <a:rPr sz="1200" dirty="0" err="1"/>
                        <a:t>тем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что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возникнут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проблемы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со</a:t>
                      </a:r>
                      <a:r>
                        <a:rPr sz="1200" dirty="0"/>
                        <a:t> </a:t>
                      </a:r>
                      <a:r>
                        <a:rPr sz="1200" dirty="0" err="1"/>
                        <a:t>своевременным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оказанием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услуг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ввиду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болезни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сотрудников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задержек</a:t>
                      </a:r>
                      <a:r>
                        <a:rPr sz="1200" dirty="0"/>
                        <a:t> в </a:t>
                      </a:r>
                      <a:r>
                        <a:rPr sz="1200" dirty="0" err="1"/>
                        <a:t>работе</a:t>
                      </a:r>
                      <a:r>
                        <a:rPr sz="1200" dirty="0"/>
                        <a:t> </a:t>
                      </a:r>
                      <a:r>
                        <a:rPr lang="ru-RU" sz="1200" dirty="0" smtClean="0"/>
                        <a:t>компьютерного</a:t>
                      </a:r>
                      <a:r>
                        <a:rPr lang="ru-RU" sz="1200" baseline="0" dirty="0" smtClean="0"/>
                        <a:t> клуба</a:t>
                      </a:r>
                      <a:r>
                        <a:rPr sz="1200" dirty="0" smtClean="0"/>
                        <a:t> </a:t>
                      </a:r>
                      <a:r>
                        <a:rPr sz="1200" dirty="0"/>
                        <a:t>и </a:t>
                      </a:r>
                      <a:r>
                        <a:rPr sz="1200" dirty="0" err="1"/>
                        <a:t>т.д</a:t>
                      </a:r>
                      <a:r>
                        <a:rPr sz="1200" dirty="0"/>
                        <a:t>.</a:t>
                      </a: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1200" dirty="0" err="1"/>
                        <a:t>Внутренние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риски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организации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можно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считать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умеренными</a:t>
                      </a:r>
                      <a:r>
                        <a:rPr sz="1200" dirty="0"/>
                        <a:t>, </a:t>
                      </a:r>
                      <a:r>
                        <a:rPr sz="1200" dirty="0" err="1"/>
                        <a:t>так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как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данные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обстоятельства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можно</a:t>
                      </a:r>
                      <a:r>
                        <a:rPr sz="1200" dirty="0"/>
                        <a:t> </a:t>
                      </a:r>
                      <a:r>
                        <a:rPr sz="1200" dirty="0" err="1" smtClean="0"/>
                        <a:t>предотвратить</a:t>
                      </a:r>
                      <a:r>
                        <a:rPr lang="en-US" sz="1200" dirty="0" smtClean="0"/>
                        <a:t>:</a:t>
                      </a:r>
                      <a:r>
                        <a:rPr lang="en-US" sz="1200" baseline="0" dirty="0" smtClean="0"/>
                        <a:t> </a:t>
                      </a:r>
                      <a:endParaRPr lang="ru-RU" sz="1200" baseline="0" dirty="0" smtClean="0"/>
                    </a:p>
                    <a:p>
                      <a:pPr marL="228600" indent="-228600" algn="l" defTabSz="914400">
                        <a:buAutoNum type="arabicPeriod"/>
                        <a:defRPr sz="1800"/>
                      </a:pPr>
                      <a:r>
                        <a:rPr lang="ru-RU" sz="1200" baseline="0" dirty="0" smtClean="0"/>
                        <a:t>Работки взаимозаменяемые и работают посменно</a:t>
                      </a:r>
                    </a:p>
                    <a:p>
                      <a:pPr marL="228600" indent="-228600" algn="l" defTabSz="914400">
                        <a:buAutoNum type="arabicPeriod"/>
                        <a:defRPr sz="1800"/>
                      </a:pPr>
                      <a:r>
                        <a:rPr lang="ru-RU" sz="1200" baseline="0" dirty="0" smtClean="0"/>
                        <a:t>Неисправность оборудования может сказаться на своевременном оказании услуг</a:t>
                      </a:r>
                    </a:p>
                  </a:txBody>
                  <a:tcPr marL="12500" marR="12500" marT="12500" marB="12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18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26246"/>
              </p:ext>
            </p:extLst>
          </p:nvPr>
        </p:nvGraphicFramePr>
        <p:xfrm>
          <a:off x="2091346" y="624684"/>
          <a:ext cx="9795852" cy="5721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532">
                  <a:extLst>
                    <a:ext uri="{9D8B030D-6E8A-4147-A177-3AD203B41FA5}">
                      <a16:colId xmlns:a16="http://schemas.microsoft.com/office/drawing/2014/main" val="3302535037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1420557552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1749974328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1029124714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2706650802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1014577712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2846297619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2184204788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2436911881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153287008"/>
                    </a:ext>
                  </a:extLst>
                </a:gridCol>
                <a:gridCol w="890532">
                  <a:extLst>
                    <a:ext uri="{9D8B030D-6E8A-4147-A177-3AD203B41FA5}">
                      <a16:colId xmlns:a16="http://schemas.microsoft.com/office/drawing/2014/main" val="3644928936"/>
                    </a:ext>
                  </a:extLst>
                </a:gridCol>
              </a:tblGrid>
              <a:tr h="339900"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ru-RU" sz="1100" u="sng" strike="noStrike">
                          <a:effectLst/>
                        </a:rPr>
                        <a:t>Капитальные затраты на открытие компьютерного клуба</a:t>
                      </a:r>
                      <a:endParaRPr lang="ru-RU" sz="1100" b="1" i="0" u="sng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extLst>
                  <a:ext uri="{0D108BD9-81ED-4DB2-BD59-A6C34878D82A}">
                    <a16:rowId xmlns:a16="http://schemas.microsoft.com/office/drawing/2014/main" val="249035982"/>
                  </a:ext>
                </a:extLst>
              </a:tr>
              <a:tr h="339900"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extLst>
                  <a:ext uri="{0D108BD9-81ED-4DB2-BD59-A6C34878D82A}">
                    <a16:rowId xmlns:a16="http://schemas.microsoft.com/office/drawing/2014/main" val="3826916959"/>
                  </a:ext>
                </a:extLst>
              </a:tr>
              <a:tr h="35689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extLst>
                  <a:ext uri="{0D108BD9-81ED-4DB2-BD59-A6C34878D82A}">
                    <a16:rowId xmlns:a16="http://schemas.microsoft.com/office/drawing/2014/main" val="1686357640"/>
                  </a:ext>
                </a:extLst>
              </a:tr>
              <a:tr h="45896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Наименование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Кол-во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Цена за 1 ед.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Общая ∑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744637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Компьютер в сборе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1 92 0000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01346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PS4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27 500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55 000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982461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Джойстики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600637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Телевизор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587521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МФУ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212473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Холодильник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541330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Касса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35 000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35 000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45976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Гриль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39179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Микроволновая печь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853383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Чайник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733018"/>
                  </a:ext>
                </a:extLst>
              </a:tr>
              <a:tr h="3208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Камеры Видеонаблюдения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60 000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721196"/>
                  </a:ext>
                </a:extLst>
              </a:tr>
              <a:tr h="3399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Итого: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2 265 000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537393"/>
                  </a:ext>
                </a:extLst>
              </a:tr>
              <a:tr h="35689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6" marR="9376" marT="9376" marB="0" anchor="b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092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63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25445"/>
              </p:ext>
            </p:extLst>
          </p:nvPr>
        </p:nvGraphicFramePr>
        <p:xfrm>
          <a:off x="1955548" y="552261"/>
          <a:ext cx="9841116" cy="5540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674">
                  <a:extLst>
                    <a:ext uri="{9D8B030D-6E8A-4147-A177-3AD203B41FA5}">
                      <a16:colId xmlns:a16="http://schemas.microsoft.com/office/drawing/2014/main" val="1844917392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2307607978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405504673"/>
                    </a:ext>
                  </a:extLst>
                </a:gridCol>
                <a:gridCol w="3303072">
                  <a:extLst>
                    <a:ext uri="{9D8B030D-6E8A-4147-A177-3AD203B41FA5}">
                      <a16:colId xmlns:a16="http://schemas.microsoft.com/office/drawing/2014/main" val="12571071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2919249815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370513489"/>
                    </a:ext>
                  </a:extLst>
                </a:gridCol>
                <a:gridCol w="1089674">
                  <a:extLst>
                    <a:ext uri="{9D8B030D-6E8A-4147-A177-3AD203B41FA5}">
                      <a16:colId xmlns:a16="http://schemas.microsoft.com/office/drawing/2014/main" val="3211360461"/>
                    </a:ext>
                  </a:extLst>
                </a:gridCol>
              </a:tblGrid>
              <a:tr h="23390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800" u="sng" strike="noStrike">
                          <a:effectLst/>
                        </a:rPr>
                        <a:t>Инвестиции на открытие</a:t>
                      </a:r>
                      <a:endParaRPr lang="ru-RU" sz="800" b="1" i="0" u="sng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68525"/>
                  </a:ext>
                </a:extLst>
              </a:tr>
              <a:tr h="26408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4123187668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Общая ∑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4140084553"/>
                  </a:ext>
                </a:extLst>
              </a:tr>
              <a:tr h="264081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2863050114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Регистрация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7 000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27441195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2375007487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Вывеска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1017769767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2476511638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Мебель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360 000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837985022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4134321462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Маркетинг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150 000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893730935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4034780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Аренда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600 000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295812920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553912359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Оборудование для клуба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2 265 000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032839410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2785525057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Ремонт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300 000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2811280535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707557169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Расходные материалы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150 000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1743848220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37853997"/>
                  </a:ext>
                </a:extLst>
              </a:tr>
              <a:tr h="251508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Итого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3 925 000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1134802242"/>
                  </a:ext>
                </a:extLst>
              </a:tr>
              <a:tr h="251508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1" marR="7091" marT="7091" marB="0" anchor="b"/>
                </a:tc>
                <a:extLst>
                  <a:ext uri="{0D108BD9-81ED-4DB2-BD59-A6C34878D82A}">
                    <a16:rowId xmlns:a16="http://schemas.microsoft.com/office/drawing/2014/main" val="1262018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14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713" y="321972"/>
            <a:ext cx="11029615" cy="6400800"/>
          </a:xfrm>
        </p:spPr>
        <p:txBody>
          <a:bodyPr>
            <a:normAutofit fontScale="62500" lnSpcReduction="20000"/>
          </a:bodyPr>
          <a:lstStyle/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1. Определение вида деятельности: </a:t>
            </a:r>
            <a:r>
              <a:rPr lang="ru-RU" dirty="0" smtClean="0"/>
              <a:t>компьютерный клуб.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2. Характер деятельности: оказание услуг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3. Отраслевая принадлежность: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-досуг;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-полиграфия;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-снек-бар.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4</a:t>
            </a:r>
            <a:r>
              <a:rPr lang="ru-RU" dirty="0"/>
              <a:t>. Цель создания компании: получение прибыли.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5. Размер компании: малая </a:t>
            </a:r>
            <a:r>
              <a:rPr lang="ru-RU" dirty="0" smtClean="0"/>
              <a:t>(5 человек</a:t>
            </a:r>
            <a:r>
              <a:rPr lang="ru-RU" dirty="0"/>
              <a:t>).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6. Форма собственность: </a:t>
            </a:r>
            <a:r>
              <a:rPr lang="ru-RU" dirty="0" smtClean="0"/>
              <a:t>частная собственность.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7. Организационно-правовая форма объединения</a:t>
            </a:r>
            <a:r>
              <a:rPr lang="ru-RU" dirty="0" smtClean="0"/>
              <a:t>:  ИП.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8.Миссия организации: удовлетворения потребности наших клиентов в </a:t>
            </a:r>
            <a:r>
              <a:rPr lang="ru-RU" dirty="0" smtClean="0"/>
              <a:t>досуговой сфере.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9. Стратегические цели и задачи: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-развить сеть современных компьютерных клубов ;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-добиться более высокого качества  </a:t>
            </a:r>
            <a:r>
              <a:rPr lang="ru-RU" dirty="0" smtClean="0"/>
              <a:t>предоставления услуг в сфере компьютерных клубов;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-повысить прибыльность;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-добиться максимально возможного уровня занятости;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/>
              <a:t>10. Пути реализации: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-предоставление конкурентоспособных услуг за приемлемую стоимость;</a:t>
            </a:r>
            <a:endParaRPr lang="ru-RU" dirty="0"/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-инвестиции в маркетинг</a:t>
            </a:r>
            <a:r>
              <a:rPr lang="en-US" dirty="0" smtClean="0"/>
              <a:t>;</a:t>
            </a:r>
          </a:p>
          <a:p>
            <a:pPr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ru-RU" dirty="0" smtClean="0"/>
              <a:t>-сарафанное радио.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32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979" y="247919"/>
            <a:ext cx="2070258" cy="962696"/>
          </a:xfrm>
        </p:spPr>
        <p:txBody>
          <a:bodyPr/>
          <a:lstStyle/>
          <a:p>
            <a:r>
              <a:rPr lang="ru-RU" b="1" dirty="0" smtClean="0"/>
              <a:t>Услуги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9916" y="1210615"/>
            <a:ext cx="6191497" cy="1854557"/>
          </a:xfrm>
        </p:spPr>
        <p:txBody>
          <a:bodyPr>
            <a:normAutofit fontScale="92500" lnSpcReduction="20000"/>
          </a:bodyPr>
          <a:lstStyle/>
          <a:p>
            <a:pPr>
              <a:defRPr sz="28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pPr>
            <a:r>
              <a:rPr lang="ru-RU" dirty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Основная услуга: предоставление доступа к компьютерам.</a:t>
            </a:r>
          </a:p>
          <a:p>
            <a:pPr>
              <a:defRPr sz="28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pPr>
            <a:r>
              <a:rPr lang="ru-RU" dirty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dirty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Zone</a:t>
            </a:r>
            <a:r>
              <a:rPr lang="ru-RU" dirty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</a:p>
          <a:p>
            <a:pPr>
              <a:defRPr sz="28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pPr>
            <a:r>
              <a:rPr lang="ru-RU" dirty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dirty="0" err="1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Vip</a:t>
            </a:r>
            <a:r>
              <a:rPr lang="en-US" dirty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Zone</a:t>
            </a:r>
            <a:r>
              <a:rPr lang="ru-RU" dirty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5"/>
          <p:cNvSpPr txBox="1"/>
          <p:nvPr/>
        </p:nvSpPr>
        <p:spPr>
          <a:xfrm>
            <a:off x="1256334" y="3065172"/>
            <a:ext cx="7095423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pPr>
            <a:r>
              <a:rPr dirty="0" err="1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</a:t>
            </a:r>
            <a:r>
              <a:rPr lang="ru-RU" dirty="0" err="1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ые</a:t>
            </a:r>
            <a:r>
              <a:rPr dirty="0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dirty="0" err="1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услуг</a:t>
            </a:r>
            <a:r>
              <a:rPr lang="ru-RU" dirty="0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</a:t>
            </a:r>
            <a:r>
              <a:rPr dirty="0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</a:t>
            </a:r>
            <a:endParaRPr dirty="0">
              <a:ln w="0">
                <a:solidFill>
                  <a:schemeClr val="bg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 sz="28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pPr>
            <a:r>
              <a:rPr dirty="0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ru-RU" dirty="0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полиграфия</a:t>
            </a:r>
            <a:r>
              <a:rPr lang="en-US" dirty="0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</a:t>
            </a:r>
            <a:endParaRPr lang="ru-RU" dirty="0" smtClean="0">
              <a:ln w="0">
                <a:solidFill>
                  <a:schemeClr val="bg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 sz="2800" b="1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rotWithShape="0">
                    <a:schemeClr val="accent5"/>
                  </a:outerShdw>
                </a:effectLst>
              </a:defRPr>
            </a:pPr>
            <a:r>
              <a:rPr lang="ru-RU" dirty="0" smtClean="0">
                <a:ln w="0">
                  <a:solidFill>
                    <a:schemeClr val="bg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-снек-бар</a:t>
            </a:r>
            <a:endParaRPr dirty="0">
              <a:ln w="0">
                <a:solidFill>
                  <a:schemeClr val="bg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81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463" y="310166"/>
            <a:ext cx="4710428" cy="2188336"/>
          </a:xfrm>
        </p:spPr>
        <p:txBody>
          <a:bodyPr>
            <a:normAutofit fontScale="62500" lnSpcReduction="20000"/>
          </a:bodyPr>
          <a:lstStyle/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Рынки сбыта услуг:</a:t>
            </a:r>
          </a:p>
          <a:p>
            <a:pPr marL="457200" indent="-457200">
              <a:buSzPct val="100000"/>
              <a:buChar char="-"/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масштабу: городской с цель выхода на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региональный;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SzPct val="100000"/>
              <a:buChar char="-"/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законности: легальный;</a:t>
            </a:r>
          </a:p>
          <a:p>
            <a:pPr marL="457200" indent="-457200">
              <a:buSzPct val="100000"/>
              <a:buChar char="-"/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конкуренции: конкурентный;</a:t>
            </a:r>
          </a:p>
          <a:p>
            <a:pPr marL="457200" indent="-457200">
              <a:buSzPct val="100000"/>
              <a:buChar char="-"/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типу предлагаемой продукции: рынок услуг;</a:t>
            </a:r>
          </a:p>
          <a:p>
            <a:pPr marL="457200" indent="-457200">
              <a:buSzPct val="100000"/>
              <a:buChar char="-"/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потребителям: B2C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3217" y="3078588"/>
            <a:ext cx="74284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Сегментация рынка:</a:t>
            </a: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-по географическому признаку: город &gt; страна &gt; ;</a:t>
            </a: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-по социально-экономическому признаку: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 удовлетворительным экономическим состоянием;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ru-RU" sz="1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демографическому признаку:</a:t>
            </a: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возраст(от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лет);</a:t>
            </a: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 &lt; мужчины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зависимости от обстоятельств применения: необходимость в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досуге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-по выгоде: выгода для людей – экономия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денег и сил;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defRPr sz="2400" b="1">
                <a:ln w="9525" cap="flat">
                  <a:solidFill>
                    <a:srgbClr val="FFFFFF"/>
                  </a:solidFill>
                  <a:prstDash val="solid"/>
                  <a:round/>
                </a:ln>
                <a:effectLst>
                  <a:outerShdw blurRad="12700" dist="38100" dir="2700000" rotWithShape="0">
                    <a:srgbClr val="808080"/>
                  </a:outerShdw>
                </a:effectLst>
              </a:defRPr>
            </a:pP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-по интенсивности потребления: активное потребление.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80456760"/>
              </p:ext>
            </p:extLst>
          </p:nvPr>
        </p:nvGraphicFramePr>
        <p:xfrm>
          <a:off x="1031486" y="2642119"/>
          <a:ext cx="4261731" cy="342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545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Сильные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Cobra game house</a:t>
            </a:r>
          </a:p>
          <a:p>
            <a:r>
              <a:rPr lang="ru-RU" b="1" dirty="0" smtClean="0"/>
              <a:t>Отзывы клиентов : 4.4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лабые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Black star Gaming Club</a:t>
            </a:r>
          </a:p>
          <a:p>
            <a:r>
              <a:rPr lang="ru-RU" sz="2400" b="1" dirty="0"/>
              <a:t>Отзывы клиентов : 4.4</a:t>
            </a:r>
          </a:p>
        </p:txBody>
      </p:sp>
    </p:spTree>
    <p:extLst>
      <p:ext uri="{BB962C8B-B14F-4D97-AF65-F5344CB8AC3E}">
        <p14:creationId xmlns:p14="http://schemas.microsoft.com/office/powerpoint/2010/main" val="163996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2"/>
          <p:cNvSpPr>
            <a:spLocks noGrp="1"/>
          </p:cNvSpPr>
          <p:nvPr>
            <p:ph type="title"/>
          </p:nvPr>
        </p:nvSpPr>
        <p:spPr>
          <a:xfrm>
            <a:off x="1484313" y="685801"/>
            <a:ext cx="8742038" cy="1422918"/>
          </a:xfrm>
        </p:spPr>
        <p:txBody>
          <a:bodyPr>
            <a:normAutofit fontScale="90000"/>
          </a:bodyPr>
          <a:lstStyle/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u="sng" dirty="0"/>
              <a:t/>
            </a:r>
            <a:br>
              <a:rPr lang="en-US" sz="2200" b="1" u="sng" dirty="0"/>
            </a:br>
            <a:r>
              <a:rPr lang="ru-RU" sz="2200" b="1" u="sng" dirty="0" smtClean="0"/>
              <a:t>Но даже в условиях действующей конкуренции, компания отличается уникальными предложениями, позволяющими быстро занимать передовую позицию на рынке: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34074" y="2071395"/>
            <a:ext cx="85095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детально проработанная комфортная игровая зона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удобный </a:t>
            </a:r>
            <a:r>
              <a:rPr lang="ru-RU" sz="2400" dirty="0"/>
              <a:t>интернет — сайт с расчетом стоимости услуг и личным кабинетом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бонусная </a:t>
            </a:r>
            <a:r>
              <a:rPr lang="ru-RU" sz="2400" dirty="0"/>
              <a:t>программа работы с клиентами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возможность </a:t>
            </a:r>
            <a:r>
              <a:rPr lang="ru-RU" sz="2400" dirty="0"/>
              <a:t>безналичного расчета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отличный </a:t>
            </a:r>
            <a:r>
              <a:rPr lang="ru-RU" sz="2400" dirty="0"/>
              <a:t>уровень обслуживания</a:t>
            </a:r>
            <a:r>
              <a:rPr lang="en-US" sz="24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Предоставление полиграфических услуг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Food </a:t>
            </a:r>
            <a:r>
              <a:rPr lang="ru-RU" sz="2400" dirty="0" smtClean="0"/>
              <a:t>сервис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81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40768" y="634480"/>
            <a:ext cx="4385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Производственный план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4073" y="2071395"/>
            <a:ext cx="42920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Компьютеры и комплектующие;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Игровые консоли ;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Мебель;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Оргтехника;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Холодильная витрина </a:t>
            </a:r>
            <a:r>
              <a:rPr lang="en-US" sz="28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Прочие расходы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140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8245" y="419186"/>
            <a:ext cx="4607188" cy="576262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ru-RU" dirty="0" smtClean="0"/>
              <a:t>Ценообразование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0377" y="1189296"/>
            <a:ext cx="4895056" cy="24558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Стоимость аренды компьютера в </a:t>
            </a:r>
            <a:r>
              <a:rPr lang="en-US" dirty="0" smtClean="0"/>
              <a:t>general zone- </a:t>
            </a:r>
            <a:r>
              <a:rPr lang="ru-RU" dirty="0" smtClean="0"/>
              <a:t>100₱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Стоимость аренды компьютера в </a:t>
            </a:r>
            <a:r>
              <a:rPr lang="en-US" dirty="0" err="1" smtClean="0"/>
              <a:t>vip</a:t>
            </a:r>
            <a:r>
              <a:rPr lang="en-US" dirty="0" smtClean="0"/>
              <a:t> zone </a:t>
            </a:r>
            <a:r>
              <a:rPr lang="ru-RU" dirty="0" smtClean="0"/>
              <a:t>– 130 </a:t>
            </a:r>
            <a:r>
              <a:rPr lang="ru-RU" dirty="0"/>
              <a:t>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Аренда </a:t>
            </a:r>
            <a:r>
              <a:rPr lang="en-US" dirty="0" err="1" smtClean="0"/>
              <a:t>vip</a:t>
            </a:r>
            <a:r>
              <a:rPr lang="en-US" dirty="0" smtClean="0"/>
              <a:t> room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Сбытовая политика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30882" y="3659626"/>
            <a:ext cx="2308812" cy="1945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Приём заказа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Клиент приходит к администратору и озвучивает пожелания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26081" y="3645158"/>
            <a:ext cx="2308812" cy="1945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Обработка заказа 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Администратор высчитывает стоимость заказа и сообщает цену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421280" y="3645158"/>
            <a:ext cx="2308812" cy="1945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Расчёт стоимости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Клиент оплачивает заказ и пользуется заказанными услугами</a:t>
            </a:r>
          </a:p>
        </p:txBody>
      </p:sp>
    </p:spTree>
    <p:extLst>
      <p:ext uri="{BB962C8B-B14F-4D97-AF65-F5344CB8AC3E}">
        <p14:creationId xmlns:p14="http://schemas.microsoft.com/office/powerpoint/2010/main" val="107141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95838" y="256592"/>
            <a:ext cx="4897828" cy="1031033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Сбытовая политика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484309" y="1287625"/>
            <a:ext cx="10018713" cy="3124201"/>
          </a:xfrm>
        </p:spPr>
        <p:txBody>
          <a:bodyPr/>
          <a:lstStyle/>
          <a:p>
            <a:pPr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/>
              <a:t>Реклама:</a:t>
            </a:r>
          </a:p>
          <a:p>
            <a:pPr marL="342900" indent="-342900">
              <a:buSzPct val="100000"/>
              <a:buChar char="-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/>
              <a:t>в соц. сетях(особенно в </a:t>
            </a:r>
            <a:r>
              <a:rPr lang="ru-RU" dirty="0" err="1" smtClean="0"/>
              <a:t>Instagramm</a:t>
            </a:r>
            <a:r>
              <a:rPr lang="ru-RU" dirty="0" smtClean="0"/>
              <a:t>);</a:t>
            </a:r>
            <a:endParaRPr lang="ru-RU" dirty="0"/>
          </a:p>
          <a:p>
            <a:pPr marL="342900" indent="-342900">
              <a:buSzPct val="100000"/>
              <a:buChar char="-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/>
              <a:t>ведение бизнес-аккаунтов в соц. сетях;</a:t>
            </a:r>
          </a:p>
          <a:p>
            <a:pPr marL="342900" indent="-342900">
              <a:buSzPct val="100000"/>
              <a:buChar char="-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У </a:t>
            </a:r>
            <a:r>
              <a:rPr lang="ru-RU" dirty="0" err="1" smtClean="0"/>
              <a:t>блогеров</a:t>
            </a:r>
            <a:r>
              <a:rPr lang="ru-RU" dirty="0" smtClean="0"/>
              <a:t>.</a:t>
            </a:r>
            <a:endParaRPr lang="ru-RU" dirty="0"/>
          </a:p>
          <a:p>
            <a:pPr marL="342900" indent="-342900">
              <a:buSzPct val="100000"/>
              <a:buChar char="-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Буклеты</a:t>
            </a:r>
            <a:endParaRPr lang="ru-RU" dirty="0"/>
          </a:p>
          <a:p>
            <a:endParaRPr lang="ru-RU" dirty="0"/>
          </a:p>
        </p:txBody>
      </p:sp>
      <p:sp>
        <p:nvSpPr>
          <p:cNvPr id="9" name="Прямоугольник 6"/>
          <p:cNvSpPr txBox="1"/>
          <p:nvPr/>
        </p:nvSpPr>
        <p:spPr>
          <a:xfrm>
            <a:off x="1042471" y="3997805"/>
            <a:ext cx="60045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Рекламную</a:t>
            </a:r>
            <a:r>
              <a:rPr dirty="0"/>
              <a:t> </a:t>
            </a:r>
            <a:r>
              <a:rPr dirty="0" err="1"/>
              <a:t>кампанию</a:t>
            </a:r>
            <a:r>
              <a:rPr dirty="0"/>
              <a:t> </a:t>
            </a:r>
            <a:r>
              <a:rPr dirty="0" err="1"/>
              <a:t>открытия</a:t>
            </a:r>
            <a:r>
              <a:rPr dirty="0"/>
              <a:t> </a:t>
            </a:r>
            <a:r>
              <a:rPr dirty="0" err="1"/>
              <a:t>следует</a:t>
            </a:r>
            <a:r>
              <a:rPr dirty="0"/>
              <a:t> </a:t>
            </a:r>
            <a:r>
              <a:rPr dirty="0" err="1"/>
              <a:t>начинать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 2 </a:t>
            </a:r>
            <a:r>
              <a:rPr dirty="0" err="1"/>
              <a:t>недели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 </a:t>
            </a:r>
            <a:r>
              <a:rPr dirty="0" err="1"/>
              <a:t>начала</a:t>
            </a:r>
            <a:r>
              <a:rPr dirty="0"/>
              <a:t> </a:t>
            </a:r>
            <a:r>
              <a:rPr dirty="0" err="1"/>
              <a:t>работы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954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315</TotalTime>
  <Words>748</Words>
  <Application>Microsoft Office PowerPoint</Application>
  <PresentationFormat>Широкоэкранный</PresentationFormat>
  <Paragraphs>268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Corbel</vt:lpstr>
      <vt:lpstr>Wingdings</vt:lpstr>
      <vt:lpstr>Параллакс</vt:lpstr>
      <vt:lpstr>Презентация PowerPoint</vt:lpstr>
      <vt:lpstr>Презентация PowerPoint</vt:lpstr>
      <vt:lpstr>Услуги</vt:lpstr>
      <vt:lpstr>Презентация PowerPoint</vt:lpstr>
      <vt:lpstr>Конкуренты</vt:lpstr>
      <vt:lpstr>    Но даже в условиях действующей конкуренции, компания отличается уникальными предложениями, позволяющими быстро занимать передовую позицию на рынке:    </vt:lpstr>
      <vt:lpstr>Презентация PowerPoint</vt:lpstr>
      <vt:lpstr>Презентация PowerPoint</vt:lpstr>
      <vt:lpstr>Сбытовая политика</vt:lpstr>
      <vt:lpstr>Система лояльности</vt:lpstr>
      <vt:lpstr>Презентация PowerPoint</vt:lpstr>
      <vt:lpstr>SWOT-анализ</vt:lpstr>
      <vt:lpstr>Матрица MCKINSEY</vt:lpstr>
      <vt:lpstr>Презентация PowerPoint</vt:lpstr>
      <vt:lpstr>Презентация PowerPoint</vt:lpstr>
      <vt:lpstr>Фактор риска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24</cp:revision>
  <dcterms:created xsi:type="dcterms:W3CDTF">2020-07-14T17:41:17Z</dcterms:created>
  <dcterms:modified xsi:type="dcterms:W3CDTF">2020-07-17T16:46:36Z</dcterms:modified>
</cp:coreProperties>
</file>