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8.jpg" ContentType="image/jpg"/>
  <Override PartName="/ppt/media/image12.jpg" ContentType="image/jpg"/>
  <Override PartName="/ppt/media/image15.jpg" ContentType="image/jpg"/>
  <Override PartName="/ppt/media/image16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1" r:id="rId8"/>
    <p:sldId id="276" r:id="rId9"/>
    <p:sldId id="275" r:id="rId10"/>
    <p:sldId id="265" r:id="rId11"/>
    <p:sldId id="277" r:id="rId12"/>
    <p:sldId id="264" r:id="rId13"/>
    <p:sldId id="272" r:id="rId14"/>
    <p:sldId id="262" r:id="rId15"/>
    <p:sldId id="268" r:id="rId16"/>
    <p:sldId id="26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76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95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1496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8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3540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611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62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93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75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3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0"/>
            <a:ext cx="749808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411968" y="5163311"/>
            <a:ext cx="1780031" cy="1694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52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E781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95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91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0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6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54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140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93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56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955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.cf-p@ya.ru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cf-p.ru/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26.svg"/><Relationship Id="rId4" Type="http://schemas.openxmlformats.org/officeDocument/2006/relationships/image" Target="../media/image22.jpe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874391-1EA4-497E-9A25-AAD3E89C3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0"/>
            <a:ext cx="1219197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769F3-78DF-4DD5-89BD-8BDEC40BF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95" y="761133"/>
            <a:ext cx="8443022" cy="2881477"/>
          </a:xfrm>
        </p:spPr>
        <p:txBody>
          <a:bodyPr>
            <a:noAutofit/>
          </a:bodyPr>
          <a:lstStyle/>
          <a:p>
            <a:pPr algn="l"/>
            <a:r>
              <a:rPr lang="ru-RU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Проект </a:t>
            </a:r>
            <a:br>
              <a:rPr lang="ru-RU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Чистый Лес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3BD4C1-108F-4274-A340-82C7A09FF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895" y="4769493"/>
            <a:ext cx="10778259" cy="155037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Строительство серии мини-заводов по производству продукции для бумажной промышленности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8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99709" y="373114"/>
            <a:ext cx="52671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Verdana"/>
              </a:rPr>
              <a:t>Основные показатели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53BC3-209C-4327-8457-D1020F54AF29}"/>
              </a:ext>
            </a:extLst>
          </p:cNvPr>
          <p:cNvSpPr txBox="1"/>
          <p:nvPr/>
        </p:nvSpPr>
        <p:spPr>
          <a:xfrm>
            <a:off x="1322585" y="1430682"/>
            <a:ext cx="9889365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Мощность производства – 25 тыс. тонн в год всего ассортимента продукции.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финансирования – 550 млн. 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зданий и сооружений – 70 млн. 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Комплекты оборудования – 440 млн. 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расходы на приобретение сырья и организацию производств– 40 млн. 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99709" y="373114"/>
            <a:ext cx="52671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Verdana"/>
              </a:rPr>
              <a:t>Основные показатели</a:t>
            </a:r>
            <a:endParaRPr sz="3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53BC3-209C-4327-8457-D1020F54AF29}"/>
              </a:ext>
            </a:extLst>
          </p:cNvPr>
          <p:cNvSpPr txBox="1"/>
          <p:nvPr/>
        </p:nvSpPr>
        <p:spPr>
          <a:xfrm>
            <a:off x="1193272" y="1328090"/>
            <a:ext cx="9129486" cy="505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Планируемая годовая выручка: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производства Угля – 50 млн. 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производства БКИ – 330 млн. 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производства ФВИ – 1,15 млрд. 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Рентабельность по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EBITDA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Рентабельность по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EBIT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55%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Рентабельность по чистой прибыли – 44%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окупаемости проекта – 2 года после запуска в эксплуатацию и выхода на проектную мощность производств всех модулей.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11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27188"/>
            <a:ext cx="6629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ОСНОВНЫЕ ПРЕИМУЩЕСТВА ПРОЕКТА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8378" y="1155650"/>
            <a:ext cx="9673590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162560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Реальный вариант строительства </a:t>
            </a:r>
            <a:r>
              <a:rPr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завода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ЭТММ в любом лесном регионе России</a:t>
            </a: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94310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Гибкая линейка производительности оборудования: от 20 до 200 тн. в сутки</a:t>
            </a: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94945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Сырье: избыточное (осина и береза), низкокачественное и низколиквидное (балансы, тех. дрова)</a:t>
            </a: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01930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Продукция, высоколиквидная с перспективным ростом объёмов и цены на экспортном и внутреннем рынке</a:t>
            </a:r>
          </a:p>
          <a:p>
            <a:pPr marL="4889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Виды продукции: ЭТММ, упаковочная и санитарно-гигиеническая бумага, картон и изделия из бумаги и </a:t>
            </a:r>
            <a:r>
              <a:rPr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картона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(БКИ), изделия из формованного волокна (ФВИ)</a:t>
            </a:r>
            <a:endParaRPr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Verdana"/>
            </a:endParaRP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97485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Малый срок изготовления оборудования (3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-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7 мес.). Срок строительства завода (1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-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1,5 года)</a:t>
            </a: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92405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Низкий уровень удельных капитальных затрат (200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-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250$/тн.) сравнительно с целлюлозой (2000$/тн.)</a:t>
            </a: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91135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Высокая рентабельность в лесопромышленном комплексе (40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-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5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8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%)</a:t>
            </a: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99390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Быстрая окупаемость (2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-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3 года)</a:t>
            </a: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92405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Экологически безопасное производство, замкнутый водооборот.</a:t>
            </a:r>
          </a:p>
          <a:p>
            <a:pPr marL="298450" marR="9525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59715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Возможность трансформации целлюлозного завода (ЭТММ) в бумагоделательный с увеличением рентабельности  до 200%</a:t>
            </a: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26060" algn="l"/>
              </a:tabLst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Доступная стоимость инвестиционного проекта (2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-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10 млн.$)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49808" cy="816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1968" y="5163311"/>
            <a:ext cx="1780031" cy="1694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>
            <a:extLst>
              <a:ext uri="{FF2B5EF4-FFF2-40B4-BE49-F238E27FC236}">
                <a16:creationId xmlns:a16="http://schemas.microsoft.com/office/drawing/2014/main" id="{F02FFBDB-2EBB-4FA5-8593-4D1E4FF5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" y="1396001"/>
            <a:ext cx="9298090" cy="54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12193270" cy="6868159"/>
            <a:chOff x="0" y="0"/>
            <a:chExt cx="12193270" cy="686815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71075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4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3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843280" cy="5666740"/>
            </a:xfrm>
            <a:custGeom>
              <a:avLst/>
              <a:gdLst/>
              <a:ahLst/>
              <a:cxnLst/>
              <a:rect l="l" t="t" r="r" b="b"/>
              <a:pathLst>
                <a:path w="843280" h="5666740">
                  <a:moveTo>
                    <a:pt x="842772" y="0"/>
                  </a:moveTo>
                  <a:lnTo>
                    <a:pt x="0" y="0"/>
                  </a:lnTo>
                  <a:lnTo>
                    <a:pt x="0" y="5666232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61322" y="342374"/>
            <a:ext cx="434556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100"/>
              </a:spcBef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Технология </a:t>
            </a:r>
            <a:r>
              <a:rPr sz="3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ЭТММ</a:t>
            </a:r>
          </a:p>
        </p:txBody>
      </p:sp>
      <p:sp>
        <p:nvSpPr>
          <p:cNvPr id="16" name="object 16"/>
          <p:cNvSpPr/>
          <p:nvPr/>
        </p:nvSpPr>
        <p:spPr>
          <a:xfrm>
            <a:off x="10410443" y="5163333"/>
            <a:ext cx="1759656" cy="1683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49808" cy="816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60938607-324D-4B5B-94CD-053DAAFD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1965524"/>
            <a:ext cx="1055000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Мойка щепы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699446A-3F7A-4FD5-8DD3-0891A76C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466" y="2476164"/>
            <a:ext cx="1055000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Подача щепы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A99D6D76-7AB5-4702-974F-BCC78DEE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70" y="4953000"/>
            <a:ext cx="1336886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Мойка ЭТММ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8BF35B47-7068-4C47-A349-FC66C88C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354" y="5163333"/>
            <a:ext cx="1639499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рафинеры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30713F3A-2BF3-4592-B908-40942794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652" y="5425913"/>
            <a:ext cx="1054999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Чан для отстоя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E60305C0-98B9-4211-A5E7-7325E3437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283" y="5589717"/>
            <a:ext cx="1448811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Экраны давления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A17E9FC7-411A-4F1E-A389-2A10ACDE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80" y="6044790"/>
            <a:ext cx="1367976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Выход ЭТММ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0B0423F2-7C82-4BF7-BAF3-92C3BFF37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669" y="5563759"/>
            <a:ext cx="1289213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Дисковый фильтр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84397CFC-3067-409B-B055-CE184447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895" y="2840457"/>
            <a:ext cx="1846768" cy="22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Двухвинтовой Экструдер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A68C2AED-219D-4BA7-95C7-F575EB6D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050" y="5912412"/>
            <a:ext cx="1560736" cy="28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Двухсеточный</a:t>
            </a: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пресс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3DF5B5E5-2A6E-4560-BACD-AD9880B20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175" y="1843287"/>
            <a:ext cx="2006364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Пропиточная установка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1A06180F-4648-4DD2-9187-3A3758FF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418" y="2042625"/>
            <a:ext cx="2451992" cy="2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Установка промежуточной очистки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81E50A03-7731-44DF-B3A0-63E056705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47" y="3798048"/>
            <a:ext cx="1401139" cy="2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Установка очистки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Text Box 7">
            <a:extLst>
              <a:ext uri="{FF2B5EF4-FFF2-40B4-BE49-F238E27FC236}">
                <a16:creationId xmlns:a16="http://schemas.microsoft.com/office/drawing/2014/main" id="{9187647A-67EF-4299-A69E-64816367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244" y="3317781"/>
            <a:ext cx="2068545" cy="2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Установка хранения ЭХТММ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Text Box 14">
            <a:extLst>
              <a:ext uri="{FF2B5EF4-FFF2-40B4-BE49-F238E27FC236}">
                <a16:creationId xmlns:a16="http://schemas.microsoft.com/office/drawing/2014/main" id="{F3D83465-DD08-4CEC-83DE-F6FADDEF7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668" y="3153974"/>
            <a:ext cx="1432230" cy="2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4F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Камера сжигания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1" name="Rectangle 17">
            <a:extLst>
              <a:ext uri="{FF2B5EF4-FFF2-40B4-BE49-F238E27FC236}">
                <a16:creationId xmlns:a16="http://schemas.microsoft.com/office/drawing/2014/main" id="{AE2549BF-93D3-4847-9E21-9D20ED6F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803475"/>
            <a:ext cx="15918262" cy="59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874" y="165361"/>
            <a:ext cx="85236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Технология</a:t>
            </a:r>
            <a:r>
              <a:rPr sz="1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ЭТММ – чемпион из всех известных промышленных технологий в переработке  балансов, дров и лесопильных отходов непосредственно в районах заготовки древесины и  на промышленных площадках лесопильных и деревообрабатывающих заводов.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902" y="1537157"/>
            <a:ext cx="844359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Экструзивная химико-термомеханическая масса — волокнистый полуфабрикат, используемый в  композиции широкого ассортимента бумажной и картонной продукции, служит частичной или  полной заменой целлюлозы в этих видах продукции при сохранении их высоких качественных  показателей.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Verdana"/>
            </a:endParaRPr>
          </a:p>
          <a:p>
            <a:pPr marL="12700" marR="51435">
              <a:lnSpc>
                <a:spcPct val="100000"/>
              </a:lnSpc>
            </a:pP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По своим механическим и оптическим свойствам это широко востребованный вид волокна,  который производят в небелёном (для тарного картона, в том числе и основы для гофротары) и  белёном (для санитарно-гигиенических изделий и писчепечатной бумаги) виде.</a:t>
            </a:r>
          </a:p>
        </p:txBody>
      </p:sp>
      <p:sp>
        <p:nvSpPr>
          <p:cNvPr id="4" name="object 4"/>
          <p:cNvSpPr/>
          <p:nvPr/>
        </p:nvSpPr>
        <p:spPr>
          <a:xfrm>
            <a:off x="3633215" y="4239767"/>
            <a:ext cx="2075688" cy="1557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1247" y="4143755"/>
            <a:ext cx="1749552" cy="1749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846832" y="4814315"/>
            <a:ext cx="533400" cy="410209"/>
            <a:chOff x="2846832" y="4814315"/>
            <a:chExt cx="533400" cy="410209"/>
          </a:xfrm>
        </p:grpSpPr>
        <p:sp>
          <p:nvSpPr>
            <p:cNvPr id="7" name="object 7"/>
            <p:cNvSpPr/>
            <p:nvPr/>
          </p:nvSpPr>
          <p:spPr>
            <a:xfrm>
              <a:off x="2856738" y="4824221"/>
              <a:ext cx="513715" cy="390525"/>
            </a:xfrm>
            <a:custGeom>
              <a:avLst/>
              <a:gdLst/>
              <a:ahLst/>
              <a:cxnLst/>
              <a:rect l="l" t="t" r="r" b="b"/>
              <a:pathLst>
                <a:path w="513714" h="390525">
                  <a:moveTo>
                    <a:pt x="318516" y="0"/>
                  </a:moveTo>
                  <a:lnTo>
                    <a:pt x="318516" y="97535"/>
                  </a:lnTo>
                  <a:lnTo>
                    <a:pt x="0" y="97535"/>
                  </a:lnTo>
                  <a:lnTo>
                    <a:pt x="0" y="292607"/>
                  </a:lnTo>
                  <a:lnTo>
                    <a:pt x="318516" y="292607"/>
                  </a:lnTo>
                  <a:lnTo>
                    <a:pt x="318516" y="390144"/>
                  </a:lnTo>
                  <a:lnTo>
                    <a:pt x="513588" y="195071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56738" y="4824221"/>
              <a:ext cx="513715" cy="390525"/>
            </a:xfrm>
            <a:custGeom>
              <a:avLst/>
              <a:gdLst/>
              <a:ahLst/>
              <a:cxnLst/>
              <a:rect l="l" t="t" r="r" b="b"/>
              <a:pathLst>
                <a:path w="513714" h="390525">
                  <a:moveTo>
                    <a:pt x="0" y="97535"/>
                  </a:moveTo>
                  <a:lnTo>
                    <a:pt x="318516" y="97535"/>
                  </a:lnTo>
                  <a:lnTo>
                    <a:pt x="318516" y="0"/>
                  </a:lnTo>
                  <a:lnTo>
                    <a:pt x="513588" y="195071"/>
                  </a:lnTo>
                  <a:lnTo>
                    <a:pt x="318516" y="390144"/>
                  </a:lnTo>
                  <a:lnTo>
                    <a:pt x="318516" y="292607"/>
                  </a:lnTo>
                  <a:lnTo>
                    <a:pt x="0" y="292607"/>
                  </a:lnTo>
                  <a:lnTo>
                    <a:pt x="0" y="97535"/>
                  </a:lnTo>
                  <a:close/>
                </a:path>
              </a:pathLst>
            </a:custGeom>
            <a:ln w="198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963411" y="4814315"/>
            <a:ext cx="533400" cy="410209"/>
            <a:chOff x="5963411" y="4814315"/>
            <a:chExt cx="533400" cy="410209"/>
          </a:xfrm>
        </p:grpSpPr>
        <p:sp>
          <p:nvSpPr>
            <p:cNvPr id="10" name="object 10"/>
            <p:cNvSpPr/>
            <p:nvPr/>
          </p:nvSpPr>
          <p:spPr>
            <a:xfrm>
              <a:off x="5973317" y="4824221"/>
              <a:ext cx="513715" cy="390525"/>
            </a:xfrm>
            <a:custGeom>
              <a:avLst/>
              <a:gdLst/>
              <a:ahLst/>
              <a:cxnLst/>
              <a:rect l="l" t="t" r="r" b="b"/>
              <a:pathLst>
                <a:path w="513714" h="390525">
                  <a:moveTo>
                    <a:pt x="318516" y="0"/>
                  </a:moveTo>
                  <a:lnTo>
                    <a:pt x="318516" y="97535"/>
                  </a:lnTo>
                  <a:lnTo>
                    <a:pt x="0" y="97535"/>
                  </a:lnTo>
                  <a:lnTo>
                    <a:pt x="0" y="292607"/>
                  </a:lnTo>
                  <a:lnTo>
                    <a:pt x="318516" y="292607"/>
                  </a:lnTo>
                  <a:lnTo>
                    <a:pt x="318516" y="390144"/>
                  </a:lnTo>
                  <a:lnTo>
                    <a:pt x="513588" y="195071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73317" y="4824221"/>
              <a:ext cx="513715" cy="390525"/>
            </a:xfrm>
            <a:custGeom>
              <a:avLst/>
              <a:gdLst/>
              <a:ahLst/>
              <a:cxnLst/>
              <a:rect l="l" t="t" r="r" b="b"/>
              <a:pathLst>
                <a:path w="513714" h="390525">
                  <a:moveTo>
                    <a:pt x="0" y="97535"/>
                  </a:moveTo>
                  <a:lnTo>
                    <a:pt x="318516" y="97535"/>
                  </a:lnTo>
                  <a:lnTo>
                    <a:pt x="318516" y="0"/>
                  </a:lnTo>
                  <a:lnTo>
                    <a:pt x="513588" y="195071"/>
                  </a:lnTo>
                  <a:lnTo>
                    <a:pt x="318516" y="390144"/>
                  </a:lnTo>
                  <a:lnTo>
                    <a:pt x="318516" y="292607"/>
                  </a:lnTo>
                  <a:lnTo>
                    <a:pt x="0" y="292607"/>
                  </a:lnTo>
                  <a:lnTo>
                    <a:pt x="0" y="97535"/>
                  </a:lnTo>
                  <a:close/>
                </a:path>
              </a:pathLst>
            </a:custGeom>
            <a:ln w="198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760464" y="4076700"/>
            <a:ext cx="2597150" cy="1758950"/>
            <a:chOff x="6760464" y="4076700"/>
            <a:chExt cx="2597150" cy="1758950"/>
          </a:xfrm>
        </p:grpSpPr>
        <p:sp>
          <p:nvSpPr>
            <p:cNvPr id="13" name="object 13"/>
            <p:cNvSpPr/>
            <p:nvPr/>
          </p:nvSpPr>
          <p:spPr>
            <a:xfrm>
              <a:off x="7850124" y="4866131"/>
              <a:ext cx="1507235" cy="9692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60464" y="4076700"/>
              <a:ext cx="1089659" cy="1089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60464" y="5024627"/>
              <a:ext cx="1089659" cy="8107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0124" y="4076700"/>
              <a:ext cx="1507235" cy="794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0" y="0"/>
            <a:ext cx="749808" cy="816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81488" y="5134355"/>
            <a:ext cx="1810510" cy="17236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54734" y="222250"/>
            <a:ext cx="57508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ДОСТОИНСТВА ТЕХНОЛОГИИ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83D2F-56E6-40F9-A0E2-EAA9B9A2DD6B}"/>
              </a:ext>
            </a:extLst>
          </p:cNvPr>
          <p:cNvSpPr txBox="1"/>
          <p:nvPr/>
        </p:nvSpPr>
        <p:spPr>
          <a:xfrm>
            <a:off x="1417320" y="839941"/>
            <a:ext cx="862701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Увеличение стоимости производства целлюлозы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.  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БХТММ используется как более дешевая альтернатива.</a:t>
            </a: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Рациональное использование древесного сырья.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Для производства одной тонны ЭТММ требуется около 2,9 м3 древесины, тогда как для производства одной  тонны целлюлозы − 4-5 м3;</a:t>
            </a:r>
          </a:p>
          <a:p>
            <a:endParaRPr lang="ru-RU" sz="1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Инвестиции кап. вложения.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Относительно низкие капитальные затраты и более короткий срок строительства предприятий по производству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механической древесной массы в сравнении с сульфат-целлюлозными заводами;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Конкурентоспособность.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При производстве ЭТММ возможна регулировка толщины, плотности, чистоты цвета, пористости и формы. ЭТММ  из лиственных пород получила признание на рынках Европы, Канады, юго-восточной Азии и Китая.</a:t>
            </a:r>
          </a:p>
          <a:p>
            <a:endParaRPr lang="ru-RU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Охрана окружающей среды.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При производстве ЭТММ потребление воды составляет 8-12 м3 на тонну готовой продукции, что в 4-5 раз меньше,  чем при производстве сульфатной целлюлозы и практически отсутствуют газопылевые вредные выбросы.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Отсутствие соединений серы, незначительное количество газовых выбросов в атмосферу</a:t>
            </a:r>
          </a:p>
          <a:p>
            <a:endParaRPr lang="ru-RU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Энергоэффективность.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Возможна рекуперация пара и его использования в 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187366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3BD4C1-108F-4274-A340-82C7A09FF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381" y="1539765"/>
            <a:ext cx="7517314" cy="3374703"/>
          </a:xfrm>
        </p:spPr>
        <p:txBody>
          <a:bodyPr>
            <a:normAutofit/>
          </a:bodyPr>
          <a:lstStyle/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Проект позиционируется как Национальный и призван выполнять Экологическую Программу Стратегии развития лесопромышленной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отрасли России.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зеленый, дождь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711B389-1E46-4D02-88E6-0073DEE05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547" y="-259055"/>
            <a:ext cx="11467475" cy="76449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CDFCE-1E05-4913-BC84-ADF33C362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3776" cy="810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CBC716-BC26-43C6-9A93-A4720B46C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814" y="5163165"/>
            <a:ext cx="1780186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97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зеленый, дождь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711B389-1E46-4D02-88E6-0073DEE05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125" y="-393492"/>
            <a:ext cx="11467475" cy="76449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CDFCE-1E05-4913-BC84-ADF33C362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3776" cy="810838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жчина, человек, рубашк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41195EEC-9324-4AB7-B8F2-1EC3FAFDE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5" r="8531" b="1"/>
          <a:stretch/>
        </p:blipFill>
        <p:spPr>
          <a:xfrm>
            <a:off x="1089024" y="2714625"/>
            <a:ext cx="3261907" cy="3113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E79ECEA6-7F10-4C51-BB84-D3F11607838E}"/>
              </a:ext>
            </a:extLst>
          </p:cNvPr>
          <p:cNvSpPr txBox="1">
            <a:spLocks/>
          </p:cNvSpPr>
          <p:nvPr/>
        </p:nvSpPr>
        <p:spPr>
          <a:xfrm>
            <a:off x="5654493" y="2056092"/>
            <a:ext cx="5246870" cy="42002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/>
          </a:p>
          <a:p>
            <a:pPr marL="0" indent="0">
              <a:buFont typeface="Wingdings 3" charset="2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Контакты:</a:t>
            </a:r>
          </a:p>
          <a:p>
            <a:pPr marL="0" indent="0">
              <a:buFont typeface="Wingdings 3" charset="2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Руководитель проекта</a:t>
            </a:r>
          </a:p>
          <a:p>
            <a:pPr marL="0" indent="0">
              <a:buFont typeface="Wingdings 3" charset="2"/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Игорь Маркушев</a:t>
            </a:r>
          </a:p>
          <a:p>
            <a:pPr marL="0" indent="0">
              <a:buFont typeface="Wingdings 3" charset="2"/>
              <a:buNone/>
            </a:pPr>
            <a:endParaRPr lang="ru-RU" dirty="0"/>
          </a:p>
          <a:p>
            <a:pPr marL="0" indent="0">
              <a:buFont typeface="Wingdings 3" charset="2"/>
              <a:buNone/>
            </a:pPr>
            <a:r>
              <a:rPr lang="ru-RU" dirty="0"/>
              <a:t> 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https://cf-p.ru/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info.cf-p@ya.ru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+7(999) 218 49 01</a:t>
            </a:r>
          </a:p>
          <a:p>
            <a:endParaRPr lang="ru-RU" dirty="0"/>
          </a:p>
        </p:txBody>
      </p:sp>
      <p:pic>
        <p:nvPicPr>
          <p:cNvPr id="13" name="Рисунок 12" descr="Земля">
            <a:extLst>
              <a:ext uri="{FF2B5EF4-FFF2-40B4-BE49-F238E27FC236}">
                <a16:creationId xmlns:a16="http://schemas.microsoft.com/office/drawing/2014/main" id="{8A667C7E-A3A7-4967-BE30-39B34EBC146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4493" y="4042569"/>
            <a:ext cx="397723" cy="397723"/>
          </a:xfrm>
          <a:prstGeom prst="rect">
            <a:avLst/>
          </a:prstGeom>
        </p:spPr>
      </p:pic>
      <p:pic>
        <p:nvPicPr>
          <p:cNvPr id="15" name="Рисунок 14" descr="@">
            <a:extLst>
              <a:ext uri="{FF2B5EF4-FFF2-40B4-BE49-F238E27FC236}">
                <a16:creationId xmlns:a16="http://schemas.microsoft.com/office/drawing/2014/main" id="{9ED9B47D-FBED-4560-8340-2DAA53F649E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6190" y="4471989"/>
            <a:ext cx="397723" cy="397723"/>
          </a:xfrm>
          <a:prstGeom prst="rect">
            <a:avLst/>
          </a:prstGeom>
        </p:spPr>
      </p:pic>
      <p:pic>
        <p:nvPicPr>
          <p:cNvPr id="17" name="Рисунок 16" descr="Телефонная трубка">
            <a:extLst>
              <a:ext uri="{FF2B5EF4-FFF2-40B4-BE49-F238E27FC236}">
                <a16:creationId xmlns:a16="http://schemas.microsoft.com/office/drawing/2014/main" id="{2AD26A32-8F74-43A8-8C9F-4A0668EE220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03799" y="5328762"/>
            <a:ext cx="308393" cy="308393"/>
          </a:xfrm>
          <a:prstGeom prst="rect">
            <a:avLst/>
          </a:prstGeom>
        </p:spPr>
      </p:pic>
      <p:pic>
        <p:nvPicPr>
          <p:cNvPr id="19" name="Рисунок 18" descr="Отправить">
            <a:extLst>
              <a:ext uri="{FF2B5EF4-FFF2-40B4-BE49-F238E27FC236}">
                <a16:creationId xmlns:a16="http://schemas.microsoft.com/office/drawing/2014/main" id="{1D75083F-537B-41F0-8D16-A37E8098597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0646" y="5239432"/>
            <a:ext cx="397723" cy="3977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ADB8D1-CC65-43E3-9ABB-2A6176954763}"/>
              </a:ext>
            </a:extLst>
          </p:cNvPr>
          <p:cNvSpPr txBox="1"/>
          <p:nvPr/>
        </p:nvSpPr>
        <p:spPr>
          <a:xfrm>
            <a:off x="1723869" y="810838"/>
            <a:ext cx="751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Благодарим за внимание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A7A7D72-EEDC-4240-BCA8-88D5801A30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1814" y="5163165"/>
            <a:ext cx="1780186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769F3-78DF-4DD5-89BD-8BDEC40BF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522" y="251468"/>
            <a:ext cx="8111730" cy="1331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«Чистый лес –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            будущее Планеты!»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3BD4C1-108F-4274-A340-82C7A09FF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981" y="1601387"/>
            <a:ext cx="7517314" cy="50239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Проблема: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Критическое экологическое состояние лесных ресурсов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Устаревшие, вредные технологии больших ЦБК низкая эффективность производств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Бесперспективность дальнейшей их эксплуатации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Высокие издержки в потреблении энергоресурсов</a:t>
            </a:r>
          </a:p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Решение: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Использование инновационной, уникальной, экологически чистой технологии переработки древесины ЭТММ.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Очистка леса от отходов.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Освобождение участков для реновации и выращивания деловой хвойной древесины.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Эффективное и бережное использование энергоресурсов.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F98F8F-25B1-4EC4-B4FB-23B0207D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3776" cy="8108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1627E9-091C-4559-8B99-C11F7DD5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814" y="5163165"/>
            <a:ext cx="1780186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1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749808" cy="816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1968" y="5163311"/>
            <a:ext cx="1780031" cy="1694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66423-FB5B-4B9C-9DDB-24A13DDA8D09}"/>
              </a:ext>
            </a:extLst>
          </p:cNvPr>
          <p:cNvSpPr txBox="1"/>
          <p:nvPr/>
        </p:nvSpPr>
        <p:spPr>
          <a:xfrm>
            <a:off x="1170723" y="369810"/>
            <a:ext cx="561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Проблематика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BADE5-0D89-4B13-9E89-8E2A00820F40}"/>
              </a:ext>
            </a:extLst>
          </p:cNvPr>
          <p:cNvSpPr txBox="1"/>
          <p:nvPr/>
        </p:nvSpPr>
        <p:spPr>
          <a:xfrm>
            <a:off x="749808" y="1209822"/>
            <a:ext cx="92945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У большинства лесозаготовительных организаций нет возможности прибыльно реализовать т.н. мало-ликвидную тонкомерную древесину (балансы) и низкокачественную толстомерную с наличием гнили  (технологические и топливные дрова), а также кусковые отходы от деревообработки и щепу от фрезернопильных  агрегатов лесопильного оборудования.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Объем этой древесины может составлять от 30 до 70% (с отходами) от объема заготовленной. Убыточная  реализация этого сырья, как правило, происходит по цене ниже себестоимости, которая в среднем по России  составляет около 1500 рублей за обезличенный кубометр.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Расчеты показывают, что общее количество маломерной и низкокачественной древесины с отходами  переработки пиловочника 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фанкряжа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составило в 2018 году порядка 110 млн м³ при объеме заготовок 239 млн м³  круглого леса всех сортиментов. При этом в балансе потребления заготовленного сырья «пропало» 29,8 млн м³ на  сумму 44,7 млрд рублей. 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Это означает, что этот объем древесины в виде низкокачественной неликвидной  древесины и древесных отходов остался гнить на лесосеках и свалках или часть его была сожжена. Таким  образом, в российском лесном комплексе потеряно 10% от возможной выручки в случае, если сырье данной  категории было бы переработано.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749808" cy="816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411968" y="5163311"/>
            <a:ext cx="1780031" cy="1694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66423-FB5B-4B9C-9DDB-24A13DDA8D09}"/>
              </a:ext>
            </a:extLst>
          </p:cNvPr>
          <p:cNvSpPr txBox="1"/>
          <p:nvPr/>
        </p:nvSpPr>
        <p:spPr>
          <a:xfrm>
            <a:off x="1402951" y="321749"/>
            <a:ext cx="561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Проблематика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BADE5-0D89-4B13-9E89-8E2A00820F40}"/>
              </a:ext>
            </a:extLst>
          </p:cNvPr>
          <p:cNvSpPr txBox="1"/>
          <p:nvPr/>
        </p:nvSpPr>
        <p:spPr>
          <a:xfrm>
            <a:off x="749808" y="1240117"/>
            <a:ext cx="92945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Наивысшую добавочную стоимость переработки балансов и технологических дров дает целлюлозно-бумажная промышленность. Доля ее во всех развитых лесопромышленных странах (США, Канада, Китай, Бразилия,  Швеция, Финляндия и т.п.) составляет от 29 до 64% от объема ежегодных заготовок, а в России – всего 16%.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Любой целлюлозный завод – это своеобразный утилизатор маломерных балансов и низкокачественных технологических дров. 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Существующие целлюлозные заводы неравномерно распределены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лесоизбыточных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 регионах страны. В Карелии – 3, Ленинградской обл. – 3, Архангельской – 2, Вологодской – 2, Республике Коми – 1, Пермской – 3, Поволжье – 2, Свердловской – 1,  Иркутской – 2. 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При этом, лесосырьевые базы, из которых снабжаются целлюлозные заводы, эксплуатируются от 40  до 90 лет, что приводит к их истощению.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Немаловажным фактором является дороговизна транспортных расходов, которые лимитируют  безубыточность доставки тонкомерных балансов на 300–500 км, а технологических дров – на 200–300 км.  Фактически отсутствует возможность зарабатывать прибыль из-за невозможности выгодно продавать низкокачественную мало-ликвидную древесину, доля которой составляет от 30 до 60% в вырубленных спелых и  перестойных древостоях.</a:t>
            </a:r>
          </a:p>
        </p:txBody>
      </p:sp>
    </p:spTree>
    <p:extLst>
      <p:ext uri="{BB962C8B-B14F-4D97-AF65-F5344CB8AC3E}">
        <p14:creationId xmlns:p14="http://schemas.microsoft.com/office/powerpoint/2010/main" val="350939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3BEEBE6-18E1-4AD1-A84D-AA2D91BD0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78274"/>
              </p:ext>
            </p:extLst>
          </p:nvPr>
        </p:nvGraphicFramePr>
        <p:xfrm>
          <a:off x="1249326" y="1463040"/>
          <a:ext cx="6940518" cy="4114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506">
                  <a:extLst>
                    <a:ext uri="{9D8B030D-6E8A-4147-A177-3AD203B41FA5}">
                      <a16:colId xmlns:a16="http://schemas.microsoft.com/office/drawing/2014/main" val="4260749328"/>
                    </a:ext>
                  </a:extLst>
                </a:gridCol>
                <a:gridCol w="2313506">
                  <a:extLst>
                    <a:ext uri="{9D8B030D-6E8A-4147-A177-3AD203B41FA5}">
                      <a16:colId xmlns:a16="http://schemas.microsoft.com/office/drawing/2014/main" val="3598650640"/>
                    </a:ext>
                  </a:extLst>
                </a:gridCol>
                <a:gridCol w="2313506">
                  <a:extLst>
                    <a:ext uri="{9D8B030D-6E8A-4147-A177-3AD203B41FA5}">
                      <a16:colId xmlns:a16="http://schemas.microsoft.com/office/drawing/2014/main" val="491049363"/>
                    </a:ext>
                  </a:extLst>
                </a:gridCol>
              </a:tblGrid>
              <a:tr h="1012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Показатели на тонну продукции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Классическое производство ЦБК 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Инновационная технология ЭТММ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981926"/>
                  </a:ext>
                </a:extLst>
              </a:tr>
              <a:tr h="946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Сырьё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Деловая хвойная </a:t>
                      </a:r>
                      <a:b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древесина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6 м</a:t>
                      </a:r>
                      <a:r>
                        <a:rPr lang="ru-RU" sz="1100" b="1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Неликвидная лиственная древесина и отходы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3 м</a:t>
                      </a:r>
                      <a:r>
                        <a:rPr lang="ru-RU" sz="1100" b="1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743709"/>
                  </a:ext>
                </a:extLst>
              </a:tr>
              <a:tr h="56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Вода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entury Gothic" panose="020B0502020202020204" pitchFamily="34" charset="0"/>
                        </a:rPr>
                        <a:t>350 м3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5 м3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017857"/>
                  </a:ext>
                </a:extLst>
              </a:tr>
              <a:tr h="455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Электроэнергия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entury Gothic" panose="020B0502020202020204" pitchFamily="34" charset="0"/>
                        </a:rPr>
                        <a:t>2000 КВт. ч.</a:t>
                      </a:r>
                      <a:endParaRPr lang="ru-RU" sz="11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500 КВт. ч.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591204"/>
                  </a:ext>
                </a:extLst>
              </a:tr>
              <a:tr h="473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Логистика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Дальность от 700 км.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Дальность до 100 км.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1449581"/>
                  </a:ext>
                </a:extLst>
              </a:tr>
              <a:tr h="662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Экологичность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Вредное производство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Чистое производство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27723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0365555-358E-4A8A-A788-84398B9976A7}"/>
              </a:ext>
            </a:extLst>
          </p:cNvPr>
          <p:cNvSpPr txBox="1"/>
          <p:nvPr/>
        </p:nvSpPr>
        <p:spPr>
          <a:xfrm>
            <a:off x="1232452" y="516835"/>
            <a:ext cx="561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Сравнительные показатели: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C04CBF-B9D7-4F25-859E-871047FB8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3776" cy="810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A4671F-D36F-43CC-A4EB-DD5927654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814" y="5163165"/>
            <a:ext cx="1780186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07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3BD4C1-108F-4274-A340-82C7A09FF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172" y="395439"/>
            <a:ext cx="7517314" cy="6270404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Анализ рынка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Объем рынка целлюлозы в 2020 году - 6,4 млн. тонн.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Прогноз на 2022 год – 6,9 млн. тонн.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Это 3,35 млрд. долларов США.</a:t>
            </a:r>
          </a:p>
          <a:p>
            <a:pPr algn="l"/>
            <a:endParaRPr lang="ru-RU" sz="2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Реализация проекта позволит: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Существенно улучшить экологическую обстановку сохранения и возобновления лесных ресурсов.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Занять 3% рынка производства целлюлозы к 2024 году.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Насытить рынок экологически чистой продукцией с низкой себестоимостью.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Обеспечить валютную экспортную выручку в размере 120 млн. долларов США в год.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Создать рабочие места в регионах.</a:t>
            </a:r>
          </a:p>
          <a:p>
            <a:pPr algn="l"/>
            <a:endParaRPr lang="ru-RU" sz="2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B74A7-8303-4C26-9AC9-324E07440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377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4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"/>
            <a:ext cx="9296400" cy="5614670"/>
            <a:chOff x="0" y="6"/>
            <a:chExt cx="9296400" cy="5614670"/>
          </a:xfrm>
        </p:grpSpPr>
        <p:sp>
          <p:nvSpPr>
            <p:cNvPr id="3" name="object 3"/>
            <p:cNvSpPr/>
            <p:nvPr/>
          </p:nvSpPr>
          <p:spPr>
            <a:xfrm>
              <a:off x="752855" y="803148"/>
              <a:ext cx="8543544" cy="48112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"/>
              <a:ext cx="744571" cy="8081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265184"/>
            <a:ext cx="874395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Баланс производства и потребления ЭТММ</a:t>
            </a:r>
            <a:endParaRPr sz="3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189" y="5709310"/>
            <a:ext cx="7470140" cy="68922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России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производство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Э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ТММ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составляет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0,8млн. тонн, </a:t>
            </a:r>
            <a:r>
              <a:rPr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против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мирового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 </a:t>
            </a:r>
            <a:r>
              <a:rPr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производства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–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Verdana"/>
              </a:rPr>
              <a:t>9,7 млн. тонн</a:t>
            </a:r>
          </a:p>
        </p:txBody>
      </p:sp>
      <p:sp>
        <p:nvSpPr>
          <p:cNvPr id="7" name="object 7"/>
          <p:cNvSpPr/>
          <p:nvPr/>
        </p:nvSpPr>
        <p:spPr>
          <a:xfrm>
            <a:off x="10413492" y="5163311"/>
            <a:ext cx="1778507" cy="1694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3BD4C1-108F-4274-A340-82C7A09FF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426" y="405419"/>
            <a:ext cx="7572797" cy="687773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Риски и выгоды</a:t>
            </a: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B74A7-8303-4C26-9AC9-324E07440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3776" cy="810838"/>
          </a:xfrm>
          <a:prstGeom prst="rect">
            <a:avLst/>
          </a:prstGeom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id="{535DEC59-F605-4F18-96F0-CC695DDE67D3}"/>
              </a:ext>
            </a:extLst>
          </p:cNvPr>
          <p:cNvSpPr txBox="1">
            <a:spLocks/>
          </p:cNvSpPr>
          <p:nvPr/>
        </p:nvSpPr>
        <p:spPr>
          <a:xfrm>
            <a:off x="5476476" y="1732136"/>
            <a:ext cx="5013507" cy="46946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Выгоды</a:t>
            </a:r>
          </a:p>
          <a:p>
            <a:pPr lvl="1">
              <a:lnSpc>
                <a:spcPct val="9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Экологически чистая технология переработки.</a:t>
            </a:r>
          </a:p>
          <a:p>
            <a:pPr lvl="1">
              <a:lnSpc>
                <a:spcPct val="9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Короткий цикл возобновления сырьевых ресурсов 7 – 10 лет для лиственных пород древесины.</a:t>
            </a:r>
          </a:p>
          <a:p>
            <a:pPr lvl="1">
              <a:lnSpc>
                <a:spcPct val="9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Низкая себестоимость выпускаемой продукции.</a:t>
            </a:r>
          </a:p>
          <a:p>
            <a:pPr lvl="1">
              <a:lnSpc>
                <a:spcPct val="9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Емкий рынок с высоким подтверждённым спросом.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07B61D90-3114-455B-94F6-2303EDE4D17E}"/>
              </a:ext>
            </a:extLst>
          </p:cNvPr>
          <p:cNvSpPr txBox="1">
            <a:spLocks/>
          </p:cNvSpPr>
          <p:nvPr/>
        </p:nvSpPr>
        <p:spPr>
          <a:xfrm>
            <a:off x="646111" y="1732136"/>
            <a:ext cx="5013507" cy="469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Риски</a:t>
            </a:r>
          </a:p>
          <a:p>
            <a:pPr lvl="1">
              <a:lnSpc>
                <a:spcPct val="9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Закрытие границ, невозможность экспорта.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Решение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переориентация на внутренний рынок.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Повышение стоимости энергоресурсов.</a:t>
            </a:r>
          </a:p>
          <a:p>
            <a:pPr lvl="1">
              <a:lnSpc>
                <a:spcPct val="9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Решение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- Переход на альтернативные возобновляемые источники энергии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51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3BD4C1-108F-4274-A340-82C7A09FF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544" y="405419"/>
            <a:ext cx="7572797" cy="687773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Количественные показатели</a:t>
            </a: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B74A7-8303-4C26-9AC9-324E07440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3776" cy="81083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66841174-AE35-4C02-99F2-E34D5D4A9746}"/>
              </a:ext>
            </a:extLst>
          </p:cNvPr>
          <p:cNvSpPr txBox="1">
            <a:spLocks/>
          </p:cNvSpPr>
          <p:nvPr/>
        </p:nvSpPr>
        <p:spPr>
          <a:xfrm>
            <a:off x="743776" y="1169912"/>
            <a:ext cx="9404723" cy="55544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Мощность производства 60 тонн в сутки </a:t>
            </a:r>
          </a:p>
          <a:p>
            <a:pPr algn="l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Параметры завода: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Территория 3 га.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Из них крытые отапливаемые помещения: 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производственные площади 30 х 100 - 3000 м2.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склады и лаборатория 20 х 60 - 1200 м2.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Неотапливаемые крытые помещения (склад готовой продукции реагентов) 30 х 60 - 1800 м2.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Открытые площадки для хранения сырья (лесная биржа) 50 х 60 - 3000 м2.</a:t>
            </a:r>
          </a:p>
          <a:p>
            <a:pPr algn="l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Необходимые мощности по коммуникациям: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Электроэнергия – 2,5 МВт.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Тепло – своя котельная, плюс рекуперация.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Ввода свежая техническая – 8 000 м3 в месяц Замкнутый цикл (не требует очистки)</a:t>
            </a:r>
          </a:p>
          <a:p>
            <a:pPr algn="l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Подъездные пути: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Асфальтированная автомобильная дорога.</a:t>
            </a:r>
          </a:p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Железнодорожная ветка (тупик).</a:t>
            </a:r>
          </a:p>
          <a:p>
            <a:pPr algn="l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Срок строительства завода, и выход на плановый объём производства – до 15 месяцев.</a:t>
            </a:r>
          </a:p>
          <a:p>
            <a:pPr algn="l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38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4413</TotalTime>
  <Words>1496</Words>
  <Application>Microsoft Office PowerPoint</Application>
  <PresentationFormat>Широкоэкранный</PresentationFormat>
  <Paragraphs>192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Trebuchet MS</vt:lpstr>
      <vt:lpstr>Verdana</vt:lpstr>
      <vt:lpstr>Wingdings</vt:lpstr>
      <vt:lpstr>Wingdings 3</vt:lpstr>
      <vt:lpstr>Аспект</vt:lpstr>
      <vt:lpstr>Проект  Чистый Лес</vt:lpstr>
      <vt:lpstr>«Чистый лес –                будущее Планеты!»</vt:lpstr>
      <vt:lpstr>Презентация PowerPoint</vt:lpstr>
      <vt:lpstr>Презентация PowerPoint</vt:lpstr>
      <vt:lpstr>Презентация PowerPoint</vt:lpstr>
      <vt:lpstr>Презентация PowerPoint</vt:lpstr>
      <vt:lpstr>Баланс производства и потребления ЭТММ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ПРЕИМУЩЕСТВА ПРОЕКТА</vt:lpstr>
      <vt:lpstr>Технология ЭТММ</vt:lpstr>
      <vt:lpstr>Технология ЭТММ – чемпион из всех известных промышленных технологий в переработке  балансов, дров и лесопильных отходов непосредственно в районах заготовки древесины и  на промышленных площадках лесопильных и деревообрабатывающих заводов.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Чистый лес</dc:title>
  <dc:creator>Vladislav</dc:creator>
  <cp:lastModifiedBy>Vladislav</cp:lastModifiedBy>
  <cp:revision>32</cp:revision>
  <dcterms:created xsi:type="dcterms:W3CDTF">2020-09-19T16:52:18Z</dcterms:created>
  <dcterms:modified xsi:type="dcterms:W3CDTF">2021-03-23T14:08:21Z</dcterms:modified>
</cp:coreProperties>
</file>