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4"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00" d="100"/>
          <a:sy n="100" d="100"/>
        </p:scale>
        <p:origin x="-51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AngAx val="1"/>
    </c:view3D>
    <c:plotArea>
      <c:layout/>
      <c:bar3DChart>
        <c:barDir val="col"/>
        <c:grouping val="clustered"/>
        <c:ser>
          <c:idx val="0"/>
          <c:order val="0"/>
          <c:tx>
            <c:strRef>
              <c:f>Лист1!$B$1</c:f>
              <c:strCache>
                <c:ptCount val="1"/>
                <c:pt idx="0">
                  <c:v>up to 6 months</c:v>
                </c:pt>
              </c:strCache>
            </c:strRef>
          </c:tx>
          <c:dLbls>
            <c:dLbl>
              <c:idx val="0"/>
              <c:layout>
                <c:manualLayout>
                  <c:x val="2.3148148148148147E-3"/>
                  <c:y val="-5.9523809523809507E-2"/>
                </c:manualLayout>
              </c:layout>
              <c:showVal val="1"/>
            </c:dLbl>
            <c:showVal val="1"/>
          </c:dLbls>
          <c:cat>
            <c:strRef>
              <c:f>Лист1!$A$2</c:f>
              <c:strCache>
                <c:ptCount val="1"/>
                <c:pt idx="0">
                  <c:v>Production quantity tons / month</c:v>
                </c:pt>
              </c:strCache>
            </c:strRef>
          </c:cat>
          <c:val>
            <c:numRef>
              <c:f>Лист1!$B$2</c:f>
              <c:numCache>
                <c:formatCode>0.00</c:formatCode>
                <c:ptCount val="1"/>
                <c:pt idx="0">
                  <c:v>20</c:v>
                </c:pt>
              </c:numCache>
            </c:numRef>
          </c:val>
        </c:ser>
        <c:ser>
          <c:idx val="1"/>
          <c:order val="1"/>
          <c:tx>
            <c:strRef>
              <c:f>Лист1!$C$1</c:f>
              <c:strCache>
                <c:ptCount val="1"/>
                <c:pt idx="0">
                  <c:v>from 6 m to 1 year</c:v>
                </c:pt>
              </c:strCache>
            </c:strRef>
          </c:tx>
          <c:dLbls>
            <c:dLbl>
              <c:idx val="0"/>
              <c:layout>
                <c:manualLayout>
                  <c:x val="2.3148148148148147E-3"/>
                  <c:y val="-5.9523809523809562E-2"/>
                </c:manualLayout>
              </c:layout>
              <c:showVal val="1"/>
            </c:dLbl>
            <c:showVal val="1"/>
          </c:dLbls>
          <c:cat>
            <c:strRef>
              <c:f>Лист1!$A$2</c:f>
              <c:strCache>
                <c:ptCount val="1"/>
                <c:pt idx="0">
                  <c:v>Production quantity tons / month</c:v>
                </c:pt>
              </c:strCache>
            </c:strRef>
          </c:cat>
          <c:val>
            <c:numRef>
              <c:f>Лист1!$C$2</c:f>
              <c:numCache>
                <c:formatCode>0.00</c:formatCode>
                <c:ptCount val="1"/>
                <c:pt idx="0">
                  <c:v>24</c:v>
                </c:pt>
              </c:numCache>
            </c:numRef>
          </c:val>
        </c:ser>
        <c:ser>
          <c:idx val="2"/>
          <c:order val="2"/>
          <c:tx>
            <c:strRef>
              <c:f>Лист1!$D$1</c:f>
              <c:strCache>
                <c:ptCount val="1"/>
                <c:pt idx="0">
                  <c:v>from 1  to 1,5 year</c:v>
                </c:pt>
              </c:strCache>
            </c:strRef>
          </c:tx>
          <c:dLbls>
            <c:dLbl>
              <c:idx val="0"/>
              <c:layout>
                <c:manualLayout>
                  <c:x val="0"/>
                  <c:y val="-5.1587301587301577E-2"/>
                </c:manualLayout>
              </c:layout>
              <c:showVal val="1"/>
            </c:dLbl>
            <c:showVal val="1"/>
          </c:dLbls>
          <c:cat>
            <c:strRef>
              <c:f>Лист1!$A$2</c:f>
              <c:strCache>
                <c:ptCount val="1"/>
                <c:pt idx="0">
                  <c:v>Production quantity tons / month</c:v>
                </c:pt>
              </c:strCache>
            </c:strRef>
          </c:cat>
          <c:val>
            <c:numRef>
              <c:f>Лист1!$D$2</c:f>
              <c:numCache>
                <c:formatCode>0.00</c:formatCode>
                <c:ptCount val="1"/>
                <c:pt idx="0">
                  <c:v>39</c:v>
                </c:pt>
              </c:numCache>
            </c:numRef>
          </c:val>
        </c:ser>
        <c:ser>
          <c:idx val="3"/>
          <c:order val="3"/>
          <c:tx>
            <c:strRef>
              <c:f>Лист1!$E$1</c:f>
              <c:strCache>
                <c:ptCount val="1"/>
                <c:pt idx="0">
                  <c:v>from 1,5 to 2 years</c:v>
                </c:pt>
              </c:strCache>
            </c:strRef>
          </c:tx>
          <c:dLbls>
            <c:dLbl>
              <c:idx val="0"/>
              <c:layout>
                <c:manualLayout>
                  <c:x val="2.3148148148148147E-3"/>
                  <c:y val="-4.7619047619047714E-2"/>
                </c:manualLayout>
              </c:layout>
              <c:showVal val="1"/>
            </c:dLbl>
            <c:showVal val="1"/>
          </c:dLbls>
          <c:cat>
            <c:strRef>
              <c:f>Лист1!$A$2</c:f>
              <c:strCache>
                <c:ptCount val="1"/>
                <c:pt idx="0">
                  <c:v>Production quantity tons / month</c:v>
                </c:pt>
              </c:strCache>
            </c:strRef>
          </c:cat>
          <c:val>
            <c:numRef>
              <c:f>Лист1!$E$2</c:f>
              <c:numCache>
                <c:formatCode>0.00</c:formatCode>
                <c:ptCount val="1"/>
                <c:pt idx="0">
                  <c:v>46</c:v>
                </c:pt>
              </c:numCache>
            </c:numRef>
          </c:val>
        </c:ser>
        <c:ser>
          <c:idx val="4"/>
          <c:order val="4"/>
          <c:tx>
            <c:strRef>
              <c:f>Лист1!$F$1</c:f>
              <c:strCache>
                <c:ptCount val="1"/>
                <c:pt idx="0">
                  <c:v>from 2 to 3 years</c:v>
                </c:pt>
              </c:strCache>
            </c:strRef>
          </c:tx>
          <c:dLbls>
            <c:dLbl>
              <c:idx val="0"/>
              <c:layout>
                <c:manualLayout>
                  <c:x val="0"/>
                  <c:y val="-5.1587301587301577E-2"/>
                </c:manualLayout>
              </c:layout>
              <c:showVal val="1"/>
            </c:dLbl>
            <c:showVal val="1"/>
          </c:dLbls>
          <c:cat>
            <c:strRef>
              <c:f>Лист1!$A$2</c:f>
              <c:strCache>
                <c:ptCount val="1"/>
                <c:pt idx="0">
                  <c:v>Production quantity tons / month</c:v>
                </c:pt>
              </c:strCache>
            </c:strRef>
          </c:cat>
          <c:val>
            <c:numRef>
              <c:f>Лист1!$F$2</c:f>
              <c:numCache>
                <c:formatCode>0.00</c:formatCode>
                <c:ptCount val="1"/>
                <c:pt idx="0">
                  <c:v>69</c:v>
                </c:pt>
              </c:numCache>
            </c:numRef>
          </c:val>
        </c:ser>
        <c:ser>
          <c:idx val="5"/>
          <c:order val="5"/>
          <c:tx>
            <c:strRef>
              <c:f>Лист1!$G$1</c:f>
              <c:strCache>
                <c:ptCount val="1"/>
                <c:pt idx="0">
                  <c:v>after 3 years</c:v>
                </c:pt>
              </c:strCache>
            </c:strRef>
          </c:tx>
          <c:dLbls>
            <c:dLbl>
              <c:idx val="0"/>
              <c:layout>
                <c:manualLayout>
                  <c:x val="6.9444444444444735E-3"/>
                  <c:y val="-4.3650793650793794E-2"/>
                </c:manualLayout>
              </c:layout>
              <c:showVal val="1"/>
            </c:dLbl>
            <c:showVal val="1"/>
          </c:dLbls>
          <c:cat>
            <c:strRef>
              <c:f>Лист1!$A$2</c:f>
              <c:strCache>
                <c:ptCount val="1"/>
                <c:pt idx="0">
                  <c:v>Production quantity tons / month</c:v>
                </c:pt>
              </c:strCache>
            </c:strRef>
          </c:cat>
          <c:val>
            <c:numRef>
              <c:f>Лист1!$G$2</c:f>
              <c:numCache>
                <c:formatCode>0.00</c:formatCode>
                <c:ptCount val="1"/>
                <c:pt idx="0">
                  <c:v>84</c:v>
                </c:pt>
              </c:numCache>
            </c:numRef>
          </c:val>
        </c:ser>
        <c:dLbls>
          <c:showVal val="1"/>
        </c:dLbls>
        <c:gapWidth val="75"/>
        <c:shape val="box"/>
        <c:axId val="102986496"/>
        <c:axId val="102988032"/>
        <c:axId val="0"/>
      </c:bar3DChart>
      <c:catAx>
        <c:axId val="102986496"/>
        <c:scaling>
          <c:orientation val="minMax"/>
        </c:scaling>
        <c:axPos val="b"/>
        <c:majorTickMark val="none"/>
        <c:tickLblPos val="nextTo"/>
        <c:crossAx val="102988032"/>
        <c:crosses val="autoZero"/>
        <c:auto val="1"/>
        <c:lblAlgn val="ctr"/>
        <c:lblOffset val="100"/>
      </c:catAx>
      <c:valAx>
        <c:axId val="102988032"/>
        <c:scaling>
          <c:orientation val="minMax"/>
        </c:scaling>
        <c:axPos val="l"/>
        <c:numFmt formatCode="0.00" sourceLinked="1"/>
        <c:majorTickMark val="none"/>
        <c:tickLblPos val="nextTo"/>
        <c:crossAx val="102986496"/>
        <c:crosses val="autoZero"/>
        <c:crossBetween val="between"/>
      </c:valAx>
    </c:plotArea>
    <c:legend>
      <c:legendPos val="b"/>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AngAx val="1"/>
    </c:view3D>
    <c:plotArea>
      <c:layout/>
      <c:bar3DChart>
        <c:barDir val="col"/>
        <c:grouping val="clustered"/>
        <c:ser>
          <c:idx val="0"/>
          <c:order val="0"/>
          <c:tx>
            <c:strRef>
              <c:f>Лист1!$B$1</c:f>
              <c:strCache>
                <c:ptCount val="1"/>
                <c:pt idx="0">
                  <c:v>Up to 6 month</c:v>
                </c:pt>
              </c:strCache>
            </c:strRef>
          </c:tx>
          <c:dLbls>
            <c:dLbl>
              <c:idx val="0"/>
              <c:layout>
                <c:manualLayout>
                  <c:x val="-6.9444444444444631E-3"/>
                  <c:y val="-5.9523809523809507E-2"/>
                </c:manualLayout>
              </c:layout>
              <c:showVal val="1"/>
            </c:dLbl>
            <c:txPr>
              <a:bodyPr/>
              <a:lstStyle/>
              <a:p>
                <a:pPr>
                  <a:defRPr sz="1200" b="0">
                    <a:solidFill>
                      <a:schemeClr val="bg1"/>
                    </a:solidFill>
                  </a:defRPr>
                </a:pPr>
                <a:endParaRPr lang="ru-RU"/>
              </a:p>
            </c:txPr>
            <c:showVal val="1"/>
          </c:dLbls>
          <c:cat>
            <c:strRef>
              <c:f>Лист1!$A$2</c:f>
              <c:strCache>
                <c:ptCount val="1"/>
                <c:pt idx="0">
                  <c:v>Profit/month $</c:v>
                </c:pt>
              </c:strCache>
            </c:strRef>
          </c:cat>
          <c:val>
            <c:numRef>
              <c:f>Лист1!$B$2</c:f>
              <c:numCache>
                <c:formatCode>#,##0</c:formatCode>
                <c:ptCount val="1"/>
                <c:pt idx="0">
                  <c:v>36850</c:v>
                </c:pt>
              </c:numCache>
            </c:numRef>
          </c:val>
        </c:ser>
        <c:ser>
          <c:idx val="1"/>
          <c:order val="1"/>
          <c:tx>
            <c:strRef>
              <c:f>Лист1!$C$1</c:f>
              <c:strCache>
                <c:ptCount val="1"/>
                <c:pt idx="0">
                  <c:v>From 6 m. to 1 year</c:v>
                </c:pt>
              </c:strCache>
            </c:strRef>
          </c:tx>
          <c:dLbls>
            <c:dLbl>
              <c:idx val="0"/>
              <c:layout>
                <c:manualLayout>
                  <c:x val="0"/>
                  <c:y val="-4.7619047619047623E-2"/>
                </c:manualLayout>
              </c:layout>
              <c:showVal val="1"/>
            </c:dLbl>
            <c:txPr>
              <a:bodyPr/>
              <a:lstStyle/>
              <a:p>
                <a:pPr>
                  <a:defRPr sz="1200">
                    <a:solidFill>
                      <a:schemeClr val="bg1"/>
                    </a:solidFill>
                  </a:defRPr>
                </a:pPr>
                <a:endParaRPr lang="ru-RU"/>
              </a:p>
            </c:txPr>
            <c:showVal val="1"/>
          </c:dLbls>
          <c:cat>
            <c:strRef>
              <c:f>Лист1!$A$2</c:f>
              <c:strCache>
                <c:ptCount val="1"/>
                <c:pt idx="0">
                  <c:v>Profit/month $</c:v>
                </c:pt>
              </c:strCache>
            </c:strRef>
          </c:cat>
          <c:val>
            <c:numRef>
              <c:f>Лист1!$C$2</c:f>
              <c:numCache>
                <c:formatCode>#,##0</c:formatCode>
                <c:ptCount val="1"/>
                <c:pt idx="0">
                  <c:v>53950</c:v>
                </c:pt>
              </c:numCache>
            </c:numRef>
          </c:val>
        </c:ser>
        <c:ser>
          <c:idx val="2"/>
          <c:order val="2"/>
          <c:tx>
            <c:strRef>
              <c:f>Лист1!$D$1</c:f>
              <c:strCache>
                <c:ptCount val="1"/>
                <c:pt idx="0">
                  <c:v>From 1 to 1,5 year</c:v>
                </c:pt>
              </c:strCache>
            </c:strRef>
          </c:tx>
          <c:dLbls>
            <c:dLbl>
              <c:idx val="0"/>
              <c:layout>
                <c:manualLayout>
                  <c:x val="0"/>
                  <c:y val="-4.7619047619047623E-2"/>
                </c:manualLayout>
              </c:layout>
              <c:showVal val="1"/>
            </c:dLbl>
            <c:txPr>
              <a:bodyPr/>
              <a:lstStyle/>
              <a:p>
                <a:pPr>
                  <a:defRPr sz="1200">
                    <a:solidFill>
                      <a:schemeClr val="bg1"/>
                    </a:solidFill>
                  </a:defRPr>
                </a:pPr>
                <a:endParaRPr lang="ru-RU"/>
              </a:p>
            </c:txPr>
            <c:showVal val="1"/>
          </c:dLbls>
          <c:cat>
            <c:strRef>
              <c:f>Лист1!$A$2</c:f>
              <c:strCache>
                <c:ptCount val="1"/>
                <c:pt idx="0">
                  <c:v>Profit/month $</c:v>
                </c:pt>
              </c:strCache>
            </c:strRef>
          </c:cat>
          <c:val>
            <c:numRef>
              <c:f>Лист1!$D$2</c:f>
              <c:numCache>
                <c:formatCode>#,##0</c:formatCode>
                <c:ptCount val="1"/>
                <c:pt idx="0">
                  <c:v>119606</c:v>
                </c:pt>
              </c:numCache>
            </c:numRef>
          </c:val>
        </c:ser>
        <c:ser>
          <c:idx val="3"/>
          <c:order val="3"/>
          <c:tx>
            <c:strRef>
              <c:f>Лист1!$E$1</c:f>
              <c:strCache>
                <c:ptCount val="1"/>
                <c:pt idx="0">
                  <c:v>From 1,5 to 2 years</c:v>
                </c:pt>
              </c:strCache>
            </c:strRef>
          </c:tx>
          <c:dLbls>
            <c:dLbl>
              <c:idx val="0"/>
              <c:layout>
                <c:manualLayout>
                  <c:x val="0"/>
                  <c:y val="-5.1587301587301577E-2"/>
                </c:manualLayout>
              </c:layout>
              <c:showVal val="1"/>
            </c:dLbl>
            <c:txPr>
              <a:bodyPr/>
              <a:lstStyle/>
              <a:p>
                <a:pPr>
                  <a:defRPr sz="1200">
                    <a:solidFill>
                      <a:schemeClr val="bg1"/>
                    </a:solidFill>
                  </a:defRPr>
                </a:pPr>
                <a:endParaRPr lang="ru-RU"/>
              </a:p>
            </c:txPr>
            <c:showVal val="1"/>
          </c:dLbls>
          <c:cat>
            <c:strRef>
              <c:f>Лист1!$A$2</c:f>
              <c:strCache>
                <c:ptCount val="1"/>
                <c:pt idx="0">
                  <c:v>Profit/month $</c:v>
                </c:pt>
              </c:strCache>
            </c:strRef>
          </c:cat>
          <c:val>
            <c:numRef>
              <c:f>Лист1!$E$2</c:f>
              <c:numCache>
                <c:formatCode>#,##0</c:formatCode>
                <c:ptCount val="1"/>
                <c:pt idx="0">
                  <c:v>151238</c:v>
                </c:pt>
              </c:numCache>
            </c:numRef>
          </c:val>
        </c:ser>
        <c:ser>
          <c:idx val="4"/>
          <c:order val="4"/>
          <c:tx>
            <c:strRef>
              <c:f>Лист1!$F$1</c:f>
              <c:strCache>
                <c:ptCount val="1"/>
                <c:pt idx="0">
                  <c:v>From 2 to 3 years</c:v>
                </c:pt>
              </c:strCache>
            </c:strRef>
          </c:tx>
          <c:dLbls>
            <c:dLbl>
              <c:idx val="0"/>
              <c:layout>
                <c:manualLayout>
                  <c:x val="-2.3148148148148997E-3"/>
                  <c:y val="-4.7619047619047623E-2"/>
                </c:manualLayout>
              </c:layout>
              <c:showVal val="1"/>
            </c:dLbl>
            <c:txPr>
              <a:bodyPr/>
              <a:lstStyle/>
              <a:p>
                <a:pPr>
                  <a:defRPr sz="1200">
                    <a:solidFill>
                      <a:schemeClr val="bg1"/>
                    </a:solidFill>
                  </a:defRPr>
                </a:pPr>
                <a:endParaRPr lang="ru-RU"/>
              </a:p>
            </c:txPr>
            <c:showVal val="1"/>
          </c:dLbls>
          <c:cat>
            <c:strRef>
              <c:f>Лист1!$A$2</c:f>
              <c:strCache>
                <c:ptCount val="1"/>
                <c:pt idx="0">
                  <c:v>Profit/month $</c:v>
                </c:pt>
              </c:strCache>
            </c:strRef>
          </c:cat>
          <c:val>
            <c:numRef>
              <c:f>Лист1!$F$2</c:f>
              <c:numCache>
                <c:formatCode>#,##0</c:formatCode>
                <c:ptCount val="1"/>
                <c:pt idx="0">
                  <c:v>256209</c:v>
                </c:pt>
              </c:numCache>
            </c:numRef>
          </c:val>
        </c:ser>
        <c:ser>
          <c:idx val="5"/>
          <c:order val="5"/>
          <c:tx>
            <c:strRef>
              <c:f>Лист1!$G$1</c:f>
              <c:strCache>
                <c:ptCount val="1"/>
                <c:pt idx="0">
                  <c:v>After 3 years</c:v>
                </c:pt>
              </c:strCache>
            </c:strRef>
          </c:tx>
          <c:dLbls>
            <c:dLbl>
              <c:idx val="0"/>
              <c:layout>
                <c:manualLayout>
                  <c:x val="1.1574074074073988E-2"/>
                  <c:y val="-5.9523809523809507E-2"/>
                </c:manualLayout>
              </c:layout>
              <c:showVal val="1"/>
            </c:dLbl>
            <c:txPr>
              <a:bodyPr/>
              <a:lstStyle/>
              <a:p>
                <a:pPr>
                  <a:defRPr sz="1200">
                    <a:solidFill>
                      <a:schemeClr val="bg1"/>
                    </a:solidFill>
                  </a:defRPr>
                </a:pPr>
                <a:endParaRPr lang="ru-RU"/>
              </a:p>
            </c:txPr>
            <c:showVal val="1"/>
          </c:dLbls>
          <c:cat>
            <c:strRef>
              <c:f>Лист1!$A$2</c:f>
              <c:strCache>
                <c:ptCount val="1"/>
                <c:pt idx="0">
                  <c:v>Profit/month $</c:v>
                </c:pt>
              </c:strCache>
            </c:strRef>
          </c:cat>
          <c:val>
            <c:numRef>
              <c:f>Лист1!$G$2</c:f>
              <c:numCache>
                <c:formatCode>#,##0</c:formatCode>
                <c:ptCount val="1"/>
                <c:pt idx="0">
                  <c:v>325983</c:v>
                </c:pt>
              </c:numCache>
            </c:numRef>
          </c:val>
        </c:ser>
        <c:dLbls>
          <c:showVal val="1"/>
        </c:dLbls>
        <c:gapWidth val="75"/>
        <c:shape val="box"/>
        <c:axId val="116399488"/>
        <c:axId val="116409472"/>
        <c:axId val="0"/>
      </c:bar3DChart>
      <c:catAx>
        <c:axId val="116399488"/>
        <c:scaling>
          <c:orientation val="minMax"/>
        </c:scaling>
        <c:axPos val="b"/>
        <c:majorTickMark val="none"/>
        <c:tickLblPos val="nextTo"/>
        <c:txPr>
          <a:bodyPr/>
          <a:lstStyle/>
          <a:p>
            <a:pPr>
              <a:defRPr sz="1400">
                <a:solidFill>
                  <a:schemeClr val="bg1"/>
                </a:solidFill>
              </a:defRPr>
            </a:pPr>
            <a:endParaRPr lang="ru-RU"/>
          </a:p>
        </c:txPr>
        <c:crossAx val="116409472"/>
        <c:crosses val="autoZero"/>
        <c:auto val="1"/>
        <c:lblAlgn val="ctr"/>
        <c:lblOffset val="100"/>
      </c:catAx>
      <c:valAx>
        <c:axId val="116409472"/>
        <c:scaling>
          <c:orientation val="minMax"/>
        </c:scaling>
        <c:axPos val="l"/>
        <c:numFmt formatCode="#,##0" sourceLinked="1"/>
        <c:majorTickMark val="none"/>
        <c:tickLblPos val="nextTo"/>
        <c:txPr>
          <a:bodyPr/>
          <a:lstStyle/>
          <a:p>
            <a:pPr>
              <a:defRPr sz="1200">
                <a:solidFill>
                  <a:schemeClr val="bg1"/>
                </a:solidFill>
              </a:defRPr>
            </a:pPr>
            <a:endParaRPr lang="ru-RU"/>
          </a:p>
        </c:txPr>
        <c:crossAx val="116399488"/>
        <c:crosses val="autoZero"/>
        <c:crossBetween val="between"/>
      </c:valAx>
    </c:plotArea>
    <c:legend>
      <c:legendPos val="b"/>
      <c:layout/>
      <c:txPr>
        <a:bodyPr/>
        <a:lstStyle/>
        <a:p>
          <a:pPr>
            <a:defRPr sz="1200">
              <a:solidFill>
                <a:schemeClr val="bg1"/>
              </a:solidFill>
            </a:defRPr>
          </a:pPr>
          <a:endParaRPr lang="ru-RU"/>
        </a:p>
      </c:txPr>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AngAx val="1"/>
    </c:view3D>
    <c:plotArea>
      <c:layout/>
      <c:bar3DChart>
        <c:barDir val="col"/>
        <c:grouping val="clustered"/>
        <c:ser>
          <c:idx val="0"/>
          <c:order val="0"/>
          <c:tx>
            <c:strRef>
              <c:f>Лист1!$B$1</c:f>
              <c:strCache>
                <c:ptCount val="1"/>
                <c:pt idx="0">
                  <c:v>up to 6 months</c:v>
                </c:pt>
              </c:strCache>
            </c:strRef>
          </c:tx>
          <c:dLbls>
            <c:dLbl>
              <c:idx val="0"/>
              <c:layout>
                <c:manualLayout>
                  <c:x val="-6.9444444444444675E-3"/>
                  <c:y val="-5.9523809523809507E-2"/>
                </c:manualLayout>
              </c:layout>
              <c:showVal val="1"/>
            </c:dLbl>
            <c:txPr>
              <a:bodyPr/>
              <a:lstStyle/>
              <a:p>
                <a:pPr>
                  <a:defRPr sz="1200">
                    <a:solidFill>
                      <a:schemeClr val="bg1"/>
                    </a:solidFill>
                  </a:defRPr>
                </a:pPr>
                <a:endParaRPr lang="ru-RU"/>
              </a:p>
            </c:txPr>
            <c:showVal val="1"/>
          </c:dLbls>
          <c:cat>
            <c:strRef>
              <c:f>Лист1!$A$2</c:f>
              <c:strCache>
                <c:ptCount val="1"/>
                <c:pt idx="0">
                  <c:v>DFMP/month</c:v>
                </c:pt>
              </c:strCache>
            </c:strRef>
          </c:cat>
          <c:val>
            <c:numRef>
              <c:f>Лист1!$B$2</c:f>
              <c:numCache>
                <c:formatCode>#,##0</c:formatCode>
                <c:ptCount val="1"/>
                <c:pt idx="0">
                  <c:v>18425</c:v>
                </c:pt>
              </c:numCache>
            </c:numRef>
          </c:val>
        </c:ser>
        <c:ser>
          <c:idx val="1"/>
          <c:order val="1"/>
          <c:tx>
            <c:strRef>
              <c:f>Лист1!$C$1</c:f>
              <c:strCache>
                <c:ptCount val="1"/>
                <c:pt idx="0">
                  <c:v>from 6 m to 1 year</c:v>
                </c:pt>
              </c:strCache>
            </c:strRef>
          </c:tx>
          <c:dLbls>
            <c:dLbl>
              <c:idx val="0"/>
              <c:layout>
                <c:manualLayout>
                  <c:x val="0"/>
                  <c:y val="-4.7619047619047623E-2"/>
                </c:manualLayout>
              </c:layout>
              <c:showVal val="1"/>
            </c:dLbl>
            <c:txPr>
              <a:bodyPr/>
              <a:lstStyle/>
              <a:p>
                <a:pPr>
                  <a:defRPr sz="1200">
                    <a:solidFill>
                      <a:schemeClr val="bg1"/>
                    </a:solidFill>
                  </a:defRPr>
                </a:pPr>
                <a:endParaRPr lang="ru-RU"/>
              </a:p>
            </c:txPr>
            <c:showVal val="1"/>
          </c:dLbls>
          <c:cat>
            <c:strRef>
              <c:f>Лист1!$A$2</c:f>
              <c:strCache>
                <c:ptCount val="1"/>
                <c:pt idx="0">
                  <c:v>DFMP/month</c:v>
                </c:pt>
              </c:strCache>
            </c:strRef>
          </c:cat>
          <c:val>
            <c:numRef>
              <c:f>Лист1!$C$2</c:f>
              <c:numCache>
                <c:formatCode>#,##0</c:formatCode>
                <c:ptCount val="1"/>
                <c:pt idx="0">
                  <c:v>22793</c:v>
                </c:pt>
              </c:numCache>
            </c:numRef>
          </c:val>
        </c:ser>
        <c:ser>
          <c:idx val="2"/>
          <c:order val="2"/>
          <c:tx>
            <c:strRef>
              <c:f>Лист1!$D$1</c:f>
              <c:strCache>
                <c:ptCount val="1"/>
                <c:pt idx="0">
                  <c:v>from 1  to 1,5 year</c:v>
                </c:pt>
              </c:strCache>
            </c:strRef>
          </c:tx>
          <c:dLbls>
            <c:dLbl>
              <c:idx val="0"/>
              <c:layout>
                <c:manualLayout>
                  <c:x val="0"/>
                  <c:y val="-4.7619047619047623E-2"/>
                </c:manualLayout>
              </c:layout>
              <c:showVal val="1"/>
            </c:dLbl>
            <c:txPr>
              <a:bodyPr/>
              <a:lstStyle/>
              <a:p>
                <a:pPr>
                  <a:defRPr sz="1200">
                    <a:solidFill>
                      <a:schemeClr val="bg1"/>
                    </a:solidFill>
                  </a:defRPr>
                </a:pPr>
                <a:endParaRPr lang="ru-RU"/>
              </a:p>
            </c:txPr>
            <c:showVal val="1"/>
          </c:dLbls>
          <c:cat>
            <c:strRef>
              <c:f>Лист1!$A$2</c:f>
              <c:strCache>
                <c:ptCount val="1"/>
                <c:pt idx="0">
                  <c:v>DFMP/month</c:v>
                </c:pt>
              </c:strCache>
            </c:strRef>
          </c:cat>
          <c:val>
            <c:numRef>
              <c:f>Лист1!$D$2</c:f>
              <c:numCache>
                <c:formatCode>#,##0</c:formatCode>
                <c:ptCount val="1"/>
                <c:pt idx="0">
                  <c:v>71763</c:v>
                </c:pt>
              </c:numCache>
            </c:numRef>
          </c:val>
        </c:ser>
        <c:ser>
          <c:idx val="3"/>
          <c:order val="3"/>
          <c:tx>
            <c:strRef>
              <c:f>Лист1!$E$1</c:f>
              <c:strCache>
                <c:ptCount val="1"/>
                <c:pt idx="0">
                  <c:v>from 1,5 to 2 years</c:v>
                </c:pt>
              </c:strCache>
            </c:strRef>
          </c:tx>
          <c:dLbls>
            <c:dLbl>
              <c:idx val="0"/>
              <c:layout>
                <c:manualLayout>
                  <c:x val="0"/>
                  <c:y val="-5.1587301587301577E-2"/>
                </c:manualLayout>
              </c:layout>
              <c:showVal val="1"/>
            </c:dLbl>
            <c:txPr>
              <a:bodyPr/>
              <a:lstStyle/>
              <a:p>
                <a:pPr>
                  <a:defRPr sz="1200">
                    <a:solidFill>
                      <a:schemeClr val="bg1"/>
                    </a:solidFill>
                  </a:defRPr>
                </a:pPr>
                <a:endParaRPr lang="ru-RU"/>
              </a:p>
            </c:txPr>
            <c:showVal val="1"/>
          </c:dLbls>
          <c:cat>
            <c:strRef>
              <c:f>Лист1!$A$2</c:f>
              <c:strCache>
                <c:ptCount val="1"/>
                <c:pt idx="0">
                  <c:v>DFMP/month</c:v>
                </c:pt>
              </c:strCache>
            </c:strRef>
          </c:cat>
          <c:val>
            <c:numRef>
              <c:f>Лист1!$E$2</c:f>
              <c:numCache>
                <c:formatCode>#,##0</c:formatCode>
                <c:ptCount val="1"/>
                <c:pt idx="0">
                  <c:v>83559</c:v>
                </c:pt>
              </c:numCache>
            </c:numRef>
          </c:val>
        </c:ser>
        <c:ser>
          <c:idx val="4"/>
          <c:order val="4"/>
          <c:tx>
            <c:strRef>
              <c:f>Лист1!$F$1</c:f>
              <c:strCache>
                <c:ptCount val="1"/>
                <c:pt idx="0">
                  <c:v>from 2 to 3 years</c:v>
                </c:pt>
              </c:strCache>
            </c:strRef>
          </c:tx>
          <c:dLbls>
            <c:dLbl>
              <c:idx val="0"/>
              <c:layout>
                <c:manualLayout>
                  <c:x val="-2.3148148148148997E-3"/>
                  <c:y val="-4.7619047619047623E-2"/>
                </c:manualLayout>
              </c:layout>
              <c:showVal val="1"/>
            </c:dLbl>
            <c:txPr>
              <a:bodyPr/>
              <a:lstStyle/>
              <a:p>
                <a:pPr>
                  <a:defRPr sz="1200">
                    <a:solidFill>
                      <a:schemeClr val="bg1"/>
                    </a:solidFill>
                  </a:defRPr>
                </a:pPr>
                <a:endParaRPr lang="ru-RU"/>
              </a:p>
            </c:txPr>
            <c:showVal val="1"/>
          </c:dLbls>
          <c:cat>
            <c:strRef>
              <c:f>Лист1!$A$2</c:f>
              <c:strCache>
                <c:ptCount val="1"/>
                <c:pt idx="0">
                  <c:v>DFMP/month</c:v>
                </c:pt>
              </c:strCache>
            </c:strRef>
          </c:cat>
          <c:val>
            <c:numRef>
              <c:f>Лист1!$F$2</c:f>
              <c:numCache>
                <c:formatCode>#,##0</c:formatCode>
                <c:ptCount val="1"/>
                <c:pt idx="0">
                  <c:v>184470</c:v>
                </c:pt>
              </c:numCache>
            </c:numRef>
          </c:val>
        </c:ser>
        <c:ser>
          <c:idx val="5"/>
          <c:order val="5"/>
          <c:tx>
            <c:strRef>
              <c:f>Лист1!$G$1</c:f>
              <c:strCache>
                <c:ptCount val="1"/>
                <c:pt idx="0">
                  <c:v>after 3 years</c:v>
                </c:pt>
              </c:strCache>
            </c:strRef>
          </c:tx>
          <c:dLbls>
            <c:dLbl>
              <c:idx val="0"/>
              <c:layout>
                <c:manualLayout>
                  <c:x val="1.1574074074073988E-2"/>
                  <c:y val="-5.9523809523809507E-2"/>
                </c:manualLayout>
              </c:layout>
              <c:showVal val="1"/>
            </c:dLbl>
            <c:txPr>
              <a:bodyPr/>
              <a:lstStyle/>
              <a:p>
                <a:pPr>
                  <a:defRPr sz="1200">
                    <a:solidFill>
                      <a:schemeClr val="bg1"/>
                    </a:solidFill>
                  </a:defRPr>
                </a:pPr>
                <a:endParaRPr lang="ru-RU"/>
              </a:p>
            </c:txPr>
            <c:showVal val="1"/>
          </c:dLbls>
          <c:cat>
            <c:strRef>
              <c:f>Лист1!$A$2</c:f>
              <c:strCache>
                <c:ptCount val="1"/>
                <c:pt idx="0">
                  <c:v>DFMP/month</c:v>
                </c:pt>
              </c:strCache>
            </c:strRef>
          </c:cat>
          <c:val>
            <c:numRef>
              <c:f>Лист1!$G$2</c:f>
              <c:numCache>
                <c:formatCode>#,##0</c:formatCode>
                <c:ptCount val="1"/>
                <c:pt idx="0">
                  <c:v>309649</c:v>
                </c:pt>
              </c:numCache>
            </c:numRef>
          </c:val>
        </c:ser>
        <c:dLbls>
          <c:showVal val="1"/>
        </c:dLbls>
        <c:gapWidth val="75"/>
        <c:shape val="box"/>
        <c:axId val="116732288"/>
        <c:axId val="116733824"/>
        <c:axId val="0"/>
      </c:bar3DChart>
      <c:catAx>
        <c:axId val="116732288"/>
        <c:scaling>
          <c:orientation val="minMax"/>
        </c:scaling>
        <c:axPos val="b"/>
        <c:majorTickMark val="none"/>
        <c:tickLblPos val="nextTo"/>
        <c:txPr>
          <a:bodyPr/>
          <a:lstStyle/>
          <a:p>
            <a:pPr>
              <a:defRPr sz="1200">
                <a:solidFill>
                  <a:schemeClr val="bg1"/>
                </a:solidFill>
              </a:defRPr>
            </a:pPr>
            <a:endParaRPr lang="ru-RU"/>
          </a:p>
        </c:txPr>
        <c:crossAx val="116733824"/>
        <c:crosses val="autoZero"/>
        <c:auto val="1"/>
        <c:lblAlgn val="ctr"/>
        <c:lblOffset val="100"/>
      </c:catAx>
      <c:valAx>
        <c:axId val="116733824"/>
        <c:scaling>
          <c:orientation val="minMax"/>
        </c:scaling>
        <c:axPos val="l"/>
        <c:numFmt formatCode="#,##0" sourceLinked="1"/>
        <c:majorTickMark val="none"/>
        <c:tickLblPos val="nextTo"/>
        <c:txPr>
          <a:bodyPr/>
          <a:lstStyle/>
          <a:p>
            <a:pPr>
              <a:defRPr sz="1200">
                <a:solidFill>
                  <a:schemeClr val="bg1"/>
                </a:solidFill>
              </a:defRPr>
            </a:pPr>
            <a:endParaRPr lang="ru-RU"/>
          </a:p>
        </c:txPr>
        <c:crossAx val="116732288"/>
        <c:crosses val="autoZero"/>
        <c:crossBetween val="between"/>
      </c:valAx>
    </c:plotArea>
    <c:legend>
      <c:legendPos val="b"/>
      <c:layout/>
      <c:txPr>
        <a:bodyPr/>
        <a:lstStyle/>
        <a:p>
          <a:pPr>
            <a:defRPr sz="1200">
              <a:solidFill>
                <a:schemeClr val="bg1"/>
              </a:solidFill>
            </a:defRPr>
          </a:pPr>
          <a:endParaRPr lang="ru-RU"/>
        </a:p>
      </c:txPr>
    </c:legend>
    <c:plotVisOnly val="1"/>
  </c:chart>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2EE50C5-5038-4783-B83D-5446C7FA834E}" type="datetimeFigureOut">
              <a:rPr lang="ru-RU" smtClean="0"/>
              <a:pPr/>
              <a:t>09.09.2020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55B42E-D833-4375-95BD-3B6927A00B8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2EE50C5-5038-4783-B83D-5446C7FA834E}" type="datetimeFigureOut">
              <a:rPr lang="ru-RU" smtClean="0"/>
              <a:pPr/>
              <a:t>09.09.2020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55B42E-D833-4375-95BD-3B6927A00B8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2EE50C5-5038-4783-B83D-5446C7FA834E}" type="datetimeFigureOut">
              <a:rPr lang="ru-RU" smtClean="0"/>
              <a:pPr/>
              <a:t>09.09.2020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55B42E-D833-4375-95BD-3B6927A00B8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2EE50C5-5038-4783-B83D-5446C7FA834E}" type="datetimeFigureOut">
              <a:rPr lang="ru-RU" smtClean="0"/>
              <a:pPr/>
              <a:t>09.09.2020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55B42E-D833-4375-95BD-3B6927A00B8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2EE50C5-5038-4783-B83D-5446C7FA834E}" type="datetimeFigureOut">
              <a:rPr lang="ru-RU" smtClean="0"/>
              <a:pPr/>
              <a:t>09.09.2020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55B42E-D833-4375-95BD-3B6927A00B8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2EE50C5-5038-4783-B83D-5446C7FA834E}" type="datetimeFigureOut">
              <a:rPr lang="ru-RU" smtClean="0"/>
              <a:pPr/>
              <a:t>09.09.2020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A55B42E-D833-4375-95BD-3B6927A00B8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2EE50C5-5038-4783-B83D-5446C7FA834E}" type="datetimeFigureOut">
              <a:rPr lang="ru-RU" smtClean="0"/>
              <a:pPr/>
              <a:t>09.09.2020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A55B42E-D833-4375-95BD-3B6927A00B8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2EE50C5-5038-4783-B83D-5446C7FA834E}" type="datetimeFigureOut">
              <a:rPr lang="ru-RU" smtClean="0"/>
              <a:pPr/>
              <a:t>09.09.2020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A55B42E-D833-4375-95BD-3B6927A00B8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2EE50C5-5038-4783-B83D-5446C7FA834E}" type="datetimeFigureOut">
              <a:rPr lang="ru-RU" smtClean="0"/>
              <a:pPr/>
              <a:t>09.09.2020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A55B42E-D833-4375-95BD-3B6927A00B8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2EE50C5-5038-4783-B83D-5446C7FA834E}" type="datetimeFigureOut">
              <a:rPr lang="ru-RU" smtClean="0"/>
              <a:pPr/>
              <a:t>09.09.2020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A55B42E-D833-4375-95BD-3B6927A00B8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2EE50C5-5038-4783-B83D-5446C7FA834E}" type="datetimeFigureOut">
              <a:rPr lang="ru-RU" smtClean="0"/>
              <a:pPr/>
              <a:t>09.09.2020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A55B42E-D833-4375-95BD-3B6927A00B8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EE50C5-5038-4783-B83D-5446C7FA834E}" type="datetimeFigureOut">
              <a:rPr lang="ru-RU" smtClean="0"/>
              <a:pPr/>
              <a:t>09.09.2020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55B42E-D833-4375-95BD-3B6927A00B8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857224" y="285728"/>
            <a:ext cx="7429552" cy="642942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a:xfrm>
            <a:off x="642910" y="714356"/>
            <a:ext cx="7772400" cy="1470025"/>
          </a:xfrm>
        </p:spPr>
        <p:txBody>
          <a:bodyPr>
            <a:normAutofit fontScale="90000"/>
          </a:bodyPr>
          <a:lstStyle/>
          <a:p>
            <a:r>
              <a:rPr lang="en-US" b="1" dirty="0" smtClean="0"/>
              <a:t>Project</a:t>
            </a:r>
            <a:r>
              <a:rPr lang="ru-RU" b="1" dirty="0"/>
              <a:t/>
            </a:r>
            <a:br>
              <a:rPr lang="ru-RU" b="1" dirty="0"/>
            </a:br>
            <a:r>
              <a:rPr lang="ru-RU" b="1" dirty="0" smtClean="0">
                <a:solidFill>
                  <a:srgbClr val="FFFF00"/>
                </a:solidFill>
              </a:rPr>
              <a:t>«</a:t>
            </a:r>
            <a:r>
              <a:rPr lang="en-US" b="1" dirty="0" smtClean="0">
                <a:solidFill>
                  <a:srgbClr val="FFFF00"/>
                </a:solidFill>
              </a:rPr>
              <a:t>Dairy</a:t>
            </a:r>
            <a:r>
              <a:rPr lang="ru-RU" b="1" dirty="0" smtClean="0">
                <a:solidFill>
                  <a:srgbClr val="FFFF00"/>
                </a:solidFill>
              </a:rPr>
              <a:t> «</a:t>
            </a:r>
            <a:r>
              <a:rPr lang="en-US" b="1" dirty="0" err="1" smtClean="0">
                <a:solidFill>
                  <a:srgbClr val="FFFF00"/>
                </a:solidFill>
              </a:rPr>
              <a:t>KameshCheese</a:t>
            </a:r>
            <a:r>
              <a:rPr lang="ru-RU" b="1" dirty="0" smtClean="0">
                <a:solidFill>
                  <a:srgbClr val="FFFF00"/>
                </a:solidFill>
              </a:rPr>
              <a:t>» </a:t>
            </a:r>
            <a:r>
              <a:rPr lang="ru-RU" b="1" dirty="0" smtClean="0"/>
              <a:t/>
            </a:r>
            <a:br>
              <a:rPr lang="ru-RU" b="1" dirty="0" smtClean="0"/>
            </a:br>
            <a:r>
              <a:rPr lang="en-US" sz="3100" b="1" dirty="0" smtClean="0"/>
              <a:t>on the base </a:t>
            </a:r>
            <a:r>
              <a:rPr lang="en-US" sz="3100" b="1" dirty="0" err="1" smtClean="0"/>
              <a:t>Kameshkir</a:t>
            </a:r>
            <a:r>
              <a:rPr lang="en-US" sz="3100" b="1" dirty="0" smtClean="0"/>
              <a:t> cheese factory</a:t>
            </a:r>
            <a:r>
              <a:rPr lang="ru-RU" dirty="0"/>
              <a:t/>
            </a:r>
            <a:br>
              <a:rPr lang="ru-RU" dirty="0"/>
            </a:br>
            <a:endParaRPr lang="ru-RU" dirty="0"/>
          </a:p>
        </p:txBody>
      </p:sp>
      <p:pic>
        <p:nvPicPr>
          <p:cNvPr id="4" name="Рисунок 3" descr="сыр.jpg"/>
          <p:cNvPicPr>
            <a:picLocks noChangeAspect="1"/>
          </p:cNvPicPr>
          <p:nvPr/>
        </p:nvPicPr>
        <p:blipFill>
          <a:blip r:embed="rId2"/>
          <a:stretch>
            <a:fillRect/>
          </a:stretch>
        </p:blipFill>
        <p:spPr>
          <a:xfrm>
            <a:off x="997206" y="1928801"/>
            <a:ext cx="7146694" cy="474842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14282" y="142852"/>
            <a:ext cx="8786874" cy="6572296"/>
          </a:xfrm>
          <a:prstGeom prst="roundRect">
            <a:avLst/>
          </a:prstGeom>
          <a:solidFill>
            <a:schemeClr val="accent3">
              <a:lumMod val="75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ru-RU" sz="1600" b="1" dirty="0" smtClean="0"/>
          </a:p>
          <a:p>
            <a:pPr lvl="0"/>
            <a:r>
              <a:rPr lang="ru-RU" sz="2000" b="1" dirty="0" smtClean="0"/>
              <a:t>                                        </a:t>
            </a:r>
            <a:endParaRPr lang="ru-RU" sz="1600" dirty="0">
              <a:solidFill>
                <a:schemeClr val="bg1"/>
              </a:solidFill>
            </a:endParaRPr>
          </a:p>
        </p:txBody>
      </p:sp>
      <p:sp>
        <p:nvSpPr>
          <p:cNvPr id="13" name="TextBox 12"/>
          <p:cNvSpPr txBox="1"/>
          <p:nvPr/>
        </p:nvSpPr>
        <p:spPr>
          <a:xfrm>
            <a:off x="357158" y="142852"/>
            <a:ext cx="9722124" cy="4478149"/>
          </a:xfrm>
          <a:prstGeom prst="rect">
            <a:avLst/>
          </a:prstGeom>
          <a:noFill/>
        </p:spPr>
        <p:txBody>
          <a:bodyPr wrap="square" rtlCol="0">
            <a:spAutoFit/>
          </a:bodyPr>
          <a:lstStyle/>
          <a:p>
            <a:pPr algn="ctr">
              <a:spcAft>
                <a:spcPts val="1200"/>
              </a:spcAft>
            </a:pPr>
            <a:r>
              <a:rPr lang="en-US" sz="2800" b="1" dirty="0" smtClean="0">
                <a:solidFill>
                  <a:schemeClr val="bg1"/>
                </a:solidFill>
              </a:rPr>
              <a:t>Risks</a:t>
            </a:r>
            <a:endParaRPr lang="ru-RU" sz="2800" b="1" dirty="0" smtClean="0">
              <a:solidFill>
                <a:schemeClr val="bg1"/>
              </a:solidFill>
            </a:endParaRPr>
          </a:p>
          <a:p>
            <a:r>
              <a:rPr lang="en-US" sz="1300" dirty="0" smtClean="0">
                <a:solidFill>
                  <a:schemeClr val="bg1"/>
                </a:solidFill>
              </a:rPr>
              <a:t>- risk of increase in purchase prices for raw materials and ingredients for cheese production / risk factor 0.2/</a:t>
            </a:r>
          </a:p>
          <a:p>
            <a:r>
              <a:rPr lang="en-US" sz="1300" dirty="0" smtClean="0">
                <a:solidFill>
                  <a:schemeClr val="bg1"/>
                </a:solidFill>
              </a:rPr>
              <a:t>- risk of technical failures that extend the production period / risk factor 0.1/</a:t>
            </a:r>
          </a:p>
          <a:p>
            <a:r>
              <a:rPr lang="en-US" sz="1300" dirty="0" smtClean="0">
                <a:solidFill>
                  <a:schemeClr val="bg1"/>
                </a:solidFill>
              </a:rPr>
              <a:t>- risk of equipment breakdowns in the course of production activities / risk factor 0.1/</a:t>
            </a:r>
          </a:p>
          <a:p>
            <a:r>
              <a:rPr lang="en-US" sz="1300" dirty="0" smtClean="0">
                <a:solidFill>
                  <a:schemeClr val="bg1"/>
                </a:solidFill>
              </a:rPr>
              <a:t>- risk of manufacturing defects / risk factor 0.2/</a:t>
            </a:r>
          </a:p>
          <a:p>
            <a:r>
              <a:rPr lang="en-US" sz="1300" dirty="0" smtClean="0">
                <a:solidFill>
                  <a:schemeClr val="bg1"/>
                </a:solidFill>
              </a:rPr>
              <a:t>- risk of failure to deliver ordered or paid goods / risk factor 0.1/</a:t>
            </a:r>
          </a:p>
          <a:p>
            <a:r>
              <a:rPr lang="en-US" sz="1300" dirty="0" smtClean="0">
                <a:solidFill>
                  <a:schemeClr val="bg1"/>
                </a:solidFill>
              </a:rPr>
              <a:t>- risk of insufficient demand for products / risk factor 0.2/</a:t>
            </a:r>
          </a:p>
          <a:p>
            <a:r>
              <a:rPr lang="en-US" sz="1300" dirty="0" smtClean="0">
                <a:solidFill>
                  <a:schemeClr val="bg1"/>
                </a:solidFill>
              </a:rPr>
              <a:t>- risk of force majeure (e.g. pandemic) / risk factor 0.1/</a:t>
            </a:r>
          </a:p>
          <a:p>
            <a:r>
              <a:rPr lang="en-US" sz="1300" dirty="0" smtClean="0">
                <a:solidFill>
                  <a:schemeClr val="bg1"/>
                </a:solidFill>
              </a:rPr>
              <a:t>- risk of shortage of personnel reserves /risk factor 0.2/</a:t>
            </a:r>
          </a:p>
          <a:p>
            <a:r>
              <a:rPr lang="en-US" sz="1300" dirty="0" smtClean="0">
                <a:solidFill>
                  <a:schemeClr val="bg1"/>
                </a:solidFill>
              </a:rPr>
              <a:t>- competition risk / risk factor 0.05/</a:t>
            </a:r>
          </a:p>
          <a:p>
            <a:r>
              <a:rPr lang="en-US" sz="1300" dirty="0" smtClean="0">
                <a:solidFill>
                  <a:schemeClr val="bg1"/>
                </a:solidFill>
              </a:rPr>
              <a:t>- risk of delays in delivery of raw materials, ingredients, packaging /risk factor 0.1/</a:t>
            </a:r>
          </a:p>
          <a:p>
            <a:r>
              <a:rPr lang="en-US" sz="1300" dirty="0" smtClean="0">
                <a:solidFill>
                  <a:schemeClr val="bg1"/>
                </a:solidFill>
              </a:rPr>
              <a:t>- risk of delivery of low-quality raw materials, ingredients, packaging or under-delivery / risk factor 0.2/</a:t>
            </a:r>
          </a:p>
          <a:p>
            <a:pPr>
              <a:buFontTx/>
              <a:buChar char="-"/>
            </a:pPr>
            <a:r>
              <a:rPr lang="en-US" sz="1300" dirty="0" smtClean="0">
                <a:solidFill>
                  <a:schemeClr val="bg1"/>
                </a:solidFill>
              </a:rPr>
              <a:t>risk of loss of time during repair or installation work, transportation, training of personnel and formation</a:t>
            </a:r>
          </a:p>
          <a:p>
            <a:r>
              <a:rPr lang="en-US" sz="1300" dirty="0" smtClean="0">
                <a:solidFill>
                  <a:schemeClr val="bg1"/>
                </a:solidFill>
              </a:rPr>
              <a:t> of technological processes / risk factor 0.2/</a:t>
            </a:r>
          </a:p>
          <a:p>
            <a:pPr>
              <a:buFontTx/>
              <a:buChar char="-"/>
            </a:pPr>
            <a:r>
              <a:rPr lang="en-US" sz="1300" dirty="0" smtClean="0">
                <a:solidFill>
                  <a:schemeClr val="bg1"/>
                </a:solidFill>
              </a:rPr>
              <a:t>risk of insufficient project funding / risk factor 0.4/</a:t>
            </a:r>
          </a:p>
          <a:p>
            <a:endParaRPr lang="ru-RU" sz="1300" dirty="0" smtClean="0">
              <a:solidFill>
                <a:schemeClr val="bg1"/>
              </a:solidFill>
            </a:endParaRPr>
          </a:p>
          <a:p>
            <a:r>
              <a:rPr lang="ru-RU" sz="1300" dirty="0" smtClean="0">
                <a:solidFill>
                  <a:schemeClr val="bg1"/>
                </a:solidFill>
              </a:rPr>
              <a:t> </a:t>
            </a:r>
            <a:r>
              <a:rPr lang="en-US" sz="1300" dirty="0" smtClean="0">
                <a:solidFill>
                  <a:schemeClr val="bg1"/>
                </a:solidFill>
              </a:rPr>
              <a:t>To compensate for the impact of risk factors on the project indicators, dynamic risk discounting of the projected monthly </a:t>
            </a:r>
          </a:p>
          <a:p>
            <a:r>
              <a:rPr lang="en-US" sz="1300" dirty="0" smtClean="0">
                <a:solidFill>
                  <a:schemeClr val="bg1"/>
                </a:solidFill>
              </a:rPr>
              <a:t>profit of the project is applied depending on the stage of project implementation. The most likely impact of risk factors is</a:t>
            </a:r>
          </a:p>
          <a:p>
            <a:r>
              <a:rPr lang="en-US" sz="1300" dirty="0" smtClean="0">
                <a:solidFill>
                  <a:schemeClr val="bg1"/>
                </a:solidFill>
              </a:rPr>
              <a:t> assumed at the initial stages of the project, while by the time the project reaches its planned capacity, the impact of risk</a:t>
            </a:r>
          </a:p>
          <a:p>
            <a:r>
              <a:rPr lang="en-US" sz="1300" dirty="0" smtClean="0">
                <a:solidFill>
                  <a:schemeClr val="bg1"/>
                </a:solidFill>
              </a:rPr>
              <a:t> factors is significantly reduced.</a:t>
            </a:r>
            <a:endParaRPr lang="ru-RU" sz="1300" dirty="0">
              <a:solidFill>
                <a:schemeClr val="bg1"/>
              </a:solidFill>
            </a:endParaRPr>
          </a:p>
        </p:txBody>
      </p:sp>
      <p:graphicFrame>
        <p:nvGraphicFramePr>
          <p:cNvPr id="5" name="Таблица 4"/>
          <p:cNvGraphicFramePr>
            <a:graphicFrameLocks noGrp="1"/>
          </p:cNvGraphicFramePr>
          <p:nvPr/>
        </p:nvGraphicFramePr>
        <p:xfrm>
          <a:off x="500034" y="4572007"/>
          <a:ext cx="8143933" cy="1714512"/>
        </p:xfrm>
        <a:graphic>
          <a:graphicData uri="http://schemas.openxmlformats.org/drawingml/2006/table">
            <a:tbl>
              <a:tblPr/>
              <a:tblGrid>
                <a:gridCol w="1589024"/>
                <a:gridCol w="905995"/>
                <a:gridCol w="1227623"/>
                <a:gridCol w="1055854"/>
                <a:gridCol w="1202366"/>
                <a:gridCol w="1081959"/>
                <a:gridCol w="1081112"/>
              </a:tblGrid>
              <a:tr h="490884">
                <a:tc>
                  <a:txBody>
                    <a:bodyPr/>
                    <a:lstStyle/>
                    <a:p>
                      <a:pPr indent="0" algn="l">
                        <a:lnSpc>
                          <a:spcPct val="100000"/>
                        </a:lnSpc>
                        <a:spcBef>
                          <a:spcPts val="0"/>
                        </a:spcBef>
                        <a:spcAft>
                          <a:spcPts val="0"/>
                        </a:spcAft>
                      </a:pPr>
                      <a:r>
                        <a:rPr lang="ru-RU" sz="1400" dirty="0">
                          <a:solidFill>
                            <a:schemeClr val="bg1"/>
                          </a:solidFill>
                          <a:latin typeface="Times New Roman"/>
                          <a:ea typeface="Times New Roman"/>
                          <a:cs typeface="Times New Roman"/>
                        </a:rPr>
                        <a:t> </a:t>
                      </a:r>
                      <a:r>
                        <a:rPr lang="en-US" sz="1100" dirty="0">
                          <a:solidFill>
                            <a:schemeClr val="bg1"/>
                          </a:solidFill>
                          <a:latin typeface="Calibri"/>
                          <a:ea typeface="Times New Roman"/>
                          <a:cs typeface="Times New Roman"/>
                        </a:rPr>
                        <a:t>Period from the project`s start</a:t>
                      </a:r>
                      <a:endParaRPr lang="ru-RU" sz="1400" dirty="0">
                        <a:solidFill>
                          <a:schemeClr val="bg1"/>
                        </a:solidFill>
                        <a:latin typeface="Times New Roman"/>
                        <a:ea typeface="Times New Roman"/>
                        <a:cs typeface="Times New Roman"/>
                      </a:endParaRPr>
                    </a:p>
                  </a:txBody>
                  <a:tcPr marL="66354" marR="663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00000"/>
                        </a:lnSpc>
                        <a:spcBef>
                          <a:spcPts val="0"/>
                        </a:spcBef>
                        <a:spcAft>
                          <a:spcPts val="0"/>
                        </a:spcAft>
                      </a:pPr>
                      <a:r>
                        <a:rPr lang="ru-RU" sz="900" dirty="0">
                          <a:solidFill>
                            <a:schemeClr val="bg1"/>
                          </a:solidFill>
                        </a:rPr>
                        <a:t>up to 6 </a:t>
                      </a:r>
                      <a:r>
                        <a:rPr lang="ru-RU" sz="900" dirty="0" smtClean="0">
                          <a:solidFill>
                            <a:schemeClr val="bg1"/>
                          </a:solidFill>
                        </a:rPr>
                        <a:t>months</a:t>
                      </a:r>
                      <a:endParaRPr lang="en-US" sz="900" dirty="0" smtClean="0">
                        <a:solidFill>
                          <a:schemeClr val="bg1"/>
                        </a:solidFill>
                      </a:endParaRPr>
                    </a:p>
                    <a:p>
                      <a:pPr indent="0" algn="l">
                        <a:lnSpc>
                          <a:spcPct val="100000"/>
                        </a:lnSpc>
                        <a:spcBef>
                          <a:spcPts val="0"/>
                        </a:spcBef>
                        <a:spcAft>
                          <a:spcPts val="0"/>
                        </a:spcAft>
                      </a:pPr>
                      <a:endParaRPr lang="ru-RU" sz="900" dirty="0">
                        <a:solidFill>
                          <a:schemeClr val="bg1"/>
                        </a:solidFill>
                      </a:endParaRPr>
                    </a:p>
                  </a:txBody>
                  <a:tcPr marL="66354" marR="66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indent="0" algn="l">
                        <a:lnSpc>
                          <a:spcPct val="100000"/>
                        </a:lnSpc>
                        <a:spcBef>
                          <a:spcPts val="0"/>
                        </a:spcBef>
                        <a:spcAft>
                          <a:spcPts val="0"/>
                        </a:spcAft>
                      </a:pPr>
                      <a:r>
                        <a:rPr lang="ru-RU" sz="900" dirty="0" smtClean="0">
                          <a:solidFill>
                            <a:schemeClr val="bg1"/>
                          </a:solidFill>
                        </a:rPr>
                        <a:t>from </a:t>
                      </a:r>
                      <a:r>
                        <a:rPr lang="ru-RU" sz="900" dirty="0">
                          <a:solidFill>
                            <a:schemeClr val="bg1"/>
                          </a:solidFill>
                        </a:rPr>
                        <a:t>6 </a:t>
                      </a:r>
                      <a:r>
                        <a:rPr lang="ru-RU" sz="900" dirty="0" err="1">
                          <a:solidFill>
                            <a:schemeClr val="bg1"/>
                          </a:solidFill>
                        </a:rPr>
                        <a:t>m</a:t>
                      </a:r>
                      <a:r>
                        <a:rPr lang="en-US" sz="900" dirty="0">
                          <a:solidFill>
                            <a:schemeClr val="bg1"/>
                          </a:solidFill>
                        </a:rPr>
                        <a:t>onts</a:t>
                      </a:r>
                      <a:r>
                        <a:rPr lang="ru-RU" sz="900" dirty="0">
                          <a:solidFill>
                            <a:schemeClr val="bg1"/>
                          </a:solidFill>
                        </a:rPr>
                        <a:t> </a:t>
                      </a:r>
                      <a:r>
                        <a:rPr lang="ru-RU" sz="900" dirty="0" smtClean="0">
                          <a:solidFill>
                            <a:schemeClr val="bg1"/>
                          </a:solidFill>
                        </a:rPr>
                        <a:t>to</a:t>
                      </a:r>
                      <a:r>
                        <a:rPr lang="en-US" sz="900" baseline="0" dirty="0" smtClean="0">
                          <a:solidFill>
                            <a:schemeClr val="bg1"/>
                          </a:solidFill>
                        </a:rPr>
                        <a:t> </a:t>
                      </a:r>
                      <a:r>
                        <a:rPr lang="ru-RU" sz="900" dirty="0" smtClean="0">
                          <a:solidFill>
                            <a:schemeClr val="bg1"/>
                          </a:solidFill>
                        </a:rPr>
                        <a:t>1 year</a:t>
                      </a:r>
                      <a:endParaRPr lang="en-US" sz="900" dirty="0" smtClean="0">
                        <a:solidFill>
                          <a:schemeClr val="bg1"/>
                        </a:solidFill>
                      </a:endParaRPr>
                    </a:p>
                    <a:p>
                      <a:pPr indent="0" algn="l">
                        <a:lnSpc>
                          <a:spcPct val="100000"/>
                        </a:lnSpc>
                        <a:spcBef>
                          <a:spcPts val="0"/>
                        </a:spcBef>
                        <a:spcAft>
                          <a:spcPts val="0"/>
                        </a:spcAft>
                      </a:pPr>
                      <a:endParaRPr lang="ru-RU" sz="900" dirty="0">
                        <a:solidFill>
                          <a:schemeClr val="bg1"/>
                        </a:solidFill>
                      </a:endParaRPr>
                    </a:p>
                  </a:txBody>
                  <a:tcPr marL="66354" marR="66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00000"/>
                        </a:lnSpc>
                        <a:spcBef>
                          <a:spcPts val="0"/>
                        </a:spcBef>
                        <a:spcAft>
                          <a:spcPts val="0"/>
                        </a:spcAft>
                      </a:pPr>
                      <a:r>
                        <a:rPr lang="ru-RU" sz="900" dirty="0">
                          <a:solidFill>
                            <a:schemeClr val="bg1"/>
                          </a:solidFill>
                        </a:rPr>
                        <a:t>from </a:t>
                      </a:r>
                      <a:r>
                        <a:rPr lang="ru-RU" sz="900" dirty="0" smtClean="0">
                          <a:solidFill>
                            <a:schemeClr val="bg1"/>
                          </a:solidFill>
                        </a:rPr>
                        <a:t>1</a:t>
                      </a:r>
                      <a:r>
                        <a:rPr lang="en-US" sz="900" dirty="0" smtClean="0">
                          <a:solidFill>
                            <a:schemeClr val="bg1"/>
                          </a:solidFill>
                        </a:rPr>
                        <a:t> </a:t>
                      </a:r>
                      <a:r>
                        <a:rPr lang="ru-RU" sz="900" dirty="0" smtClean="0">
                          <a:solidFill>
                            <a:schemeClr val="bg1"/>
                          </a:solidFill>
                        </a:rPr>
                        <a:t>to </a:t>
                      </a:r>
                      <a:r>
                        <a:rPr lang="ru-RU" sz="900" dirty="0">
                          <a:solidFill>
                            <a:schemeClr val="bg1"/>
                          </a:solidFill>
                        </a:rPr>
                        <a:t>1,5 </a:t>
                      </a:r>
                      <a:r>
                        <a:rPr lang="ru-RU" sz="900" dirty="0" smtClean="0">
                          <a:solidFill>
                            <a:schemeClr val="bg1"/>
                          </a:solidFill>
                        </a:rPr>
                        <a:t>year</a:t>
                      </a:r>
                      <a:endParaRPr lang="ru-RU" sz="900" dirty="0">
                        <a:solidFill>
                          <a:schemeClr val="bg1"/>
                        </a:solidFill>
                      </a:endParaRPr>
                    </a:p>
                  </a:txBody>
                  <a:tcPr marL="66354" marR="66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00000"/>
                        </a:lnSpc>
                        <a:spcBef>
                          <a:spcPts val="0"/>
                        </a:spcBef>
                        <a:spcAft>
                          <a:spcPts val="0"/>
                        </a:spcAft>
                      </a:pPr>
                      <a:r>
                        <a:rPr lang="ru-RU" sz="900" dirty="0">
                          <a:solidFill>
                            <a:schemeClr val="bg1"/>
                          </a:solidFill>
                        </a:rPr>
                        <a:t>from 1,5 to 2 years</a:t>
                      </a:r>
                    </a:p>
                  </a:txBody>
                  <a:tcPr marL="66354" marR="66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00000"/>
                        </a:lnSpc>
                        <a:spcBef>
                          <a:spcPts val="0"/>
                        </a:spcBef>
                        <a:spcAft>
                          <a:spcPts val="0"/>
                        </a:spcAft>
                      </a:pPr>
                      <a:r>
                        <a:rPr lang="ru-RU" sz="900" dirty="0">
                          <a:solidFill>
                            <a:schemeClr val="bg1"/>
                          </a:solidFill>
                        </a:rPr>
                        <a:t>from 2 to 3 years</a:t>
                      </a:r>
                    </a:p>
                  </a:txBody>
                  <a:tcPr marL="66354" marR="66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00000"/>
                        </a:lnSpc>
                        <a:spcBef>
                          <a:spcPts val="0"/>
                        </a:spcBef>
                        <a:spcAft>
                          <a:spcPts val="0"/>
                        </a:spcAft>
                      </a:pPr>
                      <a:r>
                        <a:rPr lang="ru-RU" sz="900" dirty="0">
                          <a:solidFill>
                            <a:schemeClr val="bg1"/>
                          </a:solidFill>
                        </a:rPr>
                        <a:t>after 3 years</a:t>
                      </a:r>
                    </a:p>
                  </a:txBody>
                  <a:tcPr marL="66354" marR="66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515">
                <a:tc>
                  <a:txBody>
                    <a:bodyPr/>
                    <a:lstStyle/>
                    <a:p>
                      <a:pPr indent="0" algn="l">
                        <a:lnSpc>
                          <a:spcPct val="100000"/>
                        </a:lnSpc>
                        <a:spcBef>
                          <a:spcPts val="0"/>
                        </a:spcBef>
                        <a:spcAft>
                          <a:spcPts val="0"/>
                        </a:spcAft>
                      </a:pPr>
                      <a:r>
                        <a:rPr lang="ru-RU" sz="1100" dirty="0">
                          <a:solidFill>
                            <a:schemeClr val="bg1"/>
                          </a:solidFill>
                          <a:latin typeface="Calibri"/>
                          <a:ea typeface="Times New Roman"/>
                          <a:cs typeface="Times New Roman"/>
                        </a:rPr>
                        <a:t>Risk discount rate</a:t>
                      </a:r>
                      <a:endParaRPr lang="ru-RU" sz="1400" dirty="0">
                        <a:solidFill>
                          <a:schemeClr val="bg1"/>
                        </a:solidFill>
                        <a:latin typeface="Times New Roman"/>
                        <a:ea typeface="Times New Roman"/>
                        <a:cs typeface="Times New Roman"/>
                      </a:endParaRPr>
                    </a:p>
                  </a:txBody>
                  <a:tcPr marL="66354" marR="663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Bef>
                          <a:spcPts val="0"/>
                        </a:spcBef>
                        <a:spcAft>
                          <a:spcPts val="0"/>
                        </a:spcAft>
                      </a:pPr>
                      <a:endParaRPr lang="ru-RU" sz="1100" dirty="0">
                        <a:solidFill>
                          <a:schemeClr val="bg1"/>
                        </a:solidFill>
                        <a:latin typeface="Calibri"/>
                        <a:ea typeface="Times New Roman"/>
                        <a:cs typeface="Times New Roman"/>
                      </a:endParaRPr>
                    </a:p>
                    <a:p>
                      <a:pPr indent="0" algn="r">
                        <a:lnSpc>
                          <a:spcPct val="100000"/>
                        </a:lnSpc>
                        <a:spcBef>
                          <a:spcPts val="0"/>
                        </a:spcBef>
                        <a:spcAft>
                          <a:spcPts val="0"/>
                        </a:spcAft>
                      </a:pPr>
                      <a:r>
                        <a:rPr lang="ru-RU" sz="1100" dirty="0">
                          <a:solidFill>
                            <a:schemeClr val="bg1"/>
                          </a:solidFill>
                          <a:latin typeface="Calibri"/>
                          <a:ea typeface="Times New Roman"/>
                          <a:cs typeface="Times New Roman"/>
                        </a:rPr>
                        <a:t>50% </a:t>
                      </a:r>
                      <a:endParaRPr lang="ru-RU" sz="1400" dirty="0">
                        <a:solidFill>
                          <a:schemeClr val="bg1"/>
                        </a:solidFill>
                        <a:latin typeface="Times New Roman"/>
                        <a:ea typeface="Times New Roman"/>
                        <a:cs typeface="Times New Roman"/>
                      </a:endParaRPr>
                    </a:p>
                  </a:txBody>
                  <a:tcPr marL="66354" marR="66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Bef>
                          <a:spcPts val="0"/>
                        </a:spcBef>
                        <a:spcAft>
                          <a:spcPts val="0"/>
                        </a:spcAft>
                      </a:pPr>
                      <a:r>
                        <a:rPr lang="ru-RU" sz="1100" dirty="0">
                          <a:solidFill>
                            <a:schemeClr val="bg1"/>
                          </a:solidFill>
                          <a:latin typeface="Calibri"/>
                          <a:ea typeface="Times New Roman"/>
                          <a:cs typeface="Times New Roman"/>
                        </a:rPr>
                        <a:t>3</a:t>
                      </a:r>
                      <a:r>
                        <a:rPr lang="en-US" sz="1100" dirty="0">
                          <a:solidFill>
                            <a:schemeClr val="bg1"/>
                          </a:solidFill>
                          <a:latin typeface="Calibri"/>
                          <a:ea typeface="Times New Roman"/>
                          <a:cs typeface="Times New Roman"/>
                        </a:rPr>
                        <a:t>5</a:t>
                      </a:r>
                      <a:r>
                        <a:rPr lang="ru-RU" sz="1100" dirty="0">
                          <a:solidFill>
                            <a:schemeClr val="bg1"/>
                          </a:solidFill>
                          <a:latin typeface="Calibri"/>
                          <a:ea typeface="Times New Roman"/>
                          <a:cs typeface="Times New Roman"/>
                        </a:rPr>
                        <a:t>%</a:t>
                      </a:r>
                      <a:endParaRPr lang="ru-RU" sz="1400" dirty="0">
                        <a:solidFill>
                          <a:schemeClr val="bg1"/>
                        </a:solidFill>
                        <a:latin typeface="Times New Roman"/>
                        <a:ea typeface="Times New Roman"/>
                        <a:cs typeface="Times New Roman"/>
                      </a:endParaRPr>
                    </a:p>
                  </a:txBody>
                  <a:tcPr marL="66354" marR="66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Bef>
                          <a:spcPts val="0"/>
                        </a:spcBef>
                        <a:spcAft>
                          <a:spcPts val="0"/>
                        </a:spcAft>
                      </a:pPr>
                      <a:r>
                        <a:rPr lang="ru-RU" sz="1100" dirty="0">
                          <a:solidFill>
                            <a:schemeClr val="bg1"/>
                          </a:solidFill>
                          <a:latin typeface="Calibri"/>
                          <a:ea typeface="Times New Roman"/>
                          <a:cs typeface="Times New Roman"/>
                        </a:rPr>
                        <a:t>2</a:t>
                      </a:r>
                      <a:r>
                        <a:rPr lang="en-US" sz="1100" dirty="0">
                          <a:solidFill>
                            <a:schemeClr val="bg1"/>
                          </a:solidFill>
                          <a:latin typeface="Calibri"/>
                          <a:ea typeface="Times New Roman"/>
                          <a:cs typeface="Times New Roman"/>
                        </a:rPr>
                        <a:t>5</a:t>
                      </a:r>
                      <a:r>
                        <a:rPr lang="ru-RU" sz="1100" dirty="0">
                          <a:solidFill>
                            <a:schemeClr val="bg1"/>
                          </a:solidFill>
                          <a:latin typeface="Calibri"/>
                          <a:ea typeface="Times New Roman"/>
                          <a:cs typeface="Times New Roman"/>
                        </a:rPr>
                        <a:t>%</a:t>
                      </a:r>
                      <a:endParaRPr lang="ru-RU" sz="1400" dirty="0">
                        <a:solidFill>
                          <a:schemeClr val="bg1"/>
                        </a:solidFill>
                        <a:latin typeface="Times New Roman"/>
                        <a:ea typeface="Times New Roman"/>
                        <a:cs typeface="Times New Roman"/>
                      </a:endParaRPr>
                    </a:p>
                  </a:txBody>
                  <a:tcPr marL="66354" marR="66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Bef>
                          <a:spcPts val="0"/>
                        </a:spcBef>
                        <a:spcAft>
                          <a:spcPts val="0"/>
                        </a:spcAft>
                      </a:pPr>
                      <a:r>
                        <a:rPr lang="ru-RU" sz="1100" dirty="0">
                          <a:solidFill>
                            <a:schemeClr val="bg1"/>
                          </a:solidFill>
                          <a:latin typeface="Calibri"/>
                          <a:ea typeface="Times New Roman"/>
                          <a:cs typeface="Times New Roman"/>
                        </a:rPr>
                        <a:t>1</a:t>
                      </a:r>
                      <a:r>
                        <a:rPr lang="en-US" sz="1100" dirty="0">
                          <a:solidFill>
                            <a:schemeClr val="bg1"/>
                          </a:solidFill>
                          <a:latin typeface="Calibri"/>
                          <a:ea typeface="Times New Roman"/>
                          <a:cs typeface="Times New Roman"/>
                        </a:rPr>
                        <a:t>5</a:t>
                      </a:r>
                      <a:r>
                        <a:rPr lang="ru-RU" sz="1100" dirty="0">
                          <a:solidFill>
                            <a:schemeClr val="bg1"/>
                          </a:solidFill>
                          <a:latin typeface="Calibri"/>
                          <a:ea typeface="Times New Roman"/>
                          <a:cs typeface="Times New Roman"/>
                        </a:rPr>
                        <a:t>%</a:t>
                      </a:r>
                      <a:endParaRPr lang="ru-RU" sz="1400" dirty="0">
                        <a:solidFill>
                          <a:schemeClr val="bg1"/>
                        </a:solidFill>
                        <a:latin typeface="Times New Roman"/>
                        <a:ea typeface="Times New Roman"/>
                        <a:cs typeface="Times New Roman"/>
                      </a:endParaRPr>
                    </a:p>
                  </a:txBody>
                  <a:tcPr marL="66354" marR="66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Bef>
                          <a:spcPts val="0"/>
                        </a:spcBef>
                        <a:spcAft>
                          <a:spcPts val="0"/>
                        </a:spcAft>
                      </a:pPr>
                      <a:r>
                        <a:rPr lang="en-US" sz="1100" dirty="0">
                          <a:solidFill>
                            <a:schemeClr val="bg1"/>
                          </a:solidFill>
                          <a:latin typeface="Calibri"/>
                          <a:ea typeface="Times New Roman"/>
                          <a:cs typeface="Times New Roman"/>
                        </a:rPr>
                        <a:t>10</a:t>
                      </a:r>
                      <a:r>
                        <a:rPr lang="ru-RU" sz="1100" dirty="0">
                          <a:solidFill>
                            <a:schemeClr val="bg1"/>
                          </a:solidFill>
                          <a:latin typeface="Calibri"/>
                          <a:ea typeface="Times New Roman"/>
                          <a:cs typeface="Times New Roman"/>
                        </a:rPr>
                        <a:t>%</a:t>
                      </a:r>
                      <a:endParaRPr lang="ru-RU" sz="1400" dirty="0">
                        <a:solidFill>
                          <a:schemeClr val="bg1"/>
                        </a:solidFill>
                        <a:latin typeface="Times New Roman"/>
                        <a:ea typeface="Times New Roman"/>
                        <a:cs typeface="Times New Roman"/>
                      </a:endParaRPr>
                    </a:p>
                  </a:txBody>
                  <a:tcPr marL="66354" marR="66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Bef>
                          <a:spcPts val="0"/>
                        </a:spcBef>
                        <a:spcAft>
                          <a:spcPts val="0"/>
                        </a:spcAft>
                      </a:pPr>
                      <a:r>
                        <a:rPr lang="en-US" sz="1100">
                          <a:solidFill>
                            <a:schemeClr val="bg1"/>
                          </a:solidFill>
                          <a:latin typeface="Calibri"/>
                          <a:ea typeface="Times New Roman"/>
                          <a:cs typeface="Times New Roman"/>
                        </a:rPr>
                        <a:t>5</a:t>
                      </a:r>
                      <a:r>
                        <a:rPr lang="ru-RU" sz="1100">
                          <a:solidFill>
                            <a:schemeClr val="bg1"/>
                          </a:solidFill>
                          <a:latin typeface="Calibri"/>
                          <a:ea typeface="Times New Roman"/>
                          <a:cs typeface="Times New Roman"/>
                        </a:rPr>
                        <a:t>%</a:t>
                      </a:r>
                      <a:endParaRPr lang="ru-RU" sz="1400">
                        <a:solidFill>
                          <a:schemeClr val="bg1"/>
                        </a:solidFill>
                        <a:latin typeface="Times New Roman"/>
                        <a:ea typeface="Times New Roman"/>
                        <a:cs typeface="Times New Roman"/>
                      </a:endParaRPr>
                    </a:p>
                  </a:txBody>
                  <a:tcPr marL="66354" marR="66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544">
                <a:tc>
                  <a:txBody>
                    <a:bodyPr/>
                    <a:lstStyle/>
                    <a:p>
                      <a:pPr indent="0" algn="l">
                        <a:lnSpc>
                          <a:spcPct val="100000"/>
                        </a:lnSpc>
                        <a:spcBef>
                          <a:spcPts val="0"/>
                        </a:spcBef>
                        <a:spcAft>
                          <a:spcPts val="0"/>
                        </a:spcAft>
                      </a:pPr>
                      <a:r>
                        <a:rPr lang="en-US" sz="1100" dirty="0">
                          <a:solidFill>
                            <a:schemeClr val="bg1"/>
                          </a:solidFill>
                          <a:latin typeface="Calibri"/>
                          <a:ea typeface="Times New Roman"/>
                          <a:cs typeface="Times New Roman"/>
                        </a:rPr>
                        <a:t>PMP</a:t>
                      </a:r>
                      <a:endParaRPr lang="ru-RU" sz="1400" dirty="0">
                        <a:solidFill>
                          <a:schemeClr val="bg1"/>
                        </a:solidFill>
                        <a:latin typeface="Times New Roman"/>
                        <a:ea typeface="Times New Roman"/>
                        <a:cs typeface="Times New Roman"/>
                      </a:endParaRPr>
                    </a:p>
                  </a:txBody>
                  <a:tcPr marL="66354" marR="663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Bef>
                          <a:spcPts val="0"/>
                        </a:spcBef>
                        <a:spcAft>
                          <a:spcPts val="0"/>
                        </a:spcAft>
                      </a:pPr>
                      <a:r>
                        <a:rPr lang="en-US" sz="1100">
                          <a:solidFill>
                            <a:schemeClr val="bg1"/>
                          </a:solidFill>
                          <a:latin typeface="Calibri"/>
                          <a:ea typeface="Times New Roman"/>
                          <a:cs typeface="Times New Roman"/>
                        </a:rPr>
                        <a:t>36 850</a:t>
                      </a:r>
                      <a:endParaRPr lang="ru-RU" sz="1400">
                        <a:solidFill>
                          <a:schemeClr val="bg1"/>
                        </a:solidFill>
                        <a:latin typeface="Times New Roman"/>
                        <a:ea typeface="Times New Roman"/>
                        <a:cs typeface="Times New Roman"/>
                      </a:endParaRPr>
                    </a:p>
                  </a:txBody>
                  <a:tcPr marL="66354" marR="66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Bef>
                          <a:spcPts val="0"/>
                        </a:spcBef>
                        <a:spcAft>
                          <a:spcPts val="0"/>
                        </a:spcAft>
                      </a:pPr>
                      <a:r>
                        <a:rPr lang="en-US" sz="1100">
                          <a:solidFill>
                            <a:schemeClr val="bg1"/>
                          </a:solidFill>
                          <a:latin typeface="Calibri"/>
                          <a:ea typeface="Times New Roman"/>
                          <a:cs typeface="Times New Roman"/>
                        </a:rPr>
                        <a:t>53 950</a:t>
                      </a:r>
                      <a:endParaRPr lang="ru-RU" sz="1400">
                        <a:solidFill>
                          <a:schemeClr val="bg1"/>
                        </a:solidFill>
                        <a:latin typeface="Times New Roman"/>
                        <a:ea typeface="Times New Roman"/>
                        <a:cs typeface="Times New Roman"/>
                      </a:endParaRPr>
                    </a:p>
                  </a:txBody>
                  <a:tcPr marL="66354" marR="66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Bef>
                          <a:spcPts val="0"/>
                        </a:spcBef>
                        <a:spcAft>
                          <a:spcPts val="0"/>
                        </a:spcAft>
                      </a:pPr>
                      <a:r>
                        <a:rPr lang="en-US" sz="1100" dirty="0">
                          <a:solidFill>
                            <a:schemeClr val="bg1"/>
                          </a:solidFill>
                          <a:latin typeface="Calibri"/>
                          <a:ea typeface="Times New Roman"/>
                          <a:cs typeface="Times New Roman"/>
                        </a:rPr>
                        <a:t>119 606</a:t>
                      </a:r>
                      <a:endParaRPr lang="ru-RU" sz="1400" dirty="0">
                        <a:solidFill>
                          <a:schemeClr val="bg1"/>
                        </a:solidFill>
                        <a:latin typeface="Times New Roman"/>
                        <a:ea typeface="Times New Roman"/>
                        <a:cs typeface="Times New Roman"/>
                      </a:endParaRPr>
                    </a:p>
                  </a:txBody>
                  <a:tcPr marL="66354" marR="66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Bef>
                          <a:spcPts val="0"/>
                        </a:spcBef>
                        <a:spcAft>
                          <a:spcPts val="0"/>
                        </a:spcAft>
                      </a:pPr>
                      <a:r>
                        <a:rPr lang="en-US" sz="1100" dirty="0">
                          <a:solidFill>
                            <a:schemeClr val="bg1"/>
                          </a:solidFill>
                          <a:latin typeface="Calibri"/>
                          <a:ea typeface="Times New Roman"/>
                          <a:cs typeface="Times New Roman"/>
                        </a:rPr>
                        <a:t>151 238</a:t>
                      </a:r>
                      <a:endParaRPr lang="ru-RU" sz="1400" dirty="0">
                        <a:solidFill>
                          <a:schemeClr val="bg1"/>
                        </a:solidFill>
                        <a:latin typeface="Times New Roman"/>
                        <a:ea typeface="Times New Roman"/>
                        <a:cs typeface="Times New Roman"/>
                      </a:endParaRPr>
                    </a:p>
                  </a:txBody>
                  <a:tcPr marL="66354" marR="66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Bef>
                          <a:spcPts val="0"/>
                        </a:spcBef>
                        <a:spcAft>
                          <a:spcPts val="0"/>
                        </a:spcAft>
                      </a:pPr>
                      <a:r>
                        <a:rPr lang="en-US" sz="1100" dirty="0">
                          <a:solidFill>
                            <a:schemeClr val="bg1"/>
                          </a:solidFill>
                          <a:latin typeface="Calibri"/>
                          <a:ea typeface="Times New Roman"/>
                          <a:cs typeface="Times New Roman"/>
                        </a:rPr>
                        <a:t>256 209</a:t>
                      </a:r>
                      <a:endParaRPr lang="ru-RU" sz="1400" dirty="0">
                        <a:solidFill>
                          <a:schemeClr val="bg1"/>
                        </a:solidFill>
                        <a:latin typeface="Times New Roman"/>
                        <a:ea typeface="Times New Roman"/>
                        <a:cs typeface="Times New Roman"/>
                      </a:endParaRPr>
                    </a:p>
                  </a:txBody>
                  <a:tcPr marL="66354" marR="66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Bef>
                          <a:spcPts val="0"/>
                        </a:spcBef>
                        <a:spcAft>
                          <a:spcPts val="0"/>
                        </a:spcAft>
                      </a:pPr>
                      <a:r>
                        <a:rPr lang="en-US" sz="1100" dirty="0">
                          <a:solidFill>
                            <a:schemeClr val="bg1"/>
                          </a:solidFill>
                          <a:latin typeface="Calibri"/>
                          <a:ea typeface="Times New Roman"/>
                          <a:cs typeface="Times New Roman"/>
                        </a:rPr>
                        <a:t>325 983</a:t>
                      </a:r>
                      <a:endParaRPr lang="ru-RU" sz="1400" dirty="0">
                        <a:solidFill>
                          <a:schemeClr val="bg1"/>
                        </a:solidFill>
                        <a:latin typeface="Times New Roman"/>
                        <a:ea typeface="Times New Roman"/>
                        <a:cs typeface="Times New Roman"/>
                      </a:endParaRPr>
                    </a:p>
                  </a:txBody>
                  <a:tcPr marL="66354" marR="66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2569">
                <a:tc>
                  <a:txBody>
                    <a:bodyPr/>
                    <a:lstStyle/>
                    <a:p>
                      <a:pPr indent="0" algn="l">
                        <a:lnSpc>
                          <a:spcPct val="100000"/>
                        </a:lnSpc>
                        <a:spcBef>
                          <a:spcPts val="0"/>
                        </a:spcBef>
                        <a:spcAft>
                          <a:spcPts val="0"/>
                        </a:spcAft>
                      </a:pPr>
                      <a:r>
                        <a:rPr lang="ru-RU" sz="1100" dirty="0">
                          <a:solidFill>
                            <a:schemeClr val="bg1"/>
                          </a:solidFill>
                          <a:latin typeface="Calibri"/>
                          <a:ea typeface="Times New Roman"/>
                          <a:cs typeface="Times New Roman"/>
                        </a:rPr>
                        <a:t>P</a:t>
                      </a:r>
                      <a:r>
                        <a:rPr lang="en-US" sz="1100" dirty="0">
                          <a:solidFill>
                            <a:schemeClr val="bg1"/>
                          </a:solidFill>
                          <a:latin typeface="Calibri"/>
                          <a:ea typeface="Times New Roman"/>
                          <a:cs typeface="Times New Roman"/>
                        </a:rPr>
                        <a:t>M</a:t>
                      </a:r>
                      <a:r>
                        <a:rPr lang="ru-RU" sz="1100" dirty="0">
                          <a:solidFill>
                            <a:schemeClr val="bg1"/>
                          </a:solidFill>
                          <a:latin typeface="Calibri"/>
                          <a:ea typeface="Times New Roman"/>
                          <a:cs typeface="Times New Roman"/>
                        </a:rPr>
                        <a:t>P after </a:t>
                      </a:r>
                      <a:r>
                        <a:rPr lang="en-US" sz="1100" dirty="0">
                          <a:solidFill>
                            <a:schemeClr val="bg1"/>
                          </a:solidFill>
                          <a:latin typeface="Calibri"/>
                          <a:ea typeface="Times New Roman"/>
                          <a:cs typeface="Times New Roman"/>
                        </a:rPr>
                        <a:t>risk </a:t>
                      </a:r>
                      <a:r>
                        <a:rPr lang="ru-RU" sz="1100" dirty="0">
                          <a:solidFill>
                            <a:schemeClr val="bg1"/>
                          </a:solidFill>
                          <a:latin typeface="Calibri"/>
                          <a:ea typeface="Times New Roman"/>
                          <a:cs typeface="Times New Roman"/>
                        </a:rPr>
                        <a:t>discounting</a:t>
                      </a:r>
                      <a:endParaRPr lang="ru-RU" sz="1400" dirty="0">
                        <a:solidFill>
                          <a:schemeClr val="bg1"/>
                        </a:solidFill>
                        <a:latin typeface="Times New Roman"/>
                        <a:ea typeface="Times New Roman"/>
                        <a:cs typeface="Times New Roman"/>
                      </a:endParaRPr>
                    </a:p>
                  </a:txBody>
                  <a:tcPr marL="66354" marR="663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Bef>
                          <a:spcPts val="0"/>
                        </a:spcBef>
                        <a:spcAft>
                          <a:spcPts val="0"/>
                        </a:spcAft>
                      </a:pPr>
                      <a:endParaRPr lang="ru-RU" sz="1100">
                        <a:solidFill>
                          <a:schemeClr val="bg1"/>
                        </a:solidFill>
                        <a:latin typeface="Calibri"/>
                        <a:ea typeface="Times New Roman"/>
                        <a:cs typeface="Times New Roman"/>
                      </a:endParaRPr>
                    </a:p>
                    <a:p>
                      <a:pPr indent="0" algn="r">
                        <a:lnSpc>
                          <a:spcPct val="100000"/>
                        </a:lnSpc>
                        <a:spcBef>
                          <a:spcPts val="0"/>
                        </a:spcBef>
                        <a:spcAft>
                          <a:spcPts val="0"/>
                        </a:spcAft>
                      </a:pPr>
                      <a:r>
                        <a:rPr lang="en-US" sz="1100">
                          <a:solidFill>
                            <a:schemeClr val="bg1"/>
                          </a:solidFill>
                          <a:latin typeface="Calibri"/>
                          <a:ea typeface="Times New Roman"/>
                          <a:cs typeface="Times New Roman"/>
                        </a:rPr>
                        <a:t>18 425</a:t>
                      </a:r>
                      <a:endParaRPr lang="ru-RU" sz="1400">
                        <a:solidFill>
                          <a:schemeClr val="bg1"/>
                        </a:solidFill>
                        <a:latin typeface="Times New Roman"/>
                        <a:ea typeface="Times New Roman"/>
                        <a:cs typeface="Times New Roman"/>
                      </a:endParaRPr>
                    </a:p>
                  </a:txBody>
                  <a:tcPr marL="66354" marR="66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Bef>
                          <a:spcPts val="0"/>
                        </a:spcBef>
                        <a:spcAft>
                          <a:spcPts val="0"/>
                        </a:spcAft>
                      </a:pPr>
                      <a:r>
                        <a:rPr lang="en-US" sz="1100">
                          <a:solidFill>
                            <a:schemeClr val="bg1"/>
                          </a:solidFill>
                          <a:latin typeface="Calibri"/>
                          <a:ea typeface="Times New Roman"/>
                          <a:cs typeface="Times New Roman"/>
                        </a:rPr>
                        <a:t>35 067</a:t>
                      </a:r>
                      <a:endParaRPr lang="ru-RU" sz="1400">
                        <a:solidFill>
                          <a:schemeClr val="bg1"/>
                        </a:solidFill>
                        <a:latin typeface="Times New Roman"/>
                        <a:ea typeface="Times New Roman"/>
                        <a:cs typeface="Times New Roman"/>
                      </a:endParaRPr>
                    </a:p>
                  </a:txBody>
                  <a:tcPr marL="66354" marR="66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Bef>
                          <a:spcPts val="0"/>
                        </a:spcBef>
                        <a:spcAft>
                          <a:spcPts val="0"/>
                        </a:spcAft>
                      </a:pPr>
                      <a:r>
                        <a:rPr lang="en-US" sz="1100">
                          <a:solidFill>
                            <a:schemeClr val="bg1"/>
                          </a:solidFill>
                          <a:latin typeface="Calibri"/>
                          <a:ea typeface="Times New Roman"/>
                          <a:cs typeface="Times New Roman"/>
                        </a:rPr>
                        <a:t>89 704</a:t>
                      </a:r>
                      <a:endParaRPr lang="ru-RU" sz="1400">
                        <a:solidFill>
                          <a:schemeClr val="bg1"/>
                        </a:solidFill>
                        <a:latin typeface="Times New Roman"/>
                        <a:ea typeface="Times New Roman"/>
                        <a:cs typeface="Times New Roman"/>
                      </a:endParaRPr>
                    </a:p>
                  </a:txBody>
                  <a:tcPr marL="66354" marR="66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Bef>
                          <a:spcPts val="0"/>
                        </a:spcBef>
                        <a:spcAft>
                          <a:spcPts val="0"/>
                        </a:spcAft>
                      </a:pPr>
                      <a:r>
                        <a:rPr lang="en-US" sz="1100" dirty="0">
                          <a:solidFill>
                            <a:schemeClr val="bg1"/>
                          </a:solidFill>
                          <a:latin typeface="Calibri"/>
                          <a:ea typeface="Times New Roman"/>
                          <a:cs typeface="Times New Roman"/>
                        </a:rPr>
                        <a:t>128 552</a:t>
                      </a:r>
                      <a:endParaRPr lang="ru-RU" sz="1400" dirty="0">
                        <a:solidFill>
                          <a:schemeClr val="bg1"/>
                        </a:solidFill>
                        <a:latin typeface="Times New Roman"/>
                        <a:ea typeface="Times New Roman"/>
                        <a:cs typeface="Times New Roman"/>
                      </a:endParaRPr>
                    </a:p>
                  </a:txBody>
                  <a:tcPr marL="66354" marR="66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Bef>
                          <a:spcPts val="0"/>
                        </a:spcBef>
                        <a:spcAft>
                          <a:spcPts val="0"/>
                        </a:spcAft>
                      </a:pPr>
                      <a:r>
                        <a:rPr lang="en-US" sz="1100" dirty="0">
                          <a:solidFill>
                            <a:schemeClr val="bg1"/>
                          </a:solidFill>
                          <a:latin typeface="Calibri"/>
                          <a:ea typeface="Times New Roman"/>
                          <a:cs typeface="Times New Roman"/>
                        </a:rPr>
                        <a:t>230 588</a:t>
                      </a:r>
                      <a:endParaRPr lang="ru-RU" sz="1400" dirty="0">
                        <a:solidFill>
                          <a:schemeClr val="bg1"/>
                        </a:solidFill>
                        <a:latin typeface="Times New Roman"/>
                        <a:ea typeface="Times New Roman"/>
                        <a:cs typeface="Times New Roman"/>
                      </a:endParaRPr>
                    </a:p>
                  </a:txBody>
                  <a:tcPr marL="66354" marR="66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Bef>
                          <a:spcPts val="0"/>
                        </a:spcBef>
                        <a:spcAft>
                          <a:spcPts val="0"/>
                        </a:spcAft>
                      </a:pPr>
                      <a:r>
                        <a:rPr lang="en-US" sz="1100" dirty="0">
                          <a:solidFill>
                            <a:schemeClr val="bg1"/>
                          </a:solidFill>
                          <a:latin typeface="Calibri"/>
                          <a:ea typeface="Times New Roman"/>
                          <a:cs typeface="Times New Roman"/>
                        </a:rPr>
                        <a:t>309 684</a:t>
                      </a:r>
                      <a:endParaRPr lang="ru-RU" sz="1400" dirty="0">
                        <a:solidFill>
                          <a:schemeClr val="bg1"/>
                        </a:solidFill>
                        <a:latin typeface="Times New Roman"/>
                        <a:ea typeface="Times New Roman"/>
                        <a:cs typeface="Times New Roman"/>
                      </a:endParaRPr>
                    </a:p>
                  </a:txBody>
                  <a:tcPr marL="66354" marR="66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14282" y="142852"/>
            <a:ext cx="8786874" cy="6572296"/>
          </a:xfrm>
          <a:prstGeom prst="roundRect">
            <a:avLst/>
          </a:prstGeom>
          <a:solidFill>
            <a:schemeClr val="accent3">
              <a:lumMod val="75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ru-RU" sz="1600" b="1" dirty="0" smtClean="0"/>
          </a:p>
          <a:p>
            <a:pPr lvl="0"/>
            <a:r>
              <a:rPr lang="ru-RU" sz="2000" b="1" dirty="0" smtClean="0"/>
              <a:t>                                        </a:t>
            </a:r>
            <a:endParaRPr lang="ru-RU" sz="1600" dirty="0">
              <a:solidFill>
                <a:schemeClr val="bg1"/>
              </a:solidFill>
            </a:endParaRPr>
          </a:p>
        </p:txBody>
      </p:sp>
      <p:sp>
        <p:nvSpPr>
          <p:cNvPr id="13" name="TextBox 12"/>
          <p:cNvSpPr txBox="1"/>
          <p:nvPr/>
        </p:nvSpPr>
        <p:spPr>
          <a:xfrm>
            <a:off x="285720" y="142852"/>
            <a:ext cx="8715436" cy="1538883"/>
          </a:xfrm>
          <a:prstGeom prst="rect">
            <a:avLst/>
          </a:prstGeom>
          <a:noFill/>
        </p:spPr>
        <p:txBody>
          <a:bodyPr wrap="square" rtlCol="0">
            <a:spAutoFit/>
          </a:bodyPr>
          <a:lstStyle/>
          <a:p>
            <a:pPr algn="ctr">
              <a:spcAft>
                <a:spcPts val="1200"/>
              </a:spcAft>
            </a:pPr>
            <a:r>
              <a:rPr lang="en-US" sz="2800" b="1" dirty="0" smtClean="0">
                <a:solidFill>
                  <a:schemeClr val="bg1"/>
                </a:solidFill>
              </a:rPr>
              <a:t>Development and profit</a:t>
            </a:r>
          </a:p>
          <a:p>
            <a:r>
              <a:rPr lang="en-US" sz="1400" dirty="0" smtClean="0">
                <a:solidFill>
                  <a:schemeClr val="bg1"/>
                </a:solidFill>
              </a:rPr>
              <a:t>To ensure the growth of productivity and sales indicators, part of the project's profit must be reinvested in the project in order to create conditions for the project's growth ( creating additional jobs, purchasing new equipment, repairing premises, expanding the network of retail outlets, and so on). For this purpose, a dynamic reinvestment rate is applied, which discounts the main indicators of the project's planned profit using the following algorithm:</a:t>
            </a:r>
            <a:endParaRPr lang="ru-RU" sz="1400" dirty="0">
              <a:solidFill>
                <a:schemeClr val="bg1"/>
              </a:solidFill>
            </a:endParaRPr>
          </a:p>
        </p:txBody>
      </p:sp>
      <p:graphicFrame>
        <p:nvGraphicFramePr>
          <p:cNvPr id="5" name="Диаграмма 4"/>
          <p:cNvGraphicFramePr/>
          <p:nvPr/>
        </p:nvGraphicFramePr>
        <p:xfrm>
          <a:off x="857224" y="3500438"/>
          <a:ext cx="7500990"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214414" y="3071810"/>
            <a:ext cx="6289350" cy="369332"/>
          </a:xfrm>
          <a:prstGeom prst="rect">
            <a:avLst/>
          </a:prstGeom>
          <a:noFill/>
        </p:spPr>
        <p:txBody>
          <a:bodyPr wrap="none" rtlCol="0">
            <a:spAutoFit/>
          </a:bodyPr>
          <a:lstStyle/>
          <a:p>
            <a:r>
              <a:rPr lang="en-US" dirty="0" smtClean="0">
                <a:solidFill>
                  <a:schemeClr val="bg1"/>
                </a:solidFill>
              </a:rPr>
              <a:t>Graph of the project's discounted forecast monthly profit (DFMP)</a:t>
            </a:r>
            <a:endParaRPr lang="ru-RU" dirty="0">
              <a:solidFill>
                <a:schemeClr val="bg1"/>
              </a:solidFill>
            </a:endParaRPr>
          </a:p>
        </p:txBody>
      </p:sp>
      <p:graphicFrame>
        <p:nvGraphicFramePr>
          <p:cNvPr id="8" name="Таблица 7"/>
          <p:cNvGraphicFramePr>
            <a:graphicFrameLocks noGrp="1"/>
          </p:cNvGraphicFramePr>
          <p:nvPr/>
        </p:nvGraphicFramePr>
        <p:xfrm>
          <a:off x="285720" y="1643050"/>
          <a:ext cx="8572563" cy="1387585"/>
        </p:xfrm>
        <a:graphic>
          <a:graphicData uri="http://schemas.openxmlformats.org/drawingml/2006/table">
            <a:tbl>
              <a:tblPr/>
              <a:tblGrid>
                <a:gridCol w="1619127"/>
                <a:gridCol w="1197499"/>
                <a:gridCol w="1102458"/>
                <a:gridCol w="1224282"/>
                <a:gridCol w="1225145"/>
                <a:gridCol w="1102458"/>
                <a:gridCol w="1101594"/>
              </a:tblGrid>
              <a:tr h="387881">
                <a:tc>
                  <a:txBody>
                    <a:bodyPr/>
                    <a:lstStyle/>
                    <a:p>
                      <a:pPr indent="0" algn="l">
                        <a:lnSpc>
                          <a:spcPct val="100000"/>
                        </a:lnSpc>
                        <a:spcBef>
                          <a:spcPts val="0"/>
                        </a:spcBef>
                        <a:spcAft>
                          <a:spcPts val="0"/>
                        </a:spcAft>
                      </a:pPr>
                      <a:r>
                        <a:rPr lang="ru-RU" sz="1400" dirty="0">
                          <a:solidFill>
                            <a:schemeClr val="bg1"/>
                          </a:solidFill>
                          <a:latin typeface="Times New Roman"/>
                          <a:ea typeface="Times New Roman"/>
                          <a:cs typeface="Times New Roman"/>
                        </a:rPr>
                        <a:t> </a:t>
                      </a:r>
                      <a:r>
                        <a:rPr lang="en-US" sz="1100" dirty="0">
                          <a:solidFill>
                            <a:schemeClr val="bg1"/>
                          </a:solidFill>
                          <a:latin typeface="Calibri"/>
                          <a:ea typeface="Times New Roman"/>
                          <a:cs typeface="Times New Roman"/>
                        </a:rPr>
                        <a:t>Period from the project`s start</a:t>
                      </a:r>
                      <a:endParaRPr lang="ru-RU" sz="1400" dirty="0">
                        <a:solidFill>
                          <a:schemeClr val="bg1"/>
                        </a:solidFill>
                        <a:latin typeface="Times New Roman"/>
                        <a:ea typeface="Times New Roman"/>
                        <a:cs typeface="Times New Roman"/>
                      </a:endParaRPr>
                    </a:p>
                  </a:txBody>
                  <a:tcPr marL="66354" marR="66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00000"/>
                        </a:lnSpc>
                        <a:spcBef>
                          <a:spcPts val="0"/>
                        </a:spcBef>
                        <a:spcAft>
                          <a:spcPts val="0"/>
                        </a:spcAft>
                      </a:pPr>
                      <a:r>
                        <a:rPr lang="ru-RU" sz="900" dirty="0">
                          <a:solidFill>
                            <a:schemeClr val="bg1"/>
                          </a:solidFill>
                          <a:latin typeface="Calibri"/>
                          <a:ea typeface="Times New Roman"/>
                          <a:cs typeface="Times New Roman"/>
                        </a:rPr>
                        <a:t>up to 6 months</a:t>
                      </a:r>
                      <a:endParaRPr lang="ru-RU" sz="1400" dirty="0">
                        <a:solidFill>
                          <a:schemeClr val="bg1"/>
                        </a:solidFill>
                        <a:latin typeface="Times New Roman"/>
                        <a:ea typeface="Times New Roman"/>
                        <a:cs typeface="Times New Roman"/>
                      </a:endParaRPr>
                    </a:p>
                  </a:txBody>
                  <a:tcPr marL="66354" marR="66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00000"/>
                        </a:lnSpc>
                        <a:spcBef>
                          <a:spcPts val="0"/>
                        </a:spcBef>
                        <a:spcAft>
                          <a:spcPts val="0"/>
                        </a:spcAft>
                      </a:pPr>
                      <a:r>
                        <a:rPr lang="ru-RU" sz="900" dirty="0">
                          <a:solidFill>
                            <a:schemeClr val="bg1"/>
                          </a:solidFill>
                          <a:latin typeface="Calibri"/>
                          <a:ea typeface="Times New Roman"/>
                          <a:cs typeface="Times New Roman"/>
                        </a:rPr>
                        <a:t>from 6 m</a:t>
                      </a:r>
                      <a:r>
                        <a:rPr lang="en-US" sz="900" dirty="0">
                          <a:solidFill>
                            <a:schemeClr val="bg1"/>
                          </a:solidFill>
                          <a:latin typeface="Calibri"/>
                          <a:ea typeface="Times New Roman"/>
                          <a:cs typeface="Times New Roman"/>
                        </a:rPr>
                        <a:t>onts</a:t>
                      </a:r>
                      <a:r>
                        <a:rPr lang="ru-RU" sz="900" dirty="0">
                          <a:solidFill>
                            <a:schemeClr val="bg1"/>
                          </a:solidFill>
                          <a:latin typeface="Calibri"/>
                          <a:ea typeface="Times New Roman"/>
                          <a:cs typeface="Times New Roman"/>
                        </a:rPr>
                        <a:t> to 1 year</a:t>
                      </a:r>
                      <a:endParaRPr lang="ru-RU" sz="1400" dirty="0">
                        <a:solidFill>
                          <a:schemeClr val="bg1"/>
                        </a:solidFill>
                        <a:latin typeface="Times New Roman"/>
                        <a:ea typeface="Times New Roman"/>
                        <a:cs typeface="Times New Roman"/>
                      </a:endParaRPr>
                    </a:p>
                  </a:txBody>
                  <a:tcPr marL="66354" marR="66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00000"/>
                        </a:lnSpc>
                        <a:spcBef>
                          <a:spcPts val="0"/>
                        </a:spcBef>
                        <a:spcAft>
                          <a:spcPts val="0"/>
                        </a:spcAft>
                      </a:pPr>
                      <a:r>
                        <a:rPr lang="ru-RU" sz="900" dirty="0">
                          <a:solidFill>
                            <a:schemeClr val="bg1"/>
                          </a:solidFill>
                          <a:latin typeface="Calibri"/>
                          <a:ea typeface="Times New Roman"/>
                          <a:cs typeface="Times New Roman"/>
                        </a:rPr>
                        <a:t>from 1  to 1,5 year</a:t>
                      </a:r>
                      <a:endParaRPr lang="ru-RU" sz="1400" dirty="0">
                        <a:solidFill>
                          <a:schemeClr val="bg1"/>
                        </a:solidFill>
                        <a:latin typeface="Times New Roman"/>
                        <a:ea typeface="Times New Roman"/>
                        <a:cs typeface="Times New Roman"/>
                      </a:endParaRPr>
                    </a:p>
                  </a:txBody>
                  <a:tcPr marL="66354" marR="66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00000"/>
                        </a:lnSpc>
                        <a:spcBef>
                          <a:spcPts val="0"/>
                        </a:spcBef>
                        <a:spcAft>
                          <a:spcPts val="0"/>
                        </a:spcAft>
                      </a:pPr>
                      <a:r>
                        <a:rPr lang="ru-RU" sz="900">
                          <a:solidFill>
                            <a:schemeClr val="bg1"/>
                          </a:solidFill>
                          <a:latin typeface="Calibri"/>
                          <a:ea typeface="Times New Roman"/>
                          <a:cs typeface="Times New Roman"/>
                        </a:rPr>
                        <a:t>from 1,5 to 2 years</a:t>
                      </a:r>
                      <a:endParaRPr lang="ru-RU" sz="1400">
                        <a:solidFill>
                          <a:schemeClr val="bg1"/>
                        </a:solidFill>
                        <a:latin typeface="Times New Roman"/>
                        <a:ea typeface="Times New Roman"/>
                        <a:cs typeface="Times New Roman"/>
                      </a:endParaRPr>
                    </a:p>
                  </a:txBody>
                  <a:tcPr marL="66354" marR="66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00000"/>
                        </a:lnSpc>
                        <a:spcBef>
                          <a:spcPts val="0"/>
                        </a:spcBef>
                        <a:spcAft>
                          <a:spcPts val="0"/>
                        </a:spcAft>
                      </a:pPr>
                      <a:r>
                        <a:rPr lang="ru-RU" sz="900">
                          <a:solidFill>
                            <a:schemeClr val="bg1"/>
                          </a:solidFill>
                          <a:latin typeface="Calibri"/>
                          <a:ea typeface="Times New Roman"/>
                          <a:cs typeface="Times New Roman"/>
                        </a:rPr>
                        <a:t>from 2 to 3 years</a:t>
                      </a:r>
                      <a:endParaRPr lang="ru-RU" sz="1400">
                        <a:solidFill>
                          <a:schemeClr val="bg1"/>
                        </a:solidFill>
                        <a:latin typeface="Times New Roman"/>
                        <a:ea typeface="Times New Roman"/>
                        <a:cs typeface="Times New Roman"/>
                      </a:endParaRPr>
                    </a:p>
                  </a:txBody>
                  <a:tcPr marL="66354" marR="66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00000"/>
                        </a:lnSpc>
                        <a:spcBef>
                          <a:spcPts val="0"/>
                        </a:spcBef>
                        <a:spcAft>
                          <a:spcPts val="0"/>
                        </a:spcAft>
                      </a:pPr>
                      <a:r>
                        <a:rPr lang="ru-RU" sz="900">
                          <a:solidFill>
                            <a:schemeClr val="bg1"/>
                          </a:solidFill>
                          <a:latin typeface="Calibri"/>
                          <a:ea typeface="Times New Roman"/>
                          <a:cs typeface="Times New Roman"/>
                        </a:rPr>
                        <a:t>after 3 years</a:t>
                      </a:r>
                      <a:endParaRPr lang="ru-RU" sz="1400">
                        <a:solidFill>
                          <a:schemeClr val="bg1"/>
                        </a:solidFill>
                        <a:latin typeface="Times New Roman"/>
                        <a:ea typeface="Times New Roman"/>
                        <a:cs typeface="Times New Roman"/>
                      </a:endParaRPr>
                    </a:p>
                  </a:txBody>
                  <a:tcPr marL="66354" marR="66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228">
                <a:tc>
                  <a:txBody>
                    <a:bodyPr/>
                    <a:lstStyle/>
                    <a:p>
                      <a:pPr indent="0" algn="l">
                        <a:lnSpc>
                          <a:spcPct val="100000"/>
                        </a:lnSpc>
                        <a:spcBef>
                          <a:spcPts val="0"/>
                        </a:spcBef>
                        <a:spcAft>
                          <a:spcPts val="0"/>
                        </a:spcAft>
                      </a:pPr>
                      <a:r>
                        <a:rPr lang="ru-RU" sz="1100">
                          <a:solidFill>
                            <a:schemeClr val="bg1"/>
                          </a:solidFill>
                          <a:latin typeface="Calibri"/>
                          <a:ea typeface="Times New Roman"/>
                          <a:cs typeface="Times New Roman"/>
                        </a:rPr>
                        <a:t>Risk discount rate</a:t>
                      </a:r>
                      <a:endParaRPr lang="ru-RU" sz="1400">
                        <a:solidFill>
                          <a:schemeClr val="bg1"/>
                        </a:solidFill>
                        <a:latin typeface="Times New Roman"/>
                        <a:ea typeface="Times New Roman"/>
                        <a:cs typeface="Times New Roman"/>
                      </a:endParaRPr>
                    </a:p>
                  </a:txBody>
                  <a:tcPr marL="66354" marR="66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Bef>
                          <a:spcPts val="0"/>
                        </a:spcBef>
                        <a:spcAft>
                          <a:spcPts val="0"/>
                        </a:spcAft>
                      </a:pPr>
                      <a:endParaRPr lang="ru-RU" sz="1100">
                        <a:solidFill>
                          <a:schemeClr val="bg1"/>
                        </a:solidFill>
                        <a:latin typeface="Calibri"/>
                        <a:ea typeface="Times New Roman"/>
                        <a:cs typeface="Times New Roman"/>
                      </a:endParaRPr>
                    </a:p>
                    <a:p>
                      <a:pPr indent="0" algn="r">
                        <a:lnSpc>
                          <a:spcPct val="100000"/>
                        </a:lnSpc>
                        <a:spcBef>
                          <a:spcPts val="0"/>
                        </a:spcBef>
                        <a:spcAft>
                          <a:spcPts val="0"/>
                        </a:spcAft>
                      </a:pPr>
                      <a:r>
                        <a:rPr lang="ru-RU" sz="1100">
                          <a:solidFill>
                            <a:schemeClr val="bg1"/>
                          </a:solidFill>
                          <a:latin typeface="Calibri"/>
                          <a:ea typeface="Times New Roman"/>
                          <a:cs typeface="Times New Roman"/>
                        </a:rPr>
                        <a:t>50% </a:t>
                      </a:r>
                      <a:endParaRPr lang="ru-RU" sz="1400">
                        <a:solidFill>
                          <a:schemeClr val="bg1"/>
                        </a:solidFill>
                        <a:latin typeface="Times New Roman"/>
                        <a:ea typeface="Times New Roman"/>
                        <a:cs typeface="Times New Roman"/>
                      </a:endParaRPr>
                    </a:p>
                  </a:txBody>
                  <a:tcPr marL="66354" marR="66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Bef>
                          <a:spcPts val="0"/>
                        </a:spcBef>
                        <a:spcAft>
                          <a:spcPts val="0"/>
                        </a:spcAft>
                      </a:pPr>
                      <a:r>
                        <a:rPr lang="ru-RU" sz="1100" dirty="0">
                          <a:solidFill>
                            <a:schemeClr val="bg1"/>
                          </a:solidFill>
                          <a:latin typeface="Calibri"/>
                          <a:ea typeface="Times New Roman"/>
                          <a:cs typeface="Times New Roman"/>
                        </a:rPr>
                        <a:t>3</a:t>
                      </a:r>
                      <a:r>
                        <a:rPr lang="en-US" sz="1100" dirty="0">
                          <a:solidFill>
                            <a:schemeClr val="bg1"/>
                          </a:solidFill>
                          <a:latin typeface="Calibri"/>
                          <a:ea typeface="Times New Roman"/>
                          <a:cs typeface="Times New Roman"/>
                        </a:rPr>
                        <a:t>5</a:t>
                      </a:r>
                      <a:r>
                        <a:rPr lang="ru-RU" sz="1100" dirty="0">
                          <a:solidFill>
                            <a:schemeClr val="bg1"/>
                          </a:solidFill>
                          <a:latin typeface="Calibri"/>
                          <a:ea typeface="Times New Roman"/>
                          <a:cs typeface="Times New Roman"/>
                        </a:rPr>
                        <a:t>%</a:t>
                      </a:r>
                      <a:endParaRPr lang="ru-RU" sz="1400" dirty="0">
                        <a:solidFill>
                          <a:schemeClr val="bg1"/>
                        </a:solidFill>
                        <a:latin typeface="Times New Roman"/>
                        <a:ea typeface="Times New Roman"/>
                        <a:cs typeface="Times New Roman"/>
                      </a:endParaRPr>
                    </a:p>
                  </a:txBody>
                  <a:tcPr marL="66354" marR="66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Bef>
                          <a:spcPts val="0"/>
                        </a:spcBef>
                        <a:spcAft>
                          <a:spcPts val="0"/>
                        </a:spcAft>
                      </a:pPr>
                      <a:r>
                        <a:rPr lang="ru-RU" sz="1100" dirty="0">
                          <a:solidFill>
                            <a:schemeClr val="bg1"/>
                          </a:solidFill>
                          <a:latin typeface="Calibri"/>
                          <a:ea typeface="Times New Roman"/>
                          <a:cs typeface="Times New Roman"/>
                        </a:rPr>
                        <a:t>2</a:t>
                      </a:r>
                      <a:r>
                        <a:rPr lang="en-US" sz="1100" dirty="0">
                          <a:solidFill>
                            <a:schemeClr val="bg1"/>
                          </a:solidFill>
                          <a:latin typeface="Calibri"/>
                          <a:ea typeface="Times New Roman"/>
                          <a:cs typeface="Times New Roman"/>
                        </a:rPr>
                        <a:t>5</a:t>
                      </a:r>
                      <a:r>
                        <a:rPr lang="ru-RU" sz="1100" dirty="0">
                          <a:solidFill>
                            <a:schemeClr val="bg1"/>
                          </a:solidFill>
                          <a:latin typeface="Calibri"/>
                          <a:ea typeface="Times New Roman"/>
                          <a:cs typeface="Times New Roman"/>
                        </a:rPr>
                        <a:t>%</a:t>
                      </a:r>
                      <a:endParaRPr lang="ru-RU" sz="1400" dirty="0">
                        <a:solidFill>
                          <a:schemeClr val="bg1"/>
                        </a:solidFill>
                        <a:latin typeface="Times New Roman"/>
                        <a:ea typeface="Times New Roman"/>
                        <a:cs typeface="Times New Roman"/>
                      </a:endParaRPr>
                    </a:p>
                  </a:txBody>
                  <a:tcPr marL="66354" marR="66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Bef>
                          <a:spcPts val="0"/>
                        </a:spcBef>
                        <a:spcAft>
                          <a:spcPts val="0"/>
                        </a:spcAft>
                      </a:pPr>
                      <a:r>
                        <a:rPr lang="ru-RU" sz="1100" dirty="0">
                          <a:solidFill>
                            <a:schemeClr val="bg1"/>
                          </a:solidFill>
                          <a:latin typeface="Calibri"/>
                          <a:ea typeface="Times New Roman"/>
                          <a:cs typeface="Times New Roman"/>
                        </a:rPr>
                        <a:t>1</a:t>
                      </a:r>
                      <a:r>
                        <a:rPr lang="en-US" sz="1100" dirty="0">
                          <a:solidFill>
                            <a:schemeClr val="bg1"/>
                          </a:solidFill>
                          <a:latin typeface="Calibri"/>
                          <a:ea typeface="Times New Roman"/>
                          <a:cs typeface="Times New Roman"/>
                        </a:rPr>
                        <a:t>5</a:t>
                      </a:r>
                      <a:r>
                        <a:rPr lang="ru-RU" sz="1100" dirty="0">
                          <a:solidFill>
                            <a:schemeClr val="bg1"/>
                          </a:solidFill>
                          <a:latin typeface="Calibri"/>
                          <a:ea typeface="Times New Roman"/>
                          <a:cs typeface="Times New Roman"/>
                        </a:rPr>
                        <a:t>%</a:t>
                      </a:r>
                      <a:endParaRPr lang="ru-RU" sz="1400" dirty="0">
                        <a:solidFill>
                          <a:schemeClr val="bg1"/>
                        </a:solidFill>
                        <a:latin typeface="Times New Roman"/>
                        <a:ea typeface="Times New Roman"/>
                        <a:cs typeface="Times New Roman"/>
                      </a:endParaRPr>
                    </a:p>
                  </a:txBody>
                  <a:tcPr marL="66354" marR="66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Bef>
                          <a:spcPts val="0"/>
                        </a:spcBef>
                        <a:spcAft>
                          <a:spcPts val="0"/>
                        </a:spcAft>
                      </a:pPr>
                      <a:r>
                        <a:rPr lang="en-US" sz="1100" dirty="0">
                          <a:solidFill>
                            <a:schemeClr val="bg1"/>
                          </a:solidFill>
                          <a:latin typeface="Calibri"/>
                          <a:ea typeface="Times New Roman"/>
                          <a:cs typeface="Times New Roman"/>
                        </a:rPr>
                        <a:t>10</a:t>
                      </a:r>
                      <a:r>
                        <a:rPr lang="ru-RU" sz="1100" dirty="0">
                          <a:solidFill>
                            <a:schemeClr val="bg1"/>
                          </a:solidFill>
                          <a:latin typeface="Calibri"/>
                          <a:ea typeface="Times New Roman"/>
                          <a:cs typeface="Times New Roman"/>
                        </a:rPr>
                        <a:t>%</a:t>
                      </a:r>
                      <a:endParaRPr lang="ru-RU" sz="1400" dirty="0">
                        <a:solidFill>
                          <a:schemeClr val="bg1"/>
                        </a:solidFill>
                        <a:latin typeface="Times New Roman"/>
                        <a:ea typeface="Times New Roman"/>
                        <a:cs typeface="Times New Roman"/>
                      </a:endParaRPr>
                    </a:p>
                  </a:txBody>
                  <a:tcPr marL="66354" marR="66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Bef>
                          <a:spcPts val="0"/>
                        </a:spcBef>
                        <a:spcAft>
                          <a:spcPts val="0"/>
                        </a:spcAft>
                      </a:pPr>
                      <a:r>
                        <a:rPr lang="en-US" sz="1100">
                          <a:solidFill>
                            <a:schemeClr val="bg1"/>
                          </a:solidFill>
                          <a:latin typeface="Calibri"/>
                          <a:ea typeface="Times New Roman"/>
                          <a:cs typeface="Times New Roman"/>
                        </a:rPr>
                        <a:t>5</a:t>
                      </a:r>
                      <a:r>
                        <a:rPr lang="ru-RU" sz="1100">
                          <a:solidFill>
                            <a:schemeClr val="bg1"/>
                          </a:solidFill>
                          <a:latin typeface="Calibri"/>
                          <a:ea typeface="Times New Roman"/>
                          <a:cs typeface="Times New Roman"/>
                        </a:rPr>
                        <a:t>%</a:t>
                      </a:r>
                      <a:endParaRPr lang="ru-RU" sz="1400">
                        <a:solidFill>
                          <a:schemeClr val="bg1"/>
                        </a:solidFill>
                        <a:latin typeface="Times New Roman"/>
                        <a:ea typeface="Times New Roman"/>
                        <a:cs typeface="Times New Roman"/>
                      </a:endParaRPr>
                    </a:p>
                  </a:txBody>
                  <a:tcPr marL="66354" marR="66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038">
                <a:tc>
                  <a:txBody>
                    <a:bodyPr/>
                    <a:lstStyle/>
                    <a:p>
                      <a:pPr indent="0" algn="l">
                        <a:lnSpc>
                          <a:spcPct val="100000"/>
                        </a:lnSpc>
                        <a:spcBef>
                          <a:spcPts val="0"/>
                        </a:spcBef>
                        <a:spcAft>
                          <a:spcPts val="0"/>
                        </a:spcAft>
                      </a:pPr>
                      <a:r>
                        <a:rPr lang="en-US" sz="1100">
                          <a:solidFill>
                            <a:schemeClr val="bg1"/>
                          </a:solidFill>
                          <a:latin typeface="Calibri"/>
                          <a:ea typeface="Times New Roman"/>
                          <a:cs typeface="Times New Roman"/>
                        </a:rPr>
                        <a:t>PMP</a:t>
                      </a:r>
                      <a:endParaRPr lang="ru-RU" sz="1400">
                        <a:solidFill>
                          <a:schemeClr val="bg1"/>
                        </a:solidFill>
                        <a:latin typeface="Times New Roman"/>
                        <a:ea typeface="Times New Roman"/>
                        <a:cs typeface="Times New Roman"/>
                      </a:endParaRPr>
                    </a:p>
                  </a:txBody>
                  <a:tcPr marL="66354" marR="66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Bef>
                          <a:spcPts val="0"/>
                        </a:spcBef>
                        <a:spcAft>
                          <a:spcPts val="0"/>
                        </a:spcAft>
                      </a:pPr>
                      <a:r>
                        <a:rPr lang="en-US" sz="1100">
                          <a:solidFill>
                            <a:schemeClr val="bg1"/>
                          </a:solidFill>
                          <a:latin typeface="Calibri"/>
                          <a:ea typeface="Times New Roman"/>
                          <a:cs typeface="Times New Roman"/>
                        </a:rPr>
                        <a:t>36 850</a:t>
                      </a:r>
                      <a:endParaRPr lang="ru-RU" sz="1400">
                        <a:solidFill>
                          <a:schemeClr val="bg1"/>
                        </a:solidFill>
                        <a:latin typeface="Times New Roman"/>
                        <a:ea typeface="Times New Roman"/>
                        <a:cs typeface="Times New Roman"/>
                      </a:endParaRPr>
                    </a:p>
                  </a:txBody>
                  <a:tcPr marL="66354" marR="66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Bef>
                          <a:spcPts val="0"/>
                        </a:spcBef>
                        <a:spcAft>
                          <a:spcPts val="0"/>
                        </a:spcAft>
                      </a:pPr>
                      <a:r>
                        <a:rPr lang="en-US" sz="1100">
                          <a:solidFill>
                            <a:schemeClr val="bg1"/>
                          </a:solidFill>
                          <a:latin typeface="Calibri"/>
                          <a:ea typeface="Times New Roman"/>
                          <a:cs typeface="Times New Roman"/>
                        </a:rPr>
                        <a:t>53 950</a:t>
                      </a:r>
                      <a:endParaRPr lang="ru-RU" sz="1400">
                        <a:solidFill>
                          <a:schemeClr val="bg1"/>
                        </a:solidFill>
                        <a:latin typeface="Times New Roman"/>
                        <a:ea typeface="Times New Roman"/>
                        <a:cs typeface="Times New Roman"/>
                      </a:endParaRPr>
                    </a:p>
                  </a:txBody>
                  <a:tcPr marL="66354" marR="66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Bef>
                          <a:spcPts val="0"/>
                        </a:spcBef>
                        <a:spcAft>
                          <a:spcPts val="0"/>
                        </a:spcAft>
                      </a:pPr>
                      <a:r>
                        <a:rPr lang="en-US" sz="1100" dirty="0">
                          <a:solidFill>
                            <a:schemeClr val="bg1"/>
                          </a:solidFill>
                          <a:latin typeface="Calibri"/>
                          <a:ea typeface="Times New Roman"/>
                          <a:cs typeface="Times New Roman"/>
                        </a:rPr>
                        <a:t>119 606</a:t>
                      </a:r>
                      <a:endParaRPr lang="ru-RU" sz="1400" dirty="0">
                        <a:solidFill>
                          <a:schemeClr val="bg1"/>
                        </a:solidFill>
                        <a:latin typeface="Times New Roman"/>
                        <a:ea typeface="Times New Roman"/>
                        <a:cs typeface="Times New Roman"/>
                      </a:endParaRPr>
                    </a:p>
                  </a:txBody>
                  <a:tcPr marL="66354" marR="66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Bef>
                          <a:spcPts val="0"/>
                        </a:spcBef>
                        <a:spcAft>
                          <a:spcPts val="0"/>
                        </a:spcAft>
                      </a:pPr>
                      <a:r>
                        <a:rPr lang="en-US" sz="1100" dirty="0">
                          <a:solidFill>
                            <a:schemeClr val="bg1"/>
                          </a:solidFill>
                          <a:latin typeface="Calibri"/>
                          <a:ea typeface="Times New Roman"/>
                          <a:cs typeface="Times New Roman"/>
                        </a:rPr>
                        <a:t>151 238</a:t>
                      </a:r>
                      <a:endParaRPr lang="ru-RU" sz="1400" dirty="0">
                        <a:solidFill>
                          <a:schemeClr val="bg1"/>
                        </a:solidFill>
                        <a:latin typeface="Times New Roman"/>
                        <a:ea typeface="Times New Roman"/>
                        <a:cs typeface="Times New Roman"/>
                      </a:endParaRPr>
                    </a:p>
                  </a:txBody>
                  <a:tcPr marL="66354" marR="66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Bef>
                          <a:spcPts val="0"/>
                        </a:spcBef>
                        <a:spcAft>
                          <a:spcPts val="0"/>
                        </a:spcAft>
                      </a:pPr>
                      <a:r>
                        <a:rPr lang="en-US" sz="1100" dirty="0">
                          <a:solidFill>
                            <a:schemeClr val="bg1"/>
                          </a:solidFill>
                          <a:latin typeface="Calibri"/>
                          <a:ea typeface="Times New Roman"/>
                          <a:cs typeface="Times New Roman"/>
                        </a:rPr>
                        <a:t>256 209</a:t>
                      </a:r>
                      <a:endParaRPr lang="ru-RU" sz="1400" dirty="0">
                        <a:solidFill>
                          <a:schemeClr val="bg1"/>
                        </a:solidFill>
                        <a:latin typeface="Times New Roman"/>
                        <a:ea typeface="Times New Roman"/>
                        <a:cs typeface="Times New Roman"/>
                      </a:endParaRPr>
                    </a:p>
                  </a:txBody>
                  <a:tcPr marL="66354" marR="66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Bef>
                          <a:spcPts val="0"/>
                        </a:spcBef>
                        <a:spcAft>
                          <a:spcPts val="0"/>
                        </a:spcAft>
                      </a:pPr>
                      <a:r>
                        <a:rPr lang="en-US" sz="1100" dirty="0">
                          <a:solidFill>
                            <a:schemeClr val="bg1"/>
                          </a:solidFill>
                          <a:latin typeface="Calibri"/>
                          <a:ea typeface="Times New Roman"/>
                          <a:cs typeface="Times New Roman"/>
                        </a:rPr>
                        <a:t>325 983</a:t>
                      </a:r>
                      <a:endParaRPr lang="ru-RU" sz="1400" dirty="0">
                        <a:solidFill>
                          <a:schemeClr val="bg1"/>
                        </a:solidFill>
                        <a:latin typeface="Times New Roman"/>
                        <a:ea typeface="Times New Roman"/>
                        <a:cs typeface="Times New Roman"/>
                      </a:endParaRPr>
                    </a:p>
                  </a:txBody>
                  <a:tcPr marL="66354" marR="66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7386">
                <a:tc>
                  <a:txBody>
                    <a:bodyPr/>
                    <a:lstStyle/>
                    <a:p>
                      <a:pPr indent="0" algn="l">
                        <a:lnSpc>
                          <a:spcPct val="100000"/>
                        </a:lnSpc>
                        <a:spcBef>
                          <a:spcPts val="0"/>
                        </a:spcBef>
                        <a:spcAft>
                          <a:spcPts val="0"/>
                        </a:spcAft>
                      </a:pPr>
                      <a:r>
                        <a:rPr lang="ru-RU" sz="1100">
                          <a:solidFill>
                            <a:schemeClr val="bg1"/>
                          </a:solidFill>
                          <a:latin typeface="Calibri"/>
                          <a:ea typeface="Times New Roman"/>
                          <a:cs typeface="Times New Roman"/>
                        </a:rPr>
                        <a:t>P</a:t>
                      </a:r>
                      <a:r>
                        <a:rPr lang="en-US" sz="1100">
                          <a:solidFill>
                            <a:schemeClr val="bg1"/>
                          </a:solidFill>
                          <a:latin typeface="Calibri"/>
                          <a:ea typeface="Times New Roman"/>
                          <a:cs typeface="Times New Roman"/>
                        </a:rPr>
                        <a:t>M</a:t>
                      </a:r>
                      <a:r>
                        <a:rPr lang="ru-RU" sz="1100">
                          <a:solidFill>
                            <a:schemeClr val="bg1"/>
                          </a:solidFill>
                          <a:latin typeface="Calibri"/>
                          <a:ea typeface="Times New Roman"/>
                          <a:cs typeface="Times New Roman"/>
                        </a:rPr>
                        <a:t>P after </a:t>
                      </a:r>
                      <a:r>
                        <a:rPr lang="en-US" sz="1100">
                          <a:solidFill>
                            <a:schemeClr val="bg1"/>
                          </a:solidFill>
                          <a:latin typeface="Calibri"/>
                          <a:ea typeface="Times New Roman"/>
                          <a:cs typeface="Times New Roman"/>
                        </a:rPr>
                        <a:t>risk </a:t>
                      </a:r>
                      <a:r>
                        <a:rPr lang="ru-RU" sz="1100">
                          <a:solidFill>
                            <a:schemeClr val="bg1"/>
                          </a:solidFill>
                          <a:latin typeface="Calibri"/>
                          <a:ea typeface="Times New Roman"/>
                          <a:cs typeface="Times New Roman"/>
                        </a:rPr>
                        <a:t>discounting</a:t>
                      </a:r>
                      <a:endParaRPr lang="ru-RU" sz="1400">
                        <a:solidFill>
                          <a:schemeClr val="bg1"/>
                        </a:solidFill>
                        <a:latin typeface="Times New Roman"/>
                        <a:ea typeface="Times New Roman"/>
                        <a:cs typeface="Times New Roman"/>
                      </a:endParaRPr>
                    </a:p>
                  </a:txBody>
                  <a:tcPr marL="66354" marR="66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Bef>
                          <a:spcPts val="0"/>
                        </a:spcBef>
                        <a:spcAft>
                          <a:spcPts val="0"/>
                        </a:spcAft>
                      </a:pPr>
                      <a:endParaRPr lang="ru-RU" sz="1100">
                        <a:solidFill>
                          <a:schemeClr val="bg1"/>
                        </a:solidFill>
                        <a:latin typeface="Calibri"/>
                        <a:ea typeface="Times New Roman"/>
                        <a:cs typeface="Times New Roman"/>
                      </a:endParaRPr>
                    </a:p>
                    <a:p>
                      <a:pPr indent="0" algn="r">
                        <a:lnSpc>
                          <a:spcPct val="100000"/>
                        </a:lnSpc>
                        <a:spcBef>
                          <a:spcPts val="0"/>
                        </a:spcBef>
                        <a:spcAft>
                          <a:spcPts val="0"/>
                        </a:spcAft>
                      </a:pPr>
                      <a:r>
                        <a:rPr lang="en-US" sz="1100">
                          <a:solidFill>
                            <a:schemeClr val="bg1"/>
                          </a:solidFill>
                          <a:latin typeface="Calibri"/>
                          <a:ea typeface="Times New Roman"/>
                          <a:cs typeface="Times New Roman"/>
                        </a:rPr>
                        <a:t>18 425</a:t>
                      </a:r>
                      <a:endParaRPr lang="ru-RU" sz="1400">
                        <a:solidFill>
                          <a:schemeClr val="bg1"/>
                        </a:solidFill>
                        <a:latin typeface="Times New Roman"/>
                        <a:ea typeface="Times New Roman"/>
                        <a:cs typeface="Times New Roman"/>
                      </a:endParaRPr>
                    </a:p>
                  </a:txBody>
                  <a:tcPr marL="66354" marR="66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Bef>
                          <a:spcPts val="0"/>
                        </a:spcBef>
                        <a:spcAft>
                          <a:spcPts val="0"/>
                        </a:spcAft>
                      </a:pPr>
                      <a:r>
                        <a:rPr lang="en-US" sz="1100">
                          <a:solidFill>
                            <a:schemeClr val="bg1"/>
                          </a:solidFill>
                          <a:latin typeface="Calibri"/>
                          <a:ea typeface="Times New Roman"/>
                          <a:cs typeface="Times New Roman"/>
                        </a:rPr>
                        <a:t>35 067</a:t>
                      </a:r>
                      <a:endParaRPr lang="ru-RU" sz="1400">
                        <a:solidFill>
                          <a:schemeClr val="bg1"/>
                        </a:solidFill>
                        <a:latin typeface="Times New Roman"/>
                        <a:ea typeface="Times New Roman"/>
                        <a:cs typeface="Times New Roman"/>
                      </a:endParaRPr>
                    </a:p>
                  </a:txBody>
                  <a:tcPr marL="66354" marR="66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Bef>
                          <a:spcPts val="0"/>
                        </a:spcBef>
                        <a:spcAft>
                          <a:spcPts val="0"/>
                        </a:spcAft>
                      </a:pPr>
                      <a:r>
                        <a:rPr lang="en-US" sz="1100">
                          <a:solidFill>
                            <a:schemeClr val="bg1"/>
                          </a:solidFill>
                          <a:latin typeface="Calibri"/>
                          <a:ea typeface="Times New Roman"/>
                          <a:cs typeface="Times New Roman"/>
                        </a:rPr>
                        <a:t>89 704</a:t>
                      </a:r>
                      <a:endParaRPr lang="ru-RU" sz="1400">
                        <a:solidFill>
                          <a:schemeClr val="bg1"/>
                        </a:solidFill>
                        <a:latin typeface="Times New Roman"/>
                        <a:ea typeface="Times New Roman"/>
                        <a:cs typeface="Times New Roman"/>
                      </a:endParaRPr>
                    </a:p>
                  </a:txBody>
                  <a:tcPr marL="66354" marR="66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Bef>
                          <a:spcPts val="0"/>
                        </a:spcBef>
                        <a:spcAft>
                          <a:spcPts val="0"/>
                        </a:spcAft>
                      </a:pPr>
                      <a:r>
                        <a:rPr lang="en-US" sz="1100" dirty="0">
                          <a:solidFill>
                            <a:schemeClr val="bg1"/>
                          </a:solidFill>
                          <a:latin typeface="Calibri"/>
                          <a:ea typeface="Times New Roman"/>
                          <a:cs typeface="Times New Roman"/>
                        </a:rPr>
                        <a:t>128 552</a:t>
                      </a:r>
                      <a:endParaRPr lang="ru-RU" sz="1400" dirty="0">
                        <a:solidFill>
                          <a:schemeClr val="bg1"/>
                        </a:solidFill>
                        <a:latin typeface="Times New Roman"/>
                        <a:ea typeface="Times New Roman"/>
                        <a:cs typeface="Times New Roman"/>
                      </a:endParaRPr>
                    </a:p>
                  </a:txBody>
                  <a:tcPr marL="66354" marR="66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Bef>
                          <a:spcPts val="0"/>
                        </a:spcBef>
                        <a:spcAft>
                          <a:spcPts val="0"/>
                        </a:spcAft>
                      </a:pPr>
                      <a:r>
                        <a:rPr lang="en-US" sz="1100" dirty="0">
                          <a:solidFill>
                            <a:schemeClr val="bg1"/>
                          </a:solidFill>
                          <a:latin typeface="Calibri"/>
                          <a:ea typeface="Times New Roman"/>
                          <a:cs typeface="Times New Roman"/>
                        </a:rPr>
                        <a:t>230 588</a:t>
                      </a:r>
                      <a:endParaRPr lang="ru-RU" sz="1400" dirty="0">
                        <a:solidFill>
                          <a:schemeClr val="bg1"/>
                        </a:solidFill>
                        <a:latin typeface="Times New Roman"/>
                        <a:ea typeface="Times New Roman"/>
                        <a:cs typeface="Times New Roman"/>
                      </a:endParaRPr>
                    </a:p>
                  </a:txBody>
                  <a:tcPr marL="66354" marR="66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Bef>
                          <a:spcPts val="0"/>
                        </a:spcBef>
                        <a:spcAft>
                          <a:spcPts val="0"/>
                        </a:spcAft>
                      </a:pPr>
                      <a:r>
                        <a:rPr lang="en-US" sz="1100" dirty="0">
                          <a:solidFill>
                            <a:schemeClr val="bg1"/>
                          </a:solidFill>
                          <a:latin typeface="Calibri"/>
                          <a:ea typeface="Times New Roman"/>
                          <a:cs typeface="Times New Roman"/>
                        </a:rPr>
                        <a:t>309 684</a:t>
                      </a:r>
                      <a:endParaRPr lang="ru-RU" sz="1400" dirty="0">
                        <a:solidFill>
                          <a:schemeClr val="bg1"/>
                        </a:solidFill>
                        <a:latin typeface="Times New Roman"/>
                        <a:ea typeface="Times New Roman"/>
                        <a:cs typeface="Times New Roman"/>
                      </a:endParaRPr>
                    </a:p>
                  </a:txBody>
                  <a:tcPr marL="66354" marR="66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14282" y="142852"/>
            <a:ext cx="8786874" cy="6572296"/>
          </a:xfrm>
          <a:prstGeom prst="roundRect">
            <a:avLst/>
          </a:prstGeom>
          <a:solidFill>
            <a:schemeClr val="accent3">
              <a:lumMod val="75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ru-RU" sz="1600" b="1" dirty="0" smtClean="0"/>
          </a:p>
          <a:p>
            <a:pPr lvl="0"/>
            <a:r>
              <a:rPr lang="ru-RU" sz="2000" b="1" dirty="0" smtClean="0"/>
              <a:t>                                        </a:t>
            </a:r>
            <a:endParaRPr lang="ru-RU" sz="1600" dirty="0">
              <a:solidFill>
                <a:schemeClr val="bg1"/>
              </a:solidFill>
            </a:endParaRPr>
          </a:p>
        </p:txBody>
      </p:sp>
      <p:sp>
        <p:nvSpPr>
          <p:cNvPr id="13" name="TextBox 12"/>
          <p:cNvSpPr txBox="1"/>
          <p:nvPr/>
        </p:nvSpPr>
        <p:spPr>
          <a:xfrm>
            <a:off x="500034" y="785794"/>
            <a:ext cx="8643966" cy="7094250"/>
          </a:xfrm>
          <a:prstGeom prst="rect">
            <a:avLst/>
          </a:prstGeom>
          <a:noFill/>
        </p:spPr>
        <p:txBody>
          <a:bodyPr wrap="square" rtlCol="0">
            <a:spAutoFit/>
          </a:bodyPr>
          <a:lstStyle/>
          <a:p>
            <a:pPr algn="ctr">
              <a:spcAft>
                <a:spcPts val="1200"/>
              </a:spcAft>
            </a:pPr>
            <a:r>
              <a:rPr lang="en-US" sz="2800" b="1" dirty="0" smtClean="0">
                <a:solidFill>
                  <a:schemeClr val="bg1"/>
                </a:solidFill>
              </a:rPr>
              <a:t>Indicators</a:t>
            </a:r>
          </a:p>
          <a:p>
            <a:pPr indent="288000" algn="just">
              <a:lnSpc>
                <a:spcPct val="150000"/>
              </a:lnSpc>
              <a:spcAft>
                <a:spcPts val="1200"/>
              </a:spcAft>
              <a:buFont typeface="Arial" pitchFamily="34" charset="0"/>
              <a:buChar char="•"/>
            </a:pPr>
            <a:r>
              <a:rPr lang="en-US" sz="2400" b="1" dirty="0" smtClean="0">
                <a:solidFill>
                  <a:schemeClr val="bg1"/>
                </a:solidFill>
              </a:rPr>
              <a:t>Project break-even point – 1 year </a:t>
            </a:r>
            <a:r>
              <a:rPr lang="ru-RU" sz="2400" b="1" dirty="0" smtClean="0">
                <a:solidFill>
                  <a:schemeClr val="bg1"/>
                </a:solidFill>
              </a:rPr>
              <a:t>9</a:t>
            </a:r>
            <a:r>
              <a:rPr lang="en-US" sz="2400" b="1" dirty="0" smtClean="0">
                <a:solidFill>
                  <a:schemeClr val="bg1"/>
                </a:solidFill>
              </a:rPr>
              <a:t> months</a:t>
            </a:r>
          </a:p>
          <a:p>
            <a:pPr indent="288000" algn="just">
              <a:lnSpc>
                <a:spcPct val="150000"/>
              </a:lnSpc>
              <a:spcAft>
                <a:spcPts val="1200"/>
              </a:spcAft>
              <a:buFont typeface="Arial" pitchFamily="34" charset="0"/>
              <a:buChar char="•"/>
            </a:pPr>
            <a:r>
              <a:rPr lang="en-US" sz="2400" b="1" dirty="0" smtClean="0">
                <a:solidFill>
                  <a:schemeClr val="bg1"/>
                </a:solidFill>
              </a:rPr>
              <a:t>Doubling of initial investments – 2 years 11 months</a:t>
            </a:r>
          </a:p>
          <a:p>
            <a:pPr indent="288000" algn="just">
              <a:lnSpc>
                <a:spcPct val="150000"/>
              </a:lnSpc>
              <a:spcAft>
                <a:spcPts val="1200"/>
              </a:spcAft>
              <a:buFont typeface="Arial" pitchFamily="34" charset="0"/>
              <a:buChar char="•"/>
            </a:pPr>
            <a:r>
              <a:rPr lang="en-US" sz="2400" b="1" dirty="0" smtClean="0">
                <a:solidFill>
                  <a:schemeClr val="bg1"/>
                </a:solidFill>
              </a:rPr>
              <a:t>More than $ 3.3 million –project`s </a:t>
            </a:r>
            <a:r>
              <a:rPr lang="en-US" sz="2400" b="1" dirty="0" smtClean="0">
                <a:solidFill>
                  <a:schemeClr val="bg1"/>
                </a:solidFill>
              </a:rPr>
              <a:t>discounted forecast </a:t>
            </a:r>
            <a:endParaRPr lang="ru-RU" sz="2400" b="1" dirty="0" smtClean="0">
              <a:solidFill>
                <a:schemeClr val="bg1"/>
              </a:solidFill>
            </a:endParaRPr>
          </a:p>
          <a:p>
            <a:pPr indent="288000" algn="just">
              <a:lnSpc>
                <a:spcPct val="150000"/>
              </a:lnSpc>
              <a:spcAft>
                <a:spcPts val="1200"/>
              </a:spcAft>
            </a:pPr>
            <a:r>
              <a:rPr lang="en-US" sz="2400" b="1" dirty="0" smtClean="0">
                <a:solidFill>
                  <a:schemeClr val="bg1"/>
                </a:solidFill>
              </a:rPr>
              <a:t>profit</a:t>
            </a:r>
            <a:r>
              <a:rPr lang="en-US" sz="2400" b="1" dirty="0" smtClean="0">
                <a:solidFill>
                  <a:schemeClr val="bg1"/>
                </a:solidFill>
              </a:rPr>
              <a:t> </a:t>
            </a:r>
            <a:r>
              <a:rPr lang="en-US" sz="2400" b="1" dirty="0" smtClean="0">
                <a:solidFill>
                  <a:schemeClr val="bg1"/>
                </a:solidFill>
              </a:rPr>
              <a:t>in three years</a:t>
            </a:r>
          </a:p>
          <a:p>
            <a:pPr indent="288000" algn="just">
              <a:lnSpc>
                <a:spcPct val="150000"/>
              </a:lnSpc>
              <a:spcAft>
                <a:spcPts val="1200"/>
              </a:spcAft>
              <a:buFont typeface="Arial" pitchFamily="34" charset="0"/>
              <a:buChar char="•"/>
            </a:pPr>
            <a:r>
              <a:rPr lang="en-US" sz="2400" b="1" dirty="0" smtClean="0">
                <a:solidFill>
                  <a:schemeClr val="bg1"/>
                </a:solidFill>
              </a:rPr>
              <a:t>48 employment opportunities will be created at the start</a:t>
            </a:r>
          </a:p>
          <a:p>
            <a:pPr indent="288000" algn="just">
              <a:lnSpc>
                <a:spcPct val="150000"/>
              </a:lnSpc>
              <a:spcAft>
                <a:spcPts val="1200"/>
              </a:spcAft>
              <a:buFont typeface="Arial" pitchFamily="34" charset="0"/>
              <a:buChar char="•"/>
            </a:pPr>
            <a:r>
              <a:rPr lang="en-US" sz="2400" b="1" dirty="0" smtClean="0">
                <a:solidFill>
                  <a:schemeClr val="bg1"/>
                </a:solidFill>
              </a:rPr>
              <a:t>204 tons of cheese will be produced in the project`s first year</a:t>
            </a:r>
          </a:p>
          <a:p>
            <a:pPr indent="288000" algn="just">
              <a:lnSpc>
                <a:spcPct val="150000"/>
              </a:lnSpc>
              <a:spcAft>
                <a:spcPts val="1200"/>
              </a:spcAft>
              <a:buFont typeface="Arial" pitchFamily="34" charset="0"/>
              <a:buChar char="•"/>
            </a:pPr>
            <a:r>
              <a:rPr lang="en-US" sz="2400" b="1" dirty="0" smtClean="0">
                <a:solidFill>
                  <a:schemeClr val="bg1"/>
                </a:solidFill>
              </a:rPr>
              <a:t>More than 40 types of cheese-product range</a:t>
            </a:r>
            <a:r>
              <a:rPr lang="en-US" sz="2400" dirty="0" smtClean="0"/>
              <a:t> </a:t>
            </a:r>
            <a:endParaRPr lang="ru-RU" sz="2400" b="1" dirty="0" smtClean="0">
              <a:solidFill>
                <a:schemeClr val="bg1"/>
              </a:solidFill>
            </a:endParaRPr>
          </a:p>
          <a:p>
            <a:pPr>
              <a:lnSpc>
                <a:spcPct val="200000"/>
              </a:lnSpc>
            </a:pPr>
            <a:endParaRPr lang="ru-RU" sz="2000" b="1" dirty="0" smtClean="0">
              <a:solidFill>
                <a:schemeClr val="bg1"/>
              </a:solidFill>
            </a:endParaRPr>
          </a:p>
          <a:p>
            <a:pPr>
              <a:buFontTx/>
              <a:buChar char="-"/>
            </a:pPr>
            <a:endParaRPr lang="ru-RU" sz="1400" dirty="0" smtClean="0">
              <a:solidFill>
                <a:schemeClr val="bg1"/>
              </a:solidFill>
            </a:endParaRPr>
          </a:p>
          <a:p>
            <a:pPr>
              <a:buFontTx/>
              <a:buChar char="-"/>
            </a:pPr>
            <a:endParaRPr lang="ru-RU" sz="1400" dirty="0" smtClean="0">
              <a:solidFill>
                <a:schemeClr val="bg1"/>
              </a:solidFill>
            </a:endParaRPr>
          </a:p>
          <a:p>
            <a:pPr>
              <a:buFontTx/>
              <a:buChar char="-"/>
            </a:pPr>
            <a:endParaRPr lang="ru-RU" sz="1400" dirty="0" smtClean="0">
              <a:solidFill>
                <a:schemeClr val="bg1"/>
              </a:solidFill>
            </a:endParaRPr>
          </a:p>
          <a:p>
            <a:endParaRPr lang="ru-RU" sz="1300"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14282" y="142852"/>
            <a:ext cx="8786874" cy="6572296"/>
          </a:xfrm>
          <a:prstGeom prst="roundRect">
            <a:avLst/>
          </a:prstGeom>
          <a:solidFill>
            <a:schemeClr val="accent3">
              <a:lumMod val="75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ru-RU" sz="1600" b="1" dirty="0" smtClean="0"/>
          </a:p>
          <a:p>
            <a:pPr lvl="0"/>
            <a:r>
              <a:rPr lang="ru-RU" sz="2000" b="1" dirty="0" smtClean="0"/>
              <a:t>                                        </a:t>
            </a:r>
            <a:endParaRPr lang="ru-RU" sz="1600" dirty="0">
              <a:solidFill>
                <a:schemeClr val="bg1"/>
              </a:solidFill>
            </a:endParaRPr>
          </a:p>
        </p:txBody>
      </p:sp>
      <p:sp>
        <p:nvSpPr>
          <p:cNvPr id="13" name="TextBox 12"/>
          <p:cNvSpPr txBox="1"/>
          <p:nvPr/>
        </p:nvSpPr>
        <p:spPr>
          <a:xfrm>
            <a:off x="285720" y="571480"/>
            <a:ext cx="8572560" cy="6340197"/>
          </a:xfrm>
          <a:prstGeom prst="rect">
            <a:avLst/>
          </a:prstGeom>
          <a:noFill/>
        </p:spPr>
        <p:txBody>
          <a:bodyPr wrap="square" rtlCol="0">
            <a:spAutoFit/>
          </a:bodyPr>
          <a:lstStyle/>
          <a:p>
            <a:pPr algn="ctr">
              <a:spcAft>
                <a:spcPts val="1200"/>
              </a:spcAft>
            </a:pPr>
            <a:r>
              <a:rPr lang="en-US" sz="2800" b="1" dirty="0" smtClean="0">
                <a:solidFill>
                  <a:schemeClr val="bg1"/>
                </a:solidFill>
              </a:rPr>
              <a:t>Project financing</a:t>
            </a:r>
            <a:endParaRPr lang="ru-RU" sz="2800" b="1" dirty="0" smtClean="0">
              <a:solidFill>
                <a:schemeClr val="bg1"/>
              </a:solidFill>
            </a:endParaRPr>
          </a:p>
          <a:p>
            <a:pPr lvl="0" indent="432000">
              <a:spcAft>
                <a:spcPts val="600"/>
              </a:spcAft>
              <a:buFont typeface="Arial" pitchFamily="34" charset="0"/>
              <a:buChar char="•"/>
            </a:pPr>
            <a:r>
              <a:rPr lang="en-US" sz="2400" dirty="0" smtClean="0">
                <a:solidFill>
                  <a:schemeClr val="bg1"/>
                </a:solidFill>
              </a:rPr>
              <a:t>The total project estimate for investment purposes is $ 2,000,000 at the start of the project.</a:t>
            </a:r>
            <a:endParaRPr lang="ru-RU" sz="2400" dirty="0" smtClean="0">
              <a:solidFill>
                <a:schemeClr val="bg1"/>
              </a:solidFill>
            </a:endParaRPr>
          </a:p>
          <a:p>
            <a:pPr lvl="0" indent="432000">
              <a:spcAft>
                <a:spcPts val="600"/>
              </a:spcAft>
              <a:buFont typeface="Arial" pitchFamily="34" charset="0"/>
              <a:buChar char="•"/>
            </a:pPr>
            <a:r>
              <a:rPr lang="en-US" sz="2400" dirty="0" smtClean="0">
                <a:solidFill>
                  <a:schemeClr val="bg1"/>
                </a:solidFill>
              </a:rPr>
              <a:t>One investment share of the project is equal to 1% of the total estimated cost of the project and is estimated at $ 20,000.</a:t>
            </a:r>
            <a:endParaRPr lang="ru-RU" sz="2400" dirty="0" smtClean="0">
              <a:solidFill>
                <a:schemeClr val="bg1"/>
              </a:solidFill>
            </a:endParaRPr>
          </a:p>
          <a:p>
            <a:pPr lvl="0" indent="432000">
              <a:spcAft>
                <a:spcPts val="600"/>
              </a:spcAft>
              <a:buFont typeface="Arial" pitchFamily="34" charset="0"/>
              <a:buChar char="•"/>
            </a:pPr>
            <a:r>
              <a:rPr lang="en-US" sz="2400" dirty="0" smtClean="0">
                <a:solidFill>
                  <a:schemeClr val="bg1"/>
                </a:solidFill>
              </a:rPr>
              <a:t>The start of the project is carried out only after the availability of the entire required amount of investment financing, i.e. at least $ 853,330.</a:t>
            </a:r>
            <a:endParaRPr lang="ru-RU" sz="2400" dirty="0" smtClean="0">
              <a:solidFill>
                <a:schemeClr val="bg1"/>
              </a:solidFill>
            </a:endParaRPr>
          </a:p>
          <a:p>
            <a:pPr lvl="0" indent="432000">
              <a:spcAft>
                <a:spcPts val="600"/>
              </a:spcAft>
              <a:buFont typeface="Arial" pitchFamily="34" charset="0"/>
              <a:buChar char="•"/>
            </a:pPr>
            <a:r>
              <a:rPr lang="en-US" sz="2400" dirty="0" smtClean="0">
                <a:solidFill>
                  <a:schemeClr val="bg1"/>
                </a:solidFill>
              </a:rPr>
              <a:t>The profit is distributed among the project participants according to their share.</a:t>
            </a:r>
            <a:endParaRPr lang="ru-RU" sz="2400" dirty="0" smtClean="0">
              <a:solidFill>
                <a:schemeClr val="bg1"/>
              </a:solidFill>
            </a:endParaRPr>
          </a:p>
          <a:p>
            <a:pPr lvl="0" indent="432000">
              <a:spcAft>
                <a:spcPts val="600"/>
              </a:spcAft>
              <a:buFont typeface="Arial" pitchFamily="34" charset="0"/>
              <a:buChar char="•"/>
            </a:pPr>
            <a:r>
              <a:rPr lang="en-US" sz="2400" dirty="0" smtClean="0">
                <a:solidFill>
                  <a:schemeClr val="bg1"/>
                </a:solidFill>
              </a:rPr>
              <a:t>No more than 45% of the project shares can be distributed to the investor. 5% of the shares are reserved as options in order to further motivate key employees of the project team.</a:t>
            </a:r>
            <a:endParaRPr lang="ru-RU" sz="2400" dirty="0" smtClean="0">
              <a:solidFill>
                <a:schemeClr val="bg1"/>
              </a:solidFill>
            </a:endParaRPr>
          </a:p>
          <a:p>
            <a:endParaRPr lang="ru-RU" sz="1400" dirty="0" smtClean="0">
              <a:solidFill>
                <a:schemeClr val="bg1"/>
              </a:solidFill>
            </a:endParaRPr>
          </a:p>
          <a:p>
            <a:pPr>
              <a:buFontTx/>
              <a:buChar char="-"/>
            </a:pPr>
            <a:endParaRPr lang="ru-RU" sz="1400" dirty="0" smtClean="0">
              <a:solidFill>
                <a:schemeClr val="bg1"/>
              </a:solidFill>
            </a:endParaRPr>
          </a:p>
          <a:p>
            <a:pPr>
              <a:buFontTx/>
              <a:buChar char="-"/>
            </a:pPr>
            <a:endParaRPr lang="ru-RU" sz="1400" dirty="0" smtClean="0">
              <a:solidFill>
                <a:schemeClr val="bg1"/>
              </a:solidFill>
            </a:endParaRPr>
          </a:p>
          <a:p>
            <a:endParaRPr lang="ru-RU" sz="1300"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14282" y="142852"/>
            <a:ext cx="8786874" cy="6572296"/>
          </a:xfrm>
          <a:prstGeom prst="roundRect">
            <a:avLst/>
          </a:prstGeom>
          <a:solidFill>
            <a:schemeClr val="accent3">
              <a:lumMod val="75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ru-RU" sz="1600" b="1" dirty="0" smtClean="0"/>
          </a:p>
          <a:p>
            <a:pPr lvl="0"/>
            <a:r>
              <a:rPr lang="ru-RU" sz="2000" b="1" dirty="0" smtClean="0"/>
              <a:t>                                        </a:t>
            </a:r>
            <a:endParaRPr lang="ru-RU" sz="1600" dirty="0">
              <a:solidFill>
                <a:schemeClr val="bg1"/>
              </a:solidFill>
            </a:endParaRPr>
          </a:p>
        </p:txBody>
      </p:sp>
      <p:sp>
        <p:nvSpPr>
          <p:cNvPr id="13" name="TextBox 12"/>
          <p:cNvSpPr txBox="1"/>
          <p:nvPr/>
        </p:nvSpPr>
        <p:spPr>
          <a:xfrm>
            <a:off x="285720" y="571480"/>
            <a:ext cx="8572560" cy="5863144"/>
          </a:xfrm>
          <a:prstGeom prst="rect">
            <a:avLst/>
          </a:prstGeom>
          <a:noFill/>
        </p:spPr>
        <p:txBody>
          <a:bodyPr wrap="square" rtlCol="0">
            <a:spAutoFit/>
          </a:bodyPr>
          <a:lstStyle/>
          <a:p>
            <a:pPr algn="ctr">
              <a:spcAft>
                <a:spcPts val="1200"/>
              </a:spcAft>
            </a:pPr>
            <a:r>
              <a:rPr lang="en-US" sz="2800" b="1" dirty="0" smtClean="0">
                <a:solidFill>
                  <a:schemeClr val="bg1"/>
                </a:solidFill>
              </a:rPr>
              <a:t>Project financing</a:t>
            </a:r>
            <a:endParaRPr lang="ru-RU" sz="2800" b="1" dirty="0" smtClean="0">
              <a:solidFill>
                <a:schemeClr val="bg1"/>
              </a:solidFill>
            </a:endParaRPr>
          </a:p>
          <a:p>
            <a:pPr lvl="0">
              <a:spcAft>
                <a:spcPts val="600"/>
              </a:spcAft>
            </a:pPr>
            <a:r>
              <a:rPr lang="en-US" sz="1600" dirty="0" smtClean="0">
                <a:solidFill>
                  <a:schemeClr val="bg1"/>
                </a:solidFill>
                <a:latin typeface="Arial Black" pitchFamily="34" charset="0"/>
              </a:rPr>
              <a:t>Strategic investor</a:t>
            </a:r>
          </a:p>
          <a:p>
            <a:pPr lvl="0">
              <a:spcAft>
                <a:spcPts val="600"/>
              </a:spcAft>
            </a:pPr>
            <a:r>
              <a:rPr lang="en-US" sz="1400" b="1" dirty="0" smtClean="0">
                <a:solidFill>
                  <a:schemeClr val="bg1"/>
                </a:solidFill>
                <a:latin typeface="Arial Black" pitchFamily="34" charset="0"/>
              </a:rPr>
              <a:t>Who?</a:t>
            </a:r>
          </a:p>
          <a:p>
            <a:pPr lvl="0">
              <a:spcAft>
                <a:spcPts val="600"/>
              </a:spcAft>
            </a:pPr>
            <a:r>
              <a:rPr lang="en-US" sz="1300" b="1" dirty="0" smtClean="0">
                <a:solidFill>
                  <a:schemeClr val="bg1"/>
                </a:solidFill>
                <a:latin typeface="Arial Black" pitchFamily="34" charset="0"/>
              </a:rPr>
              <a:t>An organization or entrepreneur who is ready to invest in the project all the necessary amount for its launch – at least 850,000.</a:t>
            </a:r>
          </a:p>
          <a:p>
            <a:pPr lvl="0">
              <a:spcAft>
                <a:spcPts val="600"/>
              </a:spcAft>
            </a:pPr>
            <a:r>
              <a:rPr lang="en-US" sz="1400" b="1" dirty="0" smtClean="0">
                <a:solidFill>
                  <a:schemeClr val="bg1"/>
                </a:solidFill>
                <a:latin typeface="Arial Black" pitchFamily="34" charset="0"/>
              </a:rPr>
              <a:t>How?</a:t>
            </a:r>
          </a:p>
          <a:p>
            <a:pPr lvl="0" indent="180000">
              <a:spcAft>
                <a:spcPts val="600"/>
              </a:spcAft>
              <a:buFont typeface="Arial" pitchFamily="34" charset="0"/>
              <a:buChar char="•"/>
            </a:pPr>
            <a:r>
              <a:rPr lang="en-US" sz="1300" b="1" dirty="0" smtClean="0">
                <a:solidFill>
                  <a:schemeClr val="bg1"/>
                </a:solidFill>
                <a:latin typeface="Arial Black" pitchFamily="34" charset="0"/>
              </a:rPr>
              <a:t>Conclusion of a project strategic investment contract</a:t>
            </a:r>
          </a:p>
          <a:p>
            <a:pPr lvl="0" indent="180000">
              <a:spcAft>
                <a:spcPts val="600"/>
              </a:spcAft>
              <a:buFont typeface="Arial" pitchFamily="34" charset="0"/>
              <a:buChar char="•"/>
            </a:pPr>
            <a:r>
              <a:rPr lang="en-US" sz="1300" b="1" dirty="0" smtClean="0">
                <a:solidFill>
                  <a:schemeClr val="bg1"/>
                </a:solidFill>
                <a:latin typeface="Arial Black" pitchFamily="34" charset="0"/>
              </a:rPr>
              <a:t>45% share in the project</a:t>
            </a:r>
          </a:p>
          <a:p>
            <a:pPr lvl="0" indent="180000">
              <a:spcAft>
                <a:spcPts val="600"/>
              </a:spcAft>
              <a:buFont typeface="Arial" pitchFamily="34" charset="0"/>
              <a:buChar char="•"/>
            </a:pPr>
            <a:r>
              <a:rPr lang="en-US" sz="1300" b="1" dirty="0" smtClean="0">
                <a:solidFill>
                  <a:schemeClr val="bg1"/>
                </a:solidFill>
                <a:latin typeface="Arial Black" pitchFamily="34" charset="0"/>
              </a:rPr>
              <a:t>The right to appoint a representative to the position of financial Director (CFO) of the project.</a:t>
            </a:r>
          </a:p>
          <a:p>
            <a:pPr lvl="0" indent="180000">
              <a:spcAft>
                <a:spcPts val="600"/>
              </a:spcAft>
              <a:buFont typeface="Arial" pitchFamily="34" charset="0"/>
              <a:buChar char="•"/>
            </a:pPr>
            <a:r>
              <a:rPr lang="en-US" sz="1300" b="1" dirty="0" smtClean="0">
                <a:solidFill>
                  <a:schemeClr val="bg1"/>
                </a:solidFill>
                <a:latin typeface="Arial Black" pitchFamily="34" charset="0"/>
              </a:rPr>
              <a:t>Getting a share of the project's profit corresponding to the size of the investment share in the project.</a:t>
            </a:r>
          </a:p>
          <a:p>
            <a:pPr lvl="0" indent="180000">
              <a:spcAft>
                <a:spcPts val="600"/>
              </a:spcAft>
              <a:buFont typeface="Arial" pitchFamily="34" charset="0"/>
              <a:buChar char="•"/>
            </a:pPr>
            <a:r>
              <a:rPr lang="en-US" sz="1300" b="1" dirty="0" smtClean="0">
                <a:solidFill>
                  <a:schemeClr val="bg1"/>
                </a:solidFill>
                <a:latin typeface="Arial Black" pitchFamily="34" charset="0"/>
              </a:rPr>
              <a:t>The right to control any working and financial processes of the project at any time, and to receive any necessary reports from the project team.</a:t>
            </a:r>
          </a:p>
          <a:p>
            <a:pPr lvl="0" indent="180000">
              <a:spcAft>
                <a:spcPts val="600"/>
              </a:spcAft>
              <a:buFont typeface="Arial" pitchFamily="34" charset="0"/>
              <a:buChar char="•"/>
            </a:pPr>
            <a:r>
              <a:rPr lang="en-US" sz="1300" b="1" dirty="0" smtClean="0">
                <a:solidFill>
                  <a:schemeClr val="bg1"/>
                </a:solidFill>
                <a:latin typeface="Arial Black" pitchFamily="34" charset="0"/>
              </a:rPr>
              <a:t>The right to withdraw from the project at any time by selling your share to another investor.</a:t>
            </a:r>
          </a:p>
          <a:p>
            <a:pPr lvl="0" indent="180000">
              <a:spcAft>
                <a:spcPts val="600"/>
              </a:spcAft>
              <a:buFont typeface="Arial" pitchFamily="34" charset="0"/>
              <a:buChar char="•"/>
            </a:pPr>
            <a:r>
              <a:rPr lang="en-US" sz="1300" b="1" dirty="0" smtClean="0">
                <a:solidFill>
                  <a:schemeClr val="bg1"/>
                </a:solidFill>
                <a:latin typeface="Arial Black" pitchFamily="34" charset="0"/>
              </a:rPr>
              <a:t>The right to purchase a share by the project after the end of the project implementation period (3 years from the start of the project) at a pre-agreed price.</a:t>
            </a:r>
          </a:p>
          <a:p>
            <a:pPr lvl="0" indent="180000">
              <a:spcAft>
                <a:spcPts val="600"/>
              </a:spcAft>
              <a:buFont typeface="Arial" pitchFamily="34" charset="0"/>
              <a:buChar char="•"/>
            </a:pPr>
            <a:r>
              <a:rPr lang="en-US" sz="1300" b="1" dirty="0" smtClean="0">
                <a:solidFill>
                  <a:schemeClr val="bg1"/>
                </a:solidFill>
                <a:latin typeface="Arial Black" pitchFamily="34" charset="0"/>
              </a:rPr>
              <a:t>The right to an increased amount of return of invested funds from the project's profit until the payback point of the investment invested in the project is reached.</a:t>
            </a:r>
            <a:endParaRPr lang="ru-RU" sz="1300" b="1" dirty="0" smtClean="0">
              <a:solidFill>
                <a:schemeClr val="bg1"/>
              </a:solidFill>
            </a:endParaRPr>
          </a:p>
          <a:p>
            <a:pPr>
              <a:buFontTx/>
              <a:buChar char="-"/>
            </a:pPr>
            <a:endParaRPr lang="ru-RU" sz="1400" dirty="0" smtClean="0">
              <a:solidFill>
                <a:schemeClr val="bg1"/>
              </a:solidFill>
            </a:endParaRPr>
          </a:p>
          <a:p>
            <a:endParaRPr lang="ru-RU" sz="1300"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14282" y="142852"/>
            <a:ext cx="8786874" cy="6572296"/>
          </a:xfrm>
          <a:prstGeom prst="roundRect">
            <a:avLst/>
          </a:prstGeom>
          <a:solidFill>
            <a:schemeClr val="accent3">
              <a:lumMod val="75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ru-RU" sz="1600" b="1" dirty="0" smtClean="0"/>
          </a:p>
          <a:p>
            <a:pPr lvl="0"/>
            <a:r>
              <a:rPr lang="ru-RU" sz="2000" b="1" dirty="0" smtClean="0"/>
              <a:t>                                        </a:t>
            </a:r>
            <a:endParaRPr lang="ru-RU" sz="1600" dirty="0">
              <a:solidFill>
                <a:schemeClr val="bg1"/>
              </a:solidFill>
            </a:endParaRPr>
          </a:p>
        </p:txBody>
      </p:sp>
      <p:sp>
        <p:nvSpPr>
          <p:cNvPr id="13" name="TextBox 12"/>
          <p:cNvSpPr txBox="1"/>
          <p:nvPr/>
        </p:nvSpPr>
        <p:spPr>
          <a:xfrm>
            <a:off x="285720" y="357166"/>
            <a:ext cx="8572560" cy="1446550"/>
          </a:xfrm>
          <a:prstGeom prst="rect">
            <a:avLst/>
          </a:prstGeom>
          <a:noFill/>
        </p:spPr>
        <p:txBody>
          <a:bodyPr wrap="square" rtlCol="0">
            <a:spAutoFit/>
          </a:bodyPr>
          <a:lstStyle/>
          <a:p>
            <a:pPr algn="ctr">
              <a:spcAft>
                <a:spcPts val="1200"/>
              </a:spcAft>
            </a:pPr>
            <a:r>
              <a:rPr lang="en-US" sz="2800" b="1" dirty="0" smtClean="0">
                <a:solidFill>
                  <a:schemeClr val="bg1"/>
                </a:solidFill>
              </a:rPr>
              <a:t>Project financing</a:t>
            </a:r>
            <a:endParaRPr lang="ru-RU" sz="2800" b="1" dirty="0" smtClean="0">
              <a:solidFill>
                <a:schemeClr val="bg1"/>
              </a:solidFill>
            </a:endParaRPr>
          </a:p>
          <a:p>
            <a:pPr lvl="0">
              <a:spcAft>
                <a:spcPts val="600"/>
              </a:spcAft>
            </a:pPr>
            <a:r>
              <a:rPr lang="en-US" b="1" dirty="0" smtClean="0">
                <a:solidFill>
                  <a:schemeClr val="bg1"/>
                </a:solidFill>
              </a:rPr>
              <a:t>Financial table of strategic investment (with an investment of $ 850,000) </a:t>
            </a:r>
            <a:endParaRPr lang="ru-RU" b="1" dirty="0" smtClean="0">
              <a:solidFill>
                <a:schemeClr val="bg1"/>
              </a:solidFill>
            </a:endParaRPr>
          </a:p>
          <a:p>
            <a:pPr>
              <a:buFontTx/>
              <a:buChar char="-"/>
            </a:pPr>
            <a:endParaRPr lang="ru-RU" sz="1400" dirty="0" smtClean="0">
              <a:solidFill>
                <a:schemeClr val="bg1"/>
              </a:solidFill>
            </a:endParaRPr>
          </a:p>
          <a:p>
            <a:endParaRPr lang="ru-RU" sz="1300" dirty="0">
              <a:solidFill>
                <a:schemeClr val="bg1"/>
              </a:solidFill>
            </a:endParaRPr>
          </a:p>
        </p:txBody>
      </p:sp>
      <p:sp>
        <p:nvSpPr>
          <p:cNvPr id="6" name="TextBox 5"/>
          <p:cNvSpPr txBox="1"/>
          <p:nvPr/>
        </p:nvSpPr>
        <p:spPr>
          <a:xfrm>
            <a:off x="428596" y="3571876"/>
            <a:ext cx="8363252" cy="2923877"/>
          </a:xfrm>
          <a:prstGeom prst="rect">
            <a:avLst/>
          </a:prstGeom>
          <a:noFill/>
        </p:spPr>
        <p:txBody>
          <a:bodyPr wrap="square" rtlCol="0">
            <a:spAutoFit/>
          </a:bodyPr>
          <a:lstStyle/>
          <a:p>
            <a:r>
              <a:rPr lang="en-US" sz="1400" dirty="0" smtClean="0">
                <a:solidFill>
                  <a:schemeClr val="bg1"/>
                </a:solidFill>
              </a:rPr>
              <a:t>Thus, we see that the return on investment for a strategic investor will be achieved in </a:t>
            </a:r>
            <a:r>
              <a:rPr lang="en-US" sz="1400" b="1" dirty="0" smtClean="0">
                <a:solidFill>
                  <a:schemeClr val="bg1"/>
                </a:solidFill>
              </a:rPr>
              <a:t>2 years and 1 month </a:t>
            </a:r>
            <a:r>
              <a:rPr lang="en-US" sz="1400" dirty="0" smtClean="0">
                <a:solidFill>
                  <a:schemeClr val="bg1"/>
                </a:solidFill>
              </a:rPr>
              <a:t>from the start of the project. In </a:t>
            </a:r>
            <a:r>
              <a:rPr lang="en-US" sz="1400" b="1" dirty="0" smtClean="0">
                <a:solidFill>
                  <a:schemeClr val="bg1"/>
                </a:solidFill>
              </a:rPr>
              <a:t>2 years and 11 months</a:t>
            </a:r>
            <a:r>
              <a:rPr lang="en-US" sz="1400" dirty="0" smtClean="0">
                <a:solidFill>
                  <a:schemeClr val="bg1"/>
                </a:solidFill>
              </a:rPr>
              <a:t>, the amount of return on investment will double, that is, it will bring the investor about 30% per annum, and in </a:t>
            </a:r>
            <a:r>
              <a:rPr lang="en-US" sz="1400" b="1" dirty="0" smtClean="0">
                <a:solidFill>
                  <a:schemeClr val="bg1"/>
                </a:solidFill>
              </a:rPr>
              <a:t>4 years</a:t>
            </a:r>
            <a:r>
              <a:rPr lang="en-US" sz="1400" dirty="0" smtClean="0">
                <a:solidFill>
                  <a:schemeClr val="bg1"/>
                </a:solidFill>
              </a:rPr>
              <a:t> from the start of the project, the amount of returned funds will reach </a:t>
            </a:r>
            <a:r>
              <a:rPr lang="en-US" sz="1400" b="1" dirty="0" smtClean="0">
                <a:solidFill>
                  <a:schemeClr val="bg1"/>
                </a:solidFill>
              </a:rPr>
              <a:t>$ 3.5 million</a:t>
            </a:r>
            <a:r>
              <a:rPr lang="en-US" sz="1400" dirty="0" smtClean="0">
                <a:solidFill>
                  <a:schemeClr val="bg1"/>
                </a:solidFill>
              </a:rPr>
              <a:t>, that is, almost four times higher than the initial investment.</a:t>
            </a:r>
            <a:endParaRPr lang="ru-RU" sz="1400" dirty="0" smtClean="0">
              <a:solidFill>
                <a:schemeClr val="bg1"/>
              </a:solidFill>
            </a:endParaRPr>
          </a:p>
          <a:p>
            <a:endParaRPr lang="ru-RU" dirty="0" smtClean="0">
              <a:solidFill>
                <a:schemeClr val="bg1"/>
              </a:solidFill>
            </a:endParaRPr>
          </a:p>
          <a:p>
            <a:r>
              <a:rPr lang="en-US" sz="1400" dirty="0" smtClean="0">
                <a:solidFill>
                  <a:schemeClr val="bg1"/>
                </a:solidFill>
              </a:rPr>
              <a:t>Additional guarantee of return on investment - making a convertible loan. If desired, the investment contribution is issued as a loan to the project with the possibility of converting the loan amount into investment shares of the project at the end of the loan term. If the project is successful, the investor receives the corresponding shares of the project, if something went wrong, the loan amount is returned to him with interest. Interest on the loan is 5 % per annum. The loan is issued for 2 years. After this period, the strategic investor must decide whether to take the loan amount with interest or get a share in the project.</a:t>
            </a:r>
            <a:endParaRPr lang="ru-RU" sz="1400" dirty="0" smtClean="0">
              <a:solidFill>
                <a:schemeClr val="bg1"/>
              </a:solidFill>
            </a:endParaRPr>
          </a:p>
          <a:p>
            <a:endParaRPr lang="ru-RU" sz="800" dirty="0" smtClean="0">
              <a:solidFill>
                <a:schemeClr val="bg1"/>
              </a:solidFill>
            </a:endParaRPr>
          </a:p>
          <a:p>
            <a:endParaRPr lang="ru-RU" dirty="0"/>
          </a:p>
        </p:txBody>
      </p:sp>
      <p:graphicFrame>
        <p:nvGraphicFramePr>
          <p:cNvPr id="7" name="Таблица 6"/>
          <p:cNvGraphicFramePr>
            <a:graphicFrameLocks noGrp="1"/>
          </p:cNvGraphicFramePr>
          <p:nvPr/>
        </p:nvGraphicFramePr>
        <p:xfrm>
          <a:off x="285720" y="1357298"/>
          <a:ext cx="8643998" cy="2080785"/>
        </p:xfrm>
        <a:graphic>
          <a:graphicData uri="http://schemas.openxmlformats.org/drawingml/2006/table">
            <a:tbl>
              <a:tblPr/>
              <a:tblGrid>
                <a:gridCol w="1726538"/>
                <a:gridCol w="862835"/>
                <a:gridCol w="1109856"/>
                <a:gridCol w="991563"/>
                <a:gridCol w="991563"/>
                <a:gridCol w="1970080"/>
                <a:gridCol w="991563"/>
              </a:tblGrid>
              <a:tr h="428864">
                <a:tc>
                  <a:txBody>
                    <a:bodyPr/>
                    <a:lstStyle/>
                    <a:p>
                      <a:pPr indent="0" algn="l">
                        <a:lnSpc>
                          <a:spcPct val="100000"/>
                        </a:lnSpc>
                        <a:spcBef>
                          <a:spcPts val="0"/>
                        </a:spcBef>
                        <a:spcAft>
                          <a:spcPts val="0"/>
                        </a:spcAft>
                      </a:pPr>
                      <a:r>
                        <a:rPr lang="ru-RU" sz="1400" dirty="0">
                          <a:solidFill>
                            <a:schemeClr val="bg1"/>
                          </a:solidFill>
                          <a:latin typeface="Times New Roman"/>
                          <a:ea typeface="Times New Roman"/>
                        </a:rPr>
                        <a:t> </a:t>
                      </a:r>
                      <a:r>
                        <a:rPr lang="en-US" sz="1100" dirty="0">
                          <a:solidFill>
                            <a:schemeClr val="bg1"/>
                          </a:solidFill>
                          <a:latin typeface="Calibri"/>
                          <a:ea typeface="Times New Roman"/>
                        </a:rPr>
                        <a:t>Period from the project`s start</a:t>
                      </a:r>
                      <a:endParaRPr lang="ru-RU" sz="1400" dirty="0">
                        <a:solidFill>
                          <a:schemeClr val="bg1"/>
                        </a:solidFill>
                        <a:latin typeface="Times New Roman"/>
                        <a:ea typeface="Times New Roman"/>
                      </a:endParaRPr>
                    </a:p>
                  </a:txBody>
                  <a:tcPr marL="66348" marR="66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00000"/>
                        </a:lnSpc>
                        <a:spcBef>
                          <a:spcPts val="0"/>
                        </a:spcBef>
                        <a:spcAft>
                          <a:spcPts val="0"/>
                        </a:spcAft>
                      </a:pPr>
                      <a:r>
                        <a:rPr lang="ru-RU" sz="900" dirty="0">
                          <a:solidFill>
                            <a:schemeClr val="bg1"/>
                          </a:solidFill>
                          <a:latin typeface="Calibri"/>
                          <a:ea typeface="Times New Roman"/>
                        </a:rPr>
                        <a:t>up to 6 months</a:t>
                      </a:r>
                      <a:endParaRPr lang="ru-RU" sz="1400" dirty="0">
                        <a:solidFill>
                          <a:schemeClr val="bg1"/>
                        </a:solidFill>
                        <a:latin typeface="Times New Roman"/>
                        <a:ea typeface="Times New Roman"/>
                      </a:endParaRPr>
                    </a:p>
                  </a:txBody>
                  <a:tcPr marL="66348" marR="66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00000"/>
                        </a:lnSpc>
                        <a:spcBef>
                          <a:spcPts val="0"/>
                        </a:spcBef>
                        <a:spcAft>
                          <a:spcPts val="0"/>
                        </a:spcAft>
                      </a:pPr>
                      <a:r>
                        <a:rPr lang="ru-RU" sz="900">
                          <a:solidFill>
                            <a:schemeClr val="bg1"/>
                          </a:solidFill>
                          <a:latin typeface="Calibri"/>
                          <a:ea typeface="Times New Roman"/>
                        </a:rPr>
                        <a:t>from 6 m</a:t>
                      </a:r>
                      <a:r>
                        <a:rPr lang="en-US" sz="900">
                          <a:solidFill>
                            <a:schemeClr val="bg1"/>
                          </a:solidFill>
                          <a:latin typeface="Calibri"/>
                          <a:ea typeface="Times New Roman"/>
                        </a:rPr>
                        <a:t>onts</a:t>
                      </a:r>
                      <a:r>
                        <a:rPr lang="ru-RU" sz="900">
                          <a:solidFill>
                            <a:schemeClr val="bg1"/>
                          </a:solidFill>
                          <a:latin typeface="Calibri"/>
                          <a:ea typeface="Times New Roman"/>
                        </a:rPr>
                        <a:t> to 1 year</a:t>
                      </a:r>
                      <a:endParaRPr lang="ru-RU" sz="1400">
                        <a:solidFill>
                          <a:schemeClr val="bg1"/>
                        </a:solidFill>
                        <a:latin typeface="Times New Roman"/>
                        <a:ea typeface="Times New Roman"/>
                      </a:endParaRPr>
                    </a:p>
                  </a:txBody>
                  <a:tcPr marL="66348" marR="66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00000"/>
                        </a:lnSpc>
                        <a:spcBef>
                          <a:spcPts val="0"/>
                        </a:spcBef>
                        <a:spcAft>
                          <a:spcPts val="0"/>
                        </a:spcAft>
                      </a:pPr>
                      <a:r>
                        <a:rPr lang="ru-RU" sz="900">
                          <a:solidFill>
                            <a:schemeClr val="bg1"/>
                          </a:solidFill>
                          <a:latin typeface="Calibri"/>
                          <a:ea typeface="Times New Roman"/>
                        </a:rPr>
                        <a:t>from 1  to 1,5 year</a:t>
                      </a:r>
                      <a:endParaRPr lang="ru-RU" sz="1400">
                        <a:solidFill>
                          <a:schemeClr val="bg1"/>
                        </a:solidFill>
                        <a:latin typeface="Times New Roman"/>
                        <a:ea typeface="Times New Roman"/>
                      </a:endParaRPr>
                    </a:p>
                  </a:txBody>
                  <a:tcPr marL="66348" marR="66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00000"/>
                        </a:lnSpc>
                        <a:spcBef>
                          <a:spcPts val="0"/>
                        </a:spcBef>
                        <a:spcAft>
                          <a:spcPts val="0"/>
                        </a:spcAft>
                      </a:pPr>
                      <a:r>
                        <a:rPr lang="ru-RU" sz="900">
                          <a:solidFill>
                            <a:schemeClr val="bg1"/>
                          </a:solidFill>
                          <a:latin typeface="Calibri"/>
                          <a:ea typeface="Times New Roman"/>
                        </a:rPr>
                        <a:t>from 1,5 to 2 years</a:t>
                      </a:r>
                      <a:endParaRPr lang="ru-RU" sz="1400">
                        <a:solidFill>
                          <a:schemeClr val="bg1"/>
                        </a:solidFill>
                        <a:latin typeface="Times New Roman"/>
                        <a:ea typeface="Times New Roman"/>
                      </a:endParaRPr>
                    </a:p>
                  </a:txBody>
                  <a:tcPr marL="66348" marR="66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00000"/>
                        </a:lnSpc>
                        <a:spcBef>
                          <a:spcPts val="0"/>
                        </a:spcBef>
                        <a:spcAft>
                          <a:spcPts val="0"/>
                        </a:spcAft>
                      </a:pPr>
                      <a:r>
                        <a:rPr lang="ru-RU" sz="900">
                          <a:solidFill>
                            <a:schemeClr val="bg1"/>
                          </a:solidFill>
                          <a:latin typeface="Calibri"/>
                          <a:ea typeface="Times New Roman"/>
                        </a:rPr>
                        <a:t>from 2 to 3 years</a:t>
                      </a:r>
                      <a:endParaRPr lang="ru-RU" sz="1400">
                        <a:solidFill>
                          <a:schemeClr val="bg1"/>
                        </a:solidFill>
                        <a:latin typeface="Times New Roman"/>
                        <a:ea typeface="Times New Roman"/>
                      </a:endParaRPr>
                    </a:p>
                  </a:txBody>
                  <a:tcPr marL="66348" marR="66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00000"/>
                        </a:lnSpc>
                        <a:spcBef>
                          <a:spcPts val="0"/>
                        </a:spcBef>
                        <a:spcAft>
                          <a:spcPts val="0"/>
                        </a:spcAft>
                      </a:pPr>
                      <a:r>
                        <a:rPr lang="ru-RU" sz="900">
                          <a:solidFill>
                            <a:schemeClr val="bg1"/>
                          </a:solidFill>
                          <a:latin typeface="Calibri"/>
                          <a:ea typeface="Times New Roman"/>
                        </a:rPr>
                        <a:t>after 3 years</a:t>
                      </a:r>
                      <a:endParaRPr lang="ru-RU" sz="1400">
                        <a:solidFill>
                          <a:schemeClr val="bg1"/>
                        </a:solidFill>
                        <a:latin typeface="Times New Roman"/>
                        <a:ea typeface="Times New Roman"/>
                      </a:endParaRPr>
                    </a:p>
                  </a:txBody>
                  <a:tcPr marL="66348" marR="66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084">
                <a:tc>
                  <a:txBody>
                    <a:bodyPr/>
                    <a:lstStyle/>
                    <a:p>
                      <a:pPr indent="0" algn="l">
                        <a:lnSpc>
                          <a:spcPct val="100000"/>
                        </a:lnSpc>
                        <a:spcBef>
                          <a:spcPts val="0"/>
                        </a:spcBef>
                        <a:spcAft>
                          <a:spcPts val="0"/>
                        </a:spcAft>
                      </a:pPr>
                      <a:r>
                        <a:rPr lang="en-US" sz="1100">
                          <a:solidFill>
                            <a:schemeClr val="bg1"/>
                          </a:solidFill>
                          <a:latin typeface="Calibri"/>
                          <a:ea typeface="Times New Roman"/>
                        </a:rPr>
                        <a:t>DFMP</a:t>
                      </a:r>
                      <a:endParaRPr lang="ru-RU" sz="1400">
                        <a:solidFill>
                          <a:schemeClr val="bg1"/>
                        </a:solidFill>
                        <a:latin typeface="Times New Roman"/>
                        <a:ea typeface="Times New Roman"/>
                      </a:endParaRPr>
                    </a:p>
                  </a:txBody>
                  <a:tcPr marL="66348" marR="66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Bef>
                          <a:spcPts val="0"/>
                        </a:spcBef>
                        <a:spcAft>
                          <a:spcPts val="0"/>
                        </a:spcAft>
                      </a:pPr>
                      <a:r>
                        <a:rPr lang="en-US" sz="1100" dirty="0">
                          <a:solidFill>
                            <a:schemeClr val="bg1"/>
                          </a:solidFill>
                          <a:latin typeface="Calibri"/>
                          <a:ea typeface="Times New Roman"/>
                        </a:rPr>
                        <a:t>18 425</a:t>
                      </a:r>
                      <a:endParaRPr lang="ru-RU" sz="1400" dirty="0">
                        <a:solidFill>
                          <a:schemeClr val="bg1"/>
                        </a:solidFill>
                        <a:latin typeface="Times New Roman"/>
                        <a:ea typeface="Times New Roman"/>
                      </a:endParaRPr>
                    </a:p>
                  </a:txBody>
                  <a:tcPr marL="66348" marR="66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Bef>
                          <a:spcPts val="0"/>
                        </a:spcBef>
                        <a:spcAft>
                          <a:spcPts val="0"/>
                        </a:spcAft>
                      </a:pPr>
                      <a:r>
                        <a:rPr lang="en-US" sz="1100" dirty="0">
                          <a:solidFill>
                            <a:schemeClr val="bg1"/>
                          </a:solidFill>
                          <a:latin typeface="Calibri"/>
                          <a:ea typeface="Times New Roman"/>
                        </a:rPr>
                        <a:t>        22 793</a:t>
                      </a:r>
                      <a:endParaRPr lang="ru-RU" sz="1400" dirty="0">
                        <a:solidFill>
                          <a:schemeClr val="bg1"/>
                        </a:solidFill>
                        <a:latin typeface="Times New Roman"/>
                        <a:ea typeface="Times New Roman"/>
                      </a:endParaRPr>
                    </a:p>
                  </a:txBody>
                  <a:tcPr marL="66348" marR="66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Bef>
                          <a:spcPts val="0"/>
                        </a:spcBef>
                        <a:spcAft>
                          <a:spcPts val="0"/>
                        </a:spcAft>
                      </a:pPr>
                      <a:r>
                        <a:rPr lang="en-US" sz="1100">
                          <a:solidFill>
                            <a:schemeClr val="bg1"/>
                          </a:solidFill>
                          <a:latin typeface="Calibri"/>
                          <a:ea typeface="Times New Roman"/>
                        </a:rPr>
                        <a:t>71 763</a:t>
                      </a:r>
                      <a:endParaRPr lang="ru-RU" sz="1400">
                        <a:solidFill>
                          <a:schemeClr val="bg1"/>
                        </a:solidFill>
                        <a:latin typeface="Times New Roman"/>
                        <a:ea typeface="Times New Roman"/>
                      </a:endParaRPr>
                    </a:p>
                  </a:txBody>
                  <a:tcPr marL="66348" marR="66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Bef>
                          <a:spcPts val="0"/>
                        </a:spcBef>
                        <a:spcAft>
                          <a:spcPts val="0"/>
                        </a:spcAft>
                      </a:pPr>
                      <a:r>
                        <a:rPr lang="en-US" sz="1100">
                          <a:solidFill>
                            <a:schemeClr val="bg1"/>
                          </a:solidFill>
                          <a:latin typeface="Calibri"/>
                          <a:ea typeface="Times New Roman"/>
                        </a:rPr>
                        <a:t>83 559</a:t>
                      </a:r>
                      <a:endParaRPr lang="ru-RU" sz="1400">
                        <a:solidFill>
                          <a:schemeClr val="bg1"/>
                        </a:solidFill>
                        <a:latin typeface="Times New Roman"/>
                        <a:ea typeface="Times New Roman"/>
                      </a:endParaRPr>
                    </a:p>
                  </a:txBody>
                  <a:tcPr marL="66348" marR="66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Bef>
                          <a:spcPts val="0"/>
                        </a:spcBef>
                        <a:spcAft>
                          <a:spcPts val="0"/>
                        </a:spcAft>
                      </a:pPr>
                      <a:r>
                        <a:rPr lang="en-US" sz="1100">
                          <a:solidFill>
                            <a:schemeClr val="bg1"/>
                          </a:solidFill>
                          <a:latin typeface="Calibri"/>
                          <a:ea typeface="Times New Roman"/>
                        </a:rPr>
                        <a:t>184 470</a:t>
                      </a:r>
                      <a:endParaRPr lang="ru-RU" sz="1400">
                        <a:solidFill>
                          <a:schemeClr val="bg1"/>
                        </a:solidFill>
                        <a:latin typeface="Times New Roman"/>
                        <a:ea typeface="Times New Roman"/>
                      </a:endParaRPr>
                    </a:p>
                  </a:txBody>
                  <a:tcPr marL="66348" marR="66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Bef>
                          <a:spcPts val="0"/>
                        </a:spcBef>
                        <a:spcAft>
                          <a:spcPts val="0"/>
                        </a:spcAft>
                      </a:pPr>
                      <a:r>
                        <a:rPr lang="en-US" sz="1100">
                          <a:solidFill>
                            <a:schemeClr val="bg1"/>
                          </a:solidFill>
                          <a:latin typeface="Calibri"/>
                          <a:ea typeface="Times New Roman"/>
                        </a:rPr>
                        <a:t>309 648</a:t>
                      </a:r>
                      <a:endParaRPr lang="ru-RU" sz="1400">
                        <a:solidFill>
                          <a:schemeClr val="bg1"/>
                        </a:solidFill>
                        <a:latin typeface="Times New Roman"/>
                        <a:ea typeface="Times New Roman"/>
                      </a:endParaRPr>
                    </a:p>
                  </a:txBody>
                  <a:tcPr marL="66348" marR="66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5670">
                <a:tc>
                  <a:txBody>
                    <a:bodyPr/>
                    <a:lstStyle/>
                    <a:p>
                      <a:pPr indent="0" algn="l">
                        <a:lnSpc>
                          <a:spcPct val="100000"/>
                        </a:lnSpc>
                        <a:spcBef>
                          <a:spcPts val="0"/>
                        </a:spcBef>
                        <a:spcAft>
                          <a:spcPts val="0"/>
                        </a:spcAft>
                      </a:pPr>
                      <a:r>
                        <a:rPr lang="en-US" sz="1100">
                          <a:solidFill>
                            <a:schemeClr val="bg1"/>
                          </a:solidFill>
                          <a:latin typeface="Calibri"/>
                          <a:ea typeface="Times New Roman"/>
                        </a:rPr>
                        <a:t>% refund from DFMP per month</a:t>
                      </a:r>
                      <a:endParaRPr lang="ru-RU" sz="1400">
                        <a:solidFill>
                          <a:schemeClr val="bg1"/>
                        </a:solidFill>
                        <a:latin typeface="Times New Roman"/>
                        <a:ea typeface="Times New Roman"/>
                      </a:endParaRPr>
                    </a:p>
                  </a:txBody>
                  <a:tcPr marL="66348" marR="66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Bef>
                          <a:spcPts val="0"/>
                        </a:spcBef>
                        <a:spcAft>
                          <a:spcPts val="0"/>
                        </a:spcAft>
                      </a:pPr>
                      <a:endParaRPr lang="en-US" sz="1100" dirty="0">
                        <a:solidFill>
                          <a:schemeClr val="bg1"/>
                        </a:solidFill>
                        <a:latin typeface="Calibri"/>
                        <a:ea typeface="Times New Roman"/>
                      </a:endParaRPr>
                    </a:p>
                    <a:p>
                      <a:pPr indent="0" algn="r">
                        <a:lnSpc>
                          <a:spcPct val="100000"/>
                        </a:lnSpc>
                        <a:spcBef>
                          <a:spcPts val="0"/>
                        </a:spcBef>
                        <a:spcAft>
                          <a:spcPts val="0"/>
                        </a:spcAft>
                      </a:pPr>
                      <a:r>
                        <a:rPr lang="ru-RU" sz="1100" dirty="0">
                          <a:solidFill>
                            <a:schemeClr val="bg1"/>
                          </a:solidFill>
                          <a:latin typeface="Calibri"/>
                          <a:ea typeface="Times New Roman"/>
                        </a:rPr>
                        <a:t>12 8</a:t>
                      </a:r>
                      <a:r>
                        <a:rPr lang="en-US" sz="1100" dirty="0">
                          <a:solidFill>
                            <a:schemeClr val="bg1"/>
                          </a:solidFill>
                          <a:latin typeface="Calibri"/>
                          <a:ea typeface="Times New Roman"/>
                        </a:rPr>
                        <a:t>98 </a:t>
                      </a:r>
                      <a:r>
                        <a:rPr lang="ru-RU" sz="1100" dirty="0">
                          <a:solidFill>
                            <a:schemeClr val="bg1"/>
                          </a:solidFill>
                          <a:latin typeface="Calibri"/>
                          <a:ea typeface="Times New Roman"/>
                        </a:rPr>
                        <a:t>(</a:t>
                      </a:r>
                      <a:r>
                        <a:rPr lang="en-US" sz="1100" dirty="0">
                          <a:solidFill>
                            <a:schemeClr val="bg1"/>
                          </a:solidFill>
                          <a:latin typeface="Calibri"/>
                          <a:ea typeface="Times New Roman"/>
                        </a:rPr>
                        <a:t>70</a:t>
                      </a:r>
                      <a:r>
                        <a:rPr lang="ru-RU" sz="1100" dirty="0">
                          <a:solidFill>
                            <a:schemeClr val="bg1"/>
                          </a:solidFill>
                          <a:latin typeface="Calibri"/>
                          <a:ea typeface="Times New Roman"/>
                        </a:rPr>
                        <a:t>%)</a:t>
                      </a:r>
                      <a:endParaRPr lang="ru-RU" sz="1400" dirty="0">
                        <a:solidFill>
                          <a:schemeClr val="bg1"/>
                        </a:solidFill>
                        <a:latin typeface="Times New Roman"/>
                        <a:ea typeface="Times New Roman"/>
                      </a:endParaRPr>
                    </a:p>
                  </a:txBody>
                  <a:tcPr marL="66348" marR="66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Bef>
                          <a:spcPts val="0"/>
                        </a:spcBef>
                        <a:spcAft>
                          <a:spcPts val="0"/>
                        </a:spcAft>
                      </a:pPr>
                      <a:r>
                        <a:rPr lang="en-US" sz="1100" dirty="0">
                          <a:solidFill>
                            <a:schemeClr val="bg1"/>
                          </a:solidFill>
                          <a:latin typeface="Calibri"/>
                          <a:ea typeface="Times New Roman"/>
                        </a:rPr>
                        <a:t>15 995</a:t>
                      </a:r>
                      <a:r>
                        <a:rPr lang="ru-RU" sz="1100" dirty="0">
                          <a:solidFill>
                            <a:schemeClr val="bg1"/>
                          </a:solidFill>
                          <a:latin typeface="Calibri"/>
                          <a:ea typeface="Times New Roman"/>
                        </a:rPr>
                        <a:t> (</a:t>
                      </a:r>
                      <a:r>
                        <a:rPr lang="en-US" sz="1100" dirty="0">
                          <a:solidFill>
                            <a:schemeClr val="bg1"/>
                          </a:solidFill>
                          <a:latin typeface="Calibri"/>
                          <a:ea typeface="Times New Roman"/>
                        </a:rPr>
                        <a:t>70</a:t>
                      </a:r>
                      <a:r>
                        <a:rPr lang="ru-RU" sz="1100" dirty="0">
                          <a:solidFill>
                            <a:schemeClr val="bg1"/>
                          </a:solidFill>
                          <a:latin typeface="Calibri"/>
                          <a:ea typeface="Times New Roman"/>
                        </a:rPr>
                        <a:t>%)</a:t>
                      </a:r>
                      <a:endParaRPr lang="ru-RU" sz="1400" dirty="0">
                        <a:solidFill>
                          <a:schemeClr val="bg1"/>
                        </a:solidFill>
                        <a:latin typeface="Times New Roman"/>
                        <a:ea typeface="Times New Roman"/>
                      </a:endParaRPr>
                    </a:p>
                  </a:txBody>
                  <a:tcPr marL="66348" marR="66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Bef>
                          <a:spcPts val="0"/>
                        </a:spcBef>
                        <a:spcAft>
                          <a:spcPts val="0"/>
                        </a:spcAft>
                      </a:pPr>
                      <a:r>
                        <a:rPr lang="en-US" sz="1100" dirty="0">
                          <a:solidFill>
                            <a:schemeClr val="bg1"/>
                          </a:solidFill>
                          <a:latin typeface="Calibri"/>
                          <a:ea typeface="Times New Roman"/>
                        </a:rPr>
                        <a:t>            50 234</a:t>
                      </a:r>
                      <a:endParaRPr lang="ru-RU" sz="1400" dirty="0">
                        <a:solidFill>
                          <a:schemeClr val="bg1"/>
                        </a:solidFill>
                        <a:latin typeface="Times New Roman"/>
                        <a:ea typeface="Times New Roman"/>
                      </a:endParaRPr>
                    </a:p>
                    <a:p>
                      <a:pPr indent="0" algn="r">
                        <a:lnSpc>
                          <a:spcPct val="100000"/>
                        </a:lnSpc>
                        <a:spcBef>
                          <a:spcPts val="0"/>
                        </a:spcBef>
                        <a:spcAft>
                          <a:spcPts val="0"/>
                        </a:spcAft>
                      </a:pPr>
                      <a:r>
                        <a:rPr lang="ru-RU" sz="1100" dirty="0">
                          <a:solidFill>
                            <a:schemeClr val="bg1"/>
                          </a:solidFill>
                          <a:latin typeface="Calibri"/>
                          <a:ea typeface="Times New Roman"/>
                        </a:rPr>
                        <a:t>(7</a:t>
                      </a:r>
                      <a:r>
                        <a:rPr lang="en-US" sz="1100" dirty="0">
                          <a:solidFill>
                            <a:schemeClr val="bg1"/>
                          </a:solidFill>
                          <a:latin typeface="Calibri"/>
                          <a:ea typeface="Times New Roman"/>
                        </a:rPr>
                        <a:t>0</a:t>
                      </a:r>
                      <a:r>
                        <a:rPr lang="ru-RU" sz="1100" dirty="0">
                          <a:solidFill>
                            <a:schemeClr val="bg1"/>
                          </a:solidFill>
                          <a:latin typeface="Calibri"/>
                          <a:ea typeface="Times New Roman"/>
                        </a:rPr>
                        <a:t>%)</a:t>
                      </a:r>
                      <a:endParaRPr lang="ru-RU" sz="1400" dirty="0">
                        <a:solidFill>
                          <a:schemeClr val="bg1"/>
                        </a:solidFill>
                        <a:latin typeface="Times New Roman"/>
                        <a:ea typeface="Times New Roman"/>
                      </a:endParaRPr>
                    </a:p>
                  </a:txBody>
                  <a:tcPr marL="66348" marR="66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Bef>
                          <a:spcPts val="0"/>
                        </a:spcBef>
                        <a:spcAft>
                          <a:spcPts val="0"/>
                        </a:spcAft>
                      </a:pPr>
                      <a:r>
                        <a:rPr lang="en-US" sz="1100" dirty="0">
                          <a:solidFill>
                            <a:schemeClr val="bg1"/>
                          </a:solidFill>
                          <a:latin typeface="Calibri"/>
                          <a:ea typeface="Times New Roman"/>
                        </a:rPr>
                        <a:t>58 491</a:t>
                      </a:r>
                      <a:endParaRPr lang="ru-RU" sz="1400" dirty="0">
                        <a:solidFill>
                          <a:schemeClr val="bg1"/>
                        </a:solidFill>
                        <a:latin typeface="Times New Roman"/>
                        <a:ea typeface="Times New Roman"/>
                      </a:endParaRPr>
                    </a:p>
                    <a:p>
                      <a:pPr indent="0" algn="r">
                        <a:lnSpc>
                          <a:spcPct val="100000"/>
                        </a:lnSpc>
                        <a:spcBef>
                          <a:spcPts val="0"/>
                        </a:spcBef>
                        <a:spcAft>
                          <a:spcPts val="0"/>
                        </a:spcAft>
                      </a:pPr>
                      <a:r>
                        <a:rPr lang="en-US" sz="1100" dirty="0">
                          <a:solidFill>
                            <a:schemeClr val="bg1"/>
                          </a:solidFill>
                          <a:latin typeface="Calibri"/>
                          <a:ea typeface="Times New Roman"/>
                        </a:rPr>
                        <a:t>(70%)</a:t>
                      </a:r>
                      <a:endParaRPr lang="ru-RU" sz="1400" dirty="0">
                        <a:solidFill>
                          <a:schemeClr val="bg1"/>
                        </a:solidFill>
                        <a:latin typeface="Times New Roman"/>
                        <a:ea typeface="Times New Roman"/>
                      </a:endParaRPr>
                    </a:p>
                  </a:txBody>
                  <a:tcPr marL="66348" marR="66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Bef>
                          <a:spcPts val="0"/>
                        </a:spcBef>
                        <a:spcAft>
                          <a:spcPts val="0"/>
                        </a:spcAft>
                      </a:pPr>
                      <a:r>
                        <a:rPr lang="en-US" sz="1100" dirty="0">
                          <a:solidFill>
                            <a:schemeClr val="bg1"/>
                          </a:solidFill>
                          <a:latin typeface="Calibri"/>
                          <a:ea typeface="Times New Roman"/>
                        </a:rPr>
                        <a:t>129 129 (70% for first month of period)</a:t>
                      </a:r>
                      <a:endParaRPr lang="ru-RU" sz="1400" dirty="0">
                        <a:solidFill>
                          <a:schemeClr val="bg1"/>
                        </a:solidFill>
                        <a:latin typeface="Times New Roman"/>
                        <a:ea typeface="Times New Roman"/>
                      </a:endParaRPr>
                    </a:p>
                    <a:p>
                      <a:pPr indent="0" algn="r">
                        <a:lnSpc>
                          <a:spcPct val="100000"/>
                        </a:lnSpc>
                        <a:spcBef>
                          <a:spcPts val="0"/>
                        </a:spcBef>
                        <a:spcAft>
                          <a:spcPts val="0"/>
                        </a:spcAft>
                      </a:pPr>
                      <a:r>
                        <a:rPr lang="en-US" sz="1100" dirty="0">
                          <a:solidFill>
                            <a:schemeClr val="bg1"/>
                          </a:solidFill>
                          <a:latin typeface="Calibri"/>
                          <a:ea typeface="Times New Roman"/>
                        </a:rPr>
                        <a:t>83 011 (45% for next months of period)</a:t>
                      </a:r>
                      <a:endParaRPr lang="ru-RU" sz="1400" dirty="0">
                        <a:solidFill>
                          <a:schemeClr val="bg1"/>
                        </a:solidFill>
                        <a:latin typeface="Times New Roman"/>
                        <a:ea typeface="Times New Roman"/>
                      </a:endParaRPr>
                    </a:p>
                  </a:txBody>
                  <a:tcPr marL="66348" marR="66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Bef>
                          <a:spcPts val="0"/>
                        </a:spcBef>
                        <a:spcAft>
                          <a:spcPts val="0"/>
                        </a:spcAft>
                      </a:pPr>
                      <a:r>
                        <a:rPr lang="en-US" sz="1100" dirty="0">
                          <a:solidFill>
                            <a:schemeClr val="bg1"/>
                          </a:solidFill>
                          <a:latin typeface="Calibri"/>
                          <a:ea typeface="Times New Roman"/>
                        </a:rPr>
                        <a:t>139 341</a:t>
                      </a:r>
                      <a:r>
                        <a:rPr lang="ru-RU" sz="1100" dirty="0">
                          <a:solidFill>
                            <a:schemeClr val="bg1"/>
                          </a:solidFill>
                          <a:latin typeface="Calibri"/>
                          <a:ea typeface="Times New Roman"/>
                        </a:rPr>
                        <a:t> (</a:t>
                      </a:r>
                      <a:r>
                        <a:rPr lang="en-US" sz="1100" dirty="0">
                          <a:solidFill>
                            <a:schemeClr val="bg1"/>
                          </a:solidFill>
                          <a:latin typeface="Calibri"/>
                          <a:ea typeface="Times New Roman"/>
                        </a:rPr>
                        <a:t>4</a:t>
                      </a:r>
                      <a:r>
                        <a:rPr lang="ru-RU" sz="1100" dirty="0">
                          <a:solidFill>
                            <a:schemeClr val="bg1"/>
                          </a:solidFill>
                          <a:latin typeface="Calibri"/>
                          <a:ea typeface="Times New Roman"/>
                        </a:rPr>
                        <a:t>5%)</a:t>
                      </a:r>
                      <a:endParaRPr lang="ru-RU" sz="1400" dirty="0">
                        <a:solidFill>
                          <a:schemeClr val="bg1"/>
                        </a:solidFill>
                        <a:latin typeface="Times New Roman"/>
                        <a:ea typeface="Times New Roman"/>
                      </a:endParaRPr>
                    </a:p>
                  </a:txBody>
                  <a:tcPr marL="66348" marR="66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4167">
                <a:tc>
                  <a:txBody>
                    <a:bodyPr/>
                    <a:lstStyle/>
                    <a:p>
                      <a:pPr indent="0" algn="l">
                        <a:lnSpc>
                          <a:spcPct val="100000"/>
                        </a:lnSpc>
                        <a:spcBef>
                          <a:spcPts val="0"/>
                        </a:spcBef>
                        <a:spcAft>
                          <a:spcPts val="0"/>
                        </a:spcAft>
                      </a:pPr>
                      <a:r>
                        <a:rPr lang="en-US" sz="1100">
                          <a:solidFill>
                            <a:schemeClr val="bg1"/>
                          </a:solidFill>
                          <a:latin typeface="Calibri"/>
                          <a:ea typeface="Times New Roman"/>
                        </a:rPr>
                        <a:t>Total % of refund from DFMP for the period</a:t>
                      </a:r>
                      <a:endParaRPr lang="ru-RU" sz="1400">
                        <a:solidFill>
                          <a:schemeClr val="bg1"/>
                        </a:solidFill>
                        <a:latin typeface="Times New Roman"/>
                        <a:ea typeface="Times New Roman"/>
                      </a:endParaRPr>
                    </a:p>
                  </a:txBody>
                  <a:tcPr marL="66348" marR="66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Bef>
                          <a:spcPts val="0"/>
                        </a:spcBef>
                        <a:spcAft>
                          <a:spcPts val="0"/>
                        </a:spcAft>
                      </a:pPr>
                      <a:endParaRPr lang="en-US" sz="1100">
                        <a:solidFill>
                          <a:schemeClr val="bg1"/>
                        </a:solidFill>
                        <a:latin typeface="Calibri"/>
                        <a:ea typeface="Times New Roman"/>
                      </a:endParaRPr>
                    </a:p>
                    <a:p>
                      <a:pPr indent="0" algn="just">
                        <a:lnSpc>
                          <a:spcPct val="100000"/>
                        </a:lnSpc>
                        <a:spcBef>
                          <a:spcPts val="0"/>
                        </a:spcBef>
                        <a:spcAft>
                          <a:spcPts val="0"/>
                        </a:spcAft>
                      </a:pPr>
                      <a:r>
                        <a:rPr lang="ru-RU" sz="1100">
                          <a:solidFill>
                            <a:schemeClr val="bg1"/>
                          </a:solidFill>
                          <a:latin typeface="Calibri"/>
                          <a:ea typeface="Times New Roman"/>
                        </a:rPr>
                        <a:t>38 </a:t>
                      </a:r>
                      <a:r>
                        <a:rPr lang="en-US" sz="1100">
                          <a:solidFill>
                            <a:schemeClr val="bg1"/>
                          </a:solidFill>
                          <a:latin typeface="Calibri"/>
                          <a:ea typeface="Times New Roman"/>
                        </a:rPr>
                        <a:t>693</a:t>
                      </a:r>
                      <a:endParaRPr lang="ru-RU" sz="1400">
                        <a:solidFill>
                          <a:schemeClr val="bg1"/>
                        </a:solidFill>
                        <a:latin typeface="Times New Roman"/>
                        <a:ea typeface="Times New Roman"/>
                      </a:endParaRPr>
                    </a:p>
                  </a:txBody>
                  <a:tcPr marL="66348" marR="66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Bef>
                          <a:spcPts val="0"/>
                        </a:spcBef>
                        <a:spcAft>
                          <a:spcPts val="0"/>
                        </a:spcAft>
                      </a:pPr>
                      <a:r>
                        <a:rPr lang="en-US" sz="1100">
                          <a:solidFill>
                            <a:schemeClr val="bg1"/>
                          </a:solidFill>
                          <a:latin typeface="Calibri"/>
                          <a:ea typeface="Times New Roman"/>
                        </a:rPr>
                        <a:t>95 731</a:t>
                      </a:r>
                      <a:endParaRPr lang="ru-RU" sz="1400">
                        <a:solidFill>
                          <a:schemeClr val="bg1"/>
                        </a:solidFill>
                        <a:latin typeface="Times New Roman"/>
                        <a:ea typeface="Times New Roman"/>
                      </a:endParaRPr>
                    </a:p>
                  </a:txBody>
                  <a:tcPr marL="66348" marR="66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Bef>
                          <a:spcPts val="0"/>
                        </a:spcBef>
                        <a:spcAft>
                          <a:spcPts val="0"/>
                        </a:spcAft>
                      </a:pPr>
                      <a:r>
                        <a:rPr lang="en-US" sz="1100">
                          <a:solidFill>
                            <a:schemeClr val="bg1"/>
                          </a:solidFill>
                          <a:latin typeface="Calibri"/>
                          <a:ea typeface="Times New Roman"/>
                        </a:rPr>
                        <a:t>301 405</a:t>
                      </a:r>
                      <a:endParaRPr lang="ru-RU" sz="1400">
                        <a:solidFill>
                          <a:schemeClr val="bg1"/>
                        </a:solidFill>
                        <a:latin typeface="Times New Roman"/>
                        <a:ea typeface="Times New Roman"/>
                      </a:endParaRPr>
                    </a:p>
                  </a:txBody>
                  <a:tcPr marL="66348" marR="66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Bef>
                          <a:spcPts val="0"/>
                        </a:spcBef>
                        <a:spcAft>
                          <a:spcPts val="0"/>
                        </a:spcAft>
                      </a:pPr>
                      <a:r>
                        <a:rPr lang="en-US" sz="1100" dirty="0">
                          <a:solidFill>
                            <a:schemeClr val="bg1"/>
                          </a:solidFill>
                          <a:latin typeface="Calibri"/>
                          <a:ea typeface="Times New Roman"/>
                        </a:rPr>
                        <a:t>350 948</a:t>
                      </a:r>
                      <a:endParaRPr lang="ru-RU" sz="1400" dirty="0">
                        <a:solidFill>
                          <a:schemeClr val="bg1"/>
                        </a:solidFill>
                        <a:latin typeface="Times New Roman"/>
                        <a:ea typeface="Times New Roman"/>
                      </a:endParaRPr>
                    </a:p>
                  </a:txBody>
                  <a:tcPr marL="66348" marR="66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Bef>
                          <a:spcPts val="0"/>
                        </a:spcBef>
                        <a:spcAft>
                          <a:spcPts val="0"/>
                        </a:spcAft>
                      </a:pPr>
                      <a:r>
                        <a:rPr lang="en-US" sz="1100" dirty="0">
                          <a:solidFill>
                            <a:schemeClr val="bg1"/>
                          </a:solidFill>
                          <a:latin typeface="Calibri"/>
                          <a:ea typeface="Times New Roman"/>
                        </a:rPr>
                        <a:t>1 042 250</a:t>
                      </a:r>
                      <a:endParaRPr lang="ru-RU" sz="1400" dirty="0">
                        <a:solidFill>
                          <a:schemeClr val="bg1"/>
                        </a:solidFill>
                        <a:latin typeface="Times New Roman"/>
                        <a:ea typeface="Times New Roman"/>
                      </a:endParaRPr>
                    </a:p>
                  </a:txBody>
                  <a:tcPr marL="66348" marR="66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Bef>
                          <a:spcPts val="0"/>
                        </a:spcBef>
                        <a:spcAft>
                          <a:spcPts val="0"/>
                        </a:spcAft>
                      </a:pPr>
                      <a:r>
                        <a:rPr lang="en-US" sz="1100" dirty="0">
                          <a:solidFill>
                            <a:schemeClr val="bg1"/>
                          </a:solidFill>
                          <a:latin typeface="Calibri"/>
                          <a:ea typeface="Times New Roman"/>
                        </a:rPr>
                        <a:t>1 672 099</a:t>
                      </a:r>
                      <a:r>
                        <a:rPr lang="ru-RU" sz="1100" dirty="0">
                          <a:solidFill>
                            <a:schemeClr val="bg1"/>
                          </a:solidFill>
                          <a:latin typeface="Calibri"/>
                          <a:ea typeface="Times New Roman"/>
                        </a:rPr>
                        <a:t> (</a:t>
                      </a:r>
                      <a:r>
                        <a:rPr lang="en-US" sz="1100" dirty="0">
                          <a:solidFill>
                            <a:schemeClr val="bg1"/>
                          </a:solidFill>
                          <a:latin typeface="Calibri"/>
                          <a:ea typeface="Times New Roman"/>
                        </a:rPr>
                        <a:t>for</a:t>
                      </a:r>
                      <a:r>
                        <a:rPr lang="ru-RU" sz="1100" dirty="0">
                          <a:solidFill>
                            <a:schemeClr val="bg1"/>
                          </a:solidFill>
                          <a:latin typeface="Calibri"/>
                          <a:ea typeface="Times New Roman"/>
                        </a:rPr>
                        <a:t> 1 </a:t>
                      </a:r>
                      <a:r>
                        <a:rPr lang="en-US" sz="1100" dirty="0">
                          <a:solidFill>
                            <a:schemeClr val="bg1"/>
                          </a:solidFill>
                          <a:latin typeface="Calibri"/>
                          <a:ea typeface="Times New Roman"/>
                        </a:rPr>
                        <a:t>year after</a:t>
                      </a:r>
                      <a:r>
                        <a:rPr lang="ru-RU" sz="1100" dirty="0">
                          <a:solidFill>
                            <a:schemeClr val="bg1"/>
                          </a:solidFill>
                          <a:latin typeface="Calibri"/>
                          <a:ea typeface="Times New Roman"/>
                        </a:rPr>
                        <a:t> 3 </a:t>
                      </a:r>
                      <a:r>
                        <a:rPr lang="en-US" sz="1100" dirty="0">
                          <a:solidFill>
                            <a:schemeClr val="bg1"/>
                          </a:solidFill>
                          <a:latin typeface="Calibri"/>
                          <a:ea typeface="Times New Roman"/>
                        </a:rPr>
                        <a:t>years</a:t>
                      </a:r>
                      <a:r>
                        <a:rPr lang="ru-RU" sz="1100" dirty="0">
                          <a:solidFill>
                            <a:schemeClr val="bg1"/>
                          </a:solidFill>
                          <a:latin typeface="Calibri"/>
                          <a:ea typeface="Times New Roman"/>
                        </a:rPr>
                        <a:t>)</a:t>
                      </a:r>
                      <a:endParaRPr lang="ru-RU" sz="1400" dirty="0">
                        <a:solidFill>
                          <a:schemeClr val="bg1"/>
                        </a:solidFill>
                        <a:latin typeface="Times New Roman"/>
                        <a:ea typeface="Times New Roman"/>
                      </a:endParaRPr>
                    </a:p>
                  </a:txBody>
                  <a:tcPr marL="66348" marR="66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14282" y="142852"/>
            <a:ext cx="8786874" cy="6572296"/>
          </a:xfrm>
          <a:prstGeom prst="roundRect">
            <a:avLst/>
          </a:prstGeom>
          <a:solidFill>
            <a:schemeClr val="accent3">
              <a:lumMod val="75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ru-RU" sz="1600" b="1" dirty="0" smtClean="0"/>
          </a:p>
          <a:p>
            <a:pPr lvl="0"/>
            <a:r>
              <a:rPr lang="ru-RU" sz="2000" b="1" dirty="0" smtClean="0"/>
              <a:t>                                        </a:t>
            </a:r>
            <a:endParaRPr lang="ru-RU" sz="1600" dirty="0">
              <a:solidFill>
                <a:schemeClr val="bg1"/>
              </a:solidFill>
            </a:endParaRPr>
          </a:p>
        </p:txBody>
      </p:sp>
      <p:sp>
        <p:nvSpPr>
          <p:cNvPr id="13" name="TextBox 12"/>
          <p:cNvSpPr txBox="1"/>
          <p:nvPr/>
        </p:nvSpPr>
        <p:spPr>
          <a:xfrm>
            <a:off x="285720" y="357166"/>
            <a:ext cx="8572560" cy="5309146"/>
          </a:xfrm>
          <a:prstGeom prst="rect">
            <a:avLst/>
          </a:prstGeom>
          <a:noFill/>
        </p:spPr>
        <p:txBody>
          <a:bodyPr wrap="square" rtlCol="0">
            <a:spAutoFit/>
          </a:bodyPr>
          <a:lstStyle/>
          <a:p>
            <a:pPr algn="ctr">
              <a:spcAft>
                <a:spcPts val="1200"/>
              </a:spcAft>
            </a:pPr>
            <a:r>
              <a:rPr lang="en-US" sz="2800" b="1" dirty="0" smtClean="0">
                <a:solidFill>
                  <a:schemeClr val="bg1"/>
                </a:solidFill>
              </a:rPr>
              <a:t>Project financing </a:t>
            </a:r>
            <a:endParaRPr lang="ru-RU" sz="2800" b="1" dirty="0" smtClean="0">
              <a:solidFill>
                <a:schemeClr val="bg1"/>
              </a:solidFill>
            </a:endParaRPr>
          </a:p>
          <a:p>
            <a:r>
              <a:rPr lang="en-US" sz="2400" dirty="0" smtClean="0">
                <a:solidFill>
                  <a:schemeClr val="bg1"/>
                </a:solidFill>
              </a:rPr>
              <a:t>The project team considers attracting project financing in the form of credit funds at a reasonable Bank interest rate. As security for the credit, it is possible to provide real estate and equipment of the </a:t>
            </a:r>
            <a:r>
              <a:rPr lang="en-US" sz="2400" dirty="0" err="1" smtClean="0">
                <a:solidFill>
                  <a:schemeClr val="bg1"/>
                </a:solidFill>
              </a:rPr>
              <a:t>Kameshkir</a:t>
            </a:r>
            <a:r>
              <a:rPr lang="en-US" sz="2400" dirty="0" smtClean="0">
                <a:solidFill>
                  <a:schemeClr val="bg1"/>
                </a:solidFill>
              </a:rPr>
              <a:t> cheese factory as collateral, as well as a guarantee from the founders of the project.</a:t>
            </a:r>
            <a:endParaRPr lang="ru-RU" sz="2400" dirty="0" smtClean="0">
              <a:solidFill>
                <a:schemeClr val="bg1"/>
              </a:solidFill>
            </a:endParaRPr>
          </a:p>
          <a:p>
            <a:r>
              <a:rPr lang="en-US" sz="2400" dirty="0" smtClean="0">
                <a:solidFill>
                  <a:schemeClr val="bg1"/>
                </a:solidFill>
              </a:rPr>
              <a:t> </a:t>
            </a:r>
            <a:endParaRPr lang="ru-RU" sz="2400" dirty="0" smtClean="0">
              <a:solidFill>
                <a:schemeClr val="bg1"/>
              </a:solidFill>
            </a:endParaRPr>
          </a:p>
          <a:p>
            <a:r>
              <a:rPr lang="en-US" sz="2400" dirty="0" smtClean="0">
                <a:solidFill>
                  <a:schemeClr val="bg1"/>
                </a:solidFill>
              </a:rPr>
              <a:t>The project team will also be happy to consider other acceptable funding options for the project. Any additional information about the project, financial calculations, title and other documents can be provided by the project team to interested parties upon request.</a:t>
            </a:r>
            <a:endParaRPr lang="ru-RU" sz="2400" dirty="0" smtClean="0">
              <a:solidFill>
                <a:schemeClr val="bg1"/>
              </a:solidFill>
            </a:endParaRPr>
          </a:p>
          <a:p>
            <a:r>
              <a:rPr lang="en-US" sz="2400" dirty="0" smtClean="0"/>
              <a:t>  </a:t>
            </a:r>
            <a:endParaRPr lang="ru-RU" sz="2400" dirty="0" smtClean="0"/>
          </a:p>
          <a:p>
            <a:pPr algn="ctr"/>
            <a:r>
              <a:rPr lang="ru-RU" sz="2400" b="1" dirty="0" smtClean="0">
                <a:solidFill>
                  <a:schemeClr val="bg1"/>
                </a:solidFill>
              </a:rPr>
              <a:t>Thanks for your attention!</a:t>
            </a:r>
          </a:p>
          <a:p>
            <a:endParaRPr lang="ru-RU" sz="130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14282" y="214290"/>
            <a:ext cx="8715436" cy="6357982"/>
          </a:xfrm>
          <a:prstGeom prst="roundRect">
            <a:avLst/>
          </a:prstGeom>
          <a:solidFill>
            <a:schemeClr val="accent3">
              <a:lumMod val="75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одержимое 2"/>
          <p:cNvSpPr>
            <a:spLocks noGrp="1"/>
          </p:cNvSpPr>
          <p:nvPr>
            <p:ph idx="1"/>
          </p:nvPr>
        </p:nvSpPr>
        <p:spPr>
          <a:xfrm>
            <a:off x="500034" y="428604"/>
            <a:ext cx="8358246" cy="5857916"/>
          </a:xfrm>
        </p:spPr>
        <p:txBody>
          <a:bodyPr>
            <a:normAutofit/>
          </a:bodyPr>
          <a:lstStyle/>
          <a:p>
            <a:r>
              <a:rPr lang="en-US" sz="2800" dirty="0" smtClean="0">
                <a:solidFill>
                  <a:schemeClr val="bg1"/>
                </a:solidFill>
              </a:rPr>
              <a:t>Location</a:t>
            </a:r>
            <a:r>
              <a:rPr lang="ru-RU" sz="2800" dirty="0" smtClean="0">
                <a:solidFill>
                  <a:schemeClr val="bg1"/>
                </a:solidFill>
              </a:rPr>
              <a:t> – </a:t>
            </a:r>
            <a:r>
              <a:rPr lang="en-US" sz="2800" dirty="0" smtClean="0">
                <a:solidFill>
                  <a:schemeClr val="bg1"/>
                </a:solidFill>
              </a:rPr>
              <a:t>Penza region</a:t>
            </a:r>
            <a:r>
              <a:rPr lang="ru-RU" sz="2800" dirty="0" smtClean="0">
                <a:solidFill>
                  <a:schemeClr val="bg1"/>
                </a:solidFill>
              </a:rPr>
              <a:t>, </a:t>
            </a:r>
            <a:r>
              <a:rPr lang="en-US" sz="2800" dirty="0" smtClean="0">
                <a:solidFill>
                  <a:schemeClr val="bg1"/>
                </a:solidFill>
              </a:rPr>
              <a:t>district center Russian </a:t>
            </a:r>
            <a:r>
              <a:rPr lang="en-US" sz="2800" dirty="0" err="1" smtClean="0">
                <a:solidFill>
                  <a:schemeClr val="bg1"/>
                </a:solidFill>
              </a:rPr>
              <a:t>Kameshkir</a:t>
            </a:r>
            <a:r>
              <a:rPr lang="en-US" sz="2800" dirty="0" smtClean="0">
                <a:solidFill>
                  <a:schemeClr val="bg1"/>
                </a:solidFill>
              </a:rPr>
              <a:t>, </a:t>
            </a:r>
            <a:r>
              <a:rPr lang="en-US" sz="2800" dirty="0" err="1" smtClean="0">
                <a:solidFill>
                  <a:schemeClr val="bg1"/>
                </a:solidFill>
              </a:rPr>
              <a:t>Kameshkir</a:t>
            </a:r>
            <a:r>
              <a:rPr lang="en-US" sz="2800" dirty="0" smtClean="0">
                <a:solidFill>
                  <a:schemeClr val="bg1"/>
                </a:solidFill>
              </a:rPr>
              <a:t> cheese factory</a:t>
            </a:r>
          </a:p>
          <a:p>
            <a:r>
              <a:rPr lang="en-US" sz="2800" dirty="0" smtClean="0">
                <a:solidFill>
                  <a:schemeClr val="bg1"/>
                </a:solidFill>
              </a:rPr>
              <a:t>50 year history of cheese making</a:t>
            </a:r>
          </a:p>
          <a:p>
            <a:r>
              <a:rPr lang="en-US" sz="2800" dirty="0" smtClean="0">
                <a:solidFill>
                  <a:schemeClr val="bg1"/>
                </a:solidFill>
              </a:rPr>
              <a:t>5 000 </a:t>
            </a:r>
            <a:r>
              <a:rPr lang="en-US" sz="2800" dirty="0" err="1" smtClean="0">
                <a:solidFill>
                  <a:schemeClr val="bg1"/>
                </a:solidFill>
              </a:rPr>
              <a:t>sq.m</a:t>
            </a:r>
            <a:r>
              <a:rPr lang="en-US" sz="2800" dirty="0" smtClean="0">
                <a:solidFill>
                  <a:schemeClr val="bg1"/>
                </a:solidFill>
              </a:rPr>
              <a:t>. production area</a:t>
            </a:r>
          </a:p>
          <a:p>
            <a:r>
              <a:rPr lang="en-US" sz="2800" dirty="0" smtClean="0">
                <a:solidFill>
                  <a:schemeClr val="bg1"/>
                </a:solidFill>
              </a:rPr>
              <a:t>Cheese storage for simultaneous aging of 350 tons of cheese</a:t>
            </a:r>
          </a:p>
          <a:p>
            <a:r>
              <a:rPr lang="en-US" sz="2800" dirty="0" smtClean="0">
                <a:solidFill>
                  <a:schemeClr val="bg1"/>
                </a:solidFill>
              </a:rPr>
              <a:t>All the necessary technological equipment, has its own smoker, own transport</a:t>
            </a:r>
          </a:p>
          <a:p>
            <a:r>
              <a:rPr lang="en-US" sz="2800" dirty="0" smtClean="0">
                <a:solidFill>
                  <a:schemeClr val="bg1"/>
                </a:solidFill>
              </a:rPr>
              <a:t>Artesian wells, electric substation, gas</a:t>
            </a:r>
          </a:p>
          <a:p>
            <a:r>
              <a:rPr lang="en-US" sz="2800" dirty="0" smtClean="0">
                <a:solidFill>
                  <a:schemeClr val="bg1"/>
                </a:solidFill>
              </a:rPr>
              <a:t>Convenient location-100 km from Penza, 200 km from Saratov, 340 km from Samara, 700 km from Moscow</a:t>
            </a:r>
          </a:p>
          <a:p>
            <a:r>
              <a:rPr lang="en-US" sz="2800" dirty="0" smtClean="0">
                <a:solidFill>
                  <a:schemeClr val="bg1"/>
                </a:solidFill>
              </a:rPr>
              <a:t>Qualified and inexpensive staff</a:t>
            </a:r>
            <a:endParaRPr lang="ru-RU" sz="28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14282" y="214290"/>
            <a:ext cx="8715436" cy="6500858"/>
          </a:xfrm>
          <a:prstGeom prst="roundRect">
            <a:avLst/>
          </a:prstGeom>
          <a:solidFill>
            <a:schemeClr val="accent3">
              <a:lumMod val="75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pic>
        <p:nvPicPr>
          <p:cNvPr id="5" name="Рисунок 4" descr="Пармезан.jpg"/>
          <p:cNvPicPr>
            <a:picLocks noChangeAspect="1"/>
          </p:cNvPicPr>
          <p:nvPr/>
        </p:nvPicPr>
        <p:blipFill>
          <a:blip r:embed="rId2" cstate="print"/>
          <a:stretch>
            <a:fillRect/>
          </a:stretch>
        </p:blipFill>
        <p:spPr>
          <a:xfrm>
            <a:off x="857224" y="1071546"/>
            <a:ext cx="2259541" cy="1571636"/>
          </a:xfrm>
          <a:prstGeom prst="rect">
            <a:avLst/>
          </a:prstGeom>
        </p:spPr>
      </p:pic>
      <p:sp>
        <p:nvSpPr>
          <p:cNvPr id="8" name="TextBox 7"/>
          <p:cNvSpPr txBox="1"/>
          <p:nvPr/>
        </p:nvSpPr>
        <p:spPr>
          <a:xfrm>
            <a:off x="1357290" y="357166"/>
            <a:ext cx="6929486" cy="707886"/>
          </a:xfrm>
          <a:prstGeom prst="rect">
            <a:avLst/>
          </a:prstGeom>
          <a:noFill/>
        </p:spPr>
        <p:txBody>
          <a:bodyPr wrap="square" rtlCol="0">
            <a:spAutoFit/>
          </a:bodyPr>
          <a:lstStyle/>
          <a:p>
            <a:r>
              <a:rPr lang="en-US" sz="4000" dirty="0" smtClean="0">
                <a:solidFill>
                  <a:srgbClr val="FFFF99"/>
                </a:solidFill>
                <a:latin typeface="Monotype Corsiva" pitchFamily="66" charset="0"/>
              </a:rPr>
              <a:t>Only cheese – nothing but cheese!</a:t>
            </a:r>
            <a:endParaRPr lang="ru-RU" sz="4000" dirty="0"/>
          </a:p>
        </p:txBody>
      </p:sp>
      <p:sp>
        <p:nvSpPr>
          <p:cNvPr id="9" name="TextBox 8"/>
          <p:cNvSpPr txBox="1"/>
          <p:nvPr/>
        </p:nvSpPr>
        <p:spPr>
          <a:xfrm>
            <a:off x="3714744" y="2571744"/>
            <a:ext cx="1489703" cy="369332"/>
          </a:xfrm>
          <a:prstGeom prst="rect">
            <a:avLst/>
          </a:prstGeom>
          <a:noFill/>
        </p:spPr>
        <p:txBody>
          <a:bodyPr wrap="none" rtlCol="0">
            <a:spAutoFit/>
          </a:bodyPr>
          <a:lstStyle/>
          <a:p>
            <a:r>
              <a:rPr lang="en-US" dirty="0" smtClean="0">
                <a:solidFill>
                  <a:schemeClr val="bg1"/>
                </a:solidFill>
              </a:rPr>
              <a:t>Solid</a:t>
            </a:r>
            <a:r>
              <a:rPr lang="ru-RU" dirty="0" smtClean="0">
                <a:solidFill>
                  <a:schemeClr val="bg1"/>
                </a:solidFill>
              </a:rPr>
              <a:t> </a:t>
            </a:r>
            <a:r>
              <a:rPr lang="en-US" dirty="0" smtClean="0">
                <a:solidFill>
                  <a:schemeClr val="bg1"/>
                </a:solidFill>
              </a:rPr>
              <a:t> “Exotic”</a:t>
            </a:r>
            <a:endParaRPr lang="ru-RU" dirty="0">
              <a:solidFill>
                <a:schemeClr val="bg1"/>
              </a:solidFill>
            </a:endParaRPr>
          </a:p>
        </p:txBody>
      </p:sp>
      <p:pic>
        <p:nvPicPr>
          <p:cNvPr id="10" name="Рисунок 9" descr="Виндзор.jpg"/>
          <p:cNvPicPr>
            <a:picLocks noChangeAspect="1"/>
          </p:cNvPicPr>
          <p:nvPr/>
        </p:nvPicPr>
        <p:blipFill>
          <a:blip r:embed="rId3" cstate="print"/>
          <a:stretch>
            <a:fillRect/>
          </a:stretch>
        </p:blipFill>
        <p:spPr>
          <a:xfrm>
            <a:off x="857224" y="2928935"/>
            <a:ext cx="2286016" cy="1500198"/>
          </a:xfrm>
          <a:prstGeom prst="rect">
            <a:avLst/>
          </a:prstGeom>
        </p:spPr>
      </p:pic>
      <p:sp>
        <p:nvSpPr>
          <p:cNvPr id="11" name="TextBox 10"/>
          <p:cNvSpPr txBox="1"/>
          <p:nvPr/>
        </p:nvSpPr>
        <p:spPr>
          <a:xfrm>
            <a:off x="857224" y="2571744"/>
            <a:ext cx="1552028" cy="369332"/>
          </a:xfrm>
          <a:prstGeom prst="rect">
            <a:avLst/>
          </a:prstGeom>
          <a:noFill/>
        </p:spPr>
        <p:txBody>
          <a:bodyPr wrap="none" rtlCol="0">
            <a:spAutoFit/>
          </a:bodyPr>
          <a:lstStyle/>
          <a:p>
            <a:r>
              <a:rPr lang="en-US" dirty="0" smtClean="0">
                <a:solidFill>
                  <a:schemeClr val="bg1"/>
                </a:solidFill>
              </a:rPr>
              <a:t>Solid  “Classic”</a:t>
            </a:r>
            <a:endParaRPr lang="ru-RU" dirty="0">
              <a:solidFill>
                <a:schemeClr val="bg1"/>
              </a:solidFill>
            </a:endParaRPr>
          </a:p>
        </p:txBody>
      </p:sp>
      <p:pic>
        <p:nvPicPr>
          <p:cNvPr id="12" name="Рисунок 11" descr="Костр.jpg"/>
          <p:cNvPicPr>
            <a:picLocks noChangeAspect="1"/>
          </p:cNvPicPr>
          <p:nvPr/>
        </p:nvPicPr>
        <p:blipFill>
          <a:blip r:embed="rId4"/>
          <a:stretch>
            <a:fillRect/>
          </a:stretch>
        </p:blipFill>
        <p:spPr>
          <a:xfrm>
            <a:off x="5857884" y="1071546"/>
            <a:ext cx="2357442" cy="1571628"/>
          </a:xfrm>
          <a:prstGeom prst="rect">
            <a:avLst/>
          </a:prstGeom>
        </p:spPr>
      </p:pic>
      <p:sp>
        <p:nvSpPr>
          <p:cNvPr id="13" name="TextBox 12"/>
          <p:cNvSpPr txBox="1"/>
          <p:nvPr/>
        </p:nvSpPr>
        <p:spPr>
          <a:xfrm>
            <a:off x="6000760" y="2571744"/>
            <a:ext cx="2012089" cy="369332"/>
          </a:xfrm>
          <a:prstGeom prst="rect">
            <a:avLst/>
          </a:prstGeom>
          <a:noFill/>
        </p:spPr>
        <p:txBody>
          <a:bodyPr wrap="none" rtlCol="0">
            <a:spAutoFit/>
          </a:bodyPr>
          <a:lstStyle/>
          <a:p>
            <a:r>
              <a:rPr lang="en-US" dirty="0" smtClean="0">
                <a:solidFill>
                  <a:schemeClr val="bg1"/>
                </a:solidFill>
              </a:rPr>
              <a:t>Semi-solid “Classic”</a:t>
            </a:r>
            <a:endParaRPr lang="ru-RU" dirty="0">
              <a:solidFill>
                <a:schemeClr val="bg1"/>
              </a:solidFill>
            </a:endParaRPr>
          </a:p>
        </p:txBody>
      </p:sp>
      <p:pic>
        <p:nvPicPr>
          <p:cNvPr id="14" name="Рисунок 13" descr="redlester-800x600.jpg"/>
          <p:cNvPicPr>
            <a:picLocks noChangeAspect="1"/>
          </p:cNvPicPr>
          <p:nvPr/>
        </p:nvPicPr>
        <p:blipFill>
          <a:blip r:embed="rId5" cstate="print"/>
          <a:stretch>
            <a:fillRect/>
          </a:stretch>
        </p:blipFill>
        <p:spPr>
          <a:xfrm>
            <a:off x="3357554" y="1071545"/>
            <a:ext cx="2286016" cy="1571637"/>
          </a:xfrm>
          <a:prstGeom prst="rect">
            <a:avLst/>
          </a:prstGeom>
        </p:spPr>
      </p:pic>
      <p:sp>
        <p:nvSpPr>
          <p:cNvPr id="15" name="TextBox 14"/>
          <p:cNvSpPr txBox="1"/>
          <p:nvPr/>
        </p:nvSpPr>
        <p:spPr>
          <a:xfrm>
            <a:off x="1142976" y="4357694"/>
            <a:ext cx="1856790" cy="369332"/>
          </a:xfrm>
          <a:prstGeom prst="rect">
            <a:avLst/>
          </a:prstGeom>
          <a:noFill/>
        </p:spPr>
        <p:txBody>
          <a:bodyPr wrap="none" rtlCol="0">
            <a:spAutoFit/>
          </a:bodyPr>
          <a:lstStyle/>
          <a:p>
            <a:r>
              <a:rPr lang="en-US" dirty="0" smtClean="0">
                <a:solidFill>
                  <a:schemeClr val="bg1"/>
                </a:solidFill>
              </a:rPr>
              <a:t>Semi-solid “Exotic</a:t>
            </a:r>
            <a:endParaRPr lang="ru-RU" dirty="0">
              <a:solidFill>
                <a:schemeClr val="bg1"/>
              </a:solidFill>
            </a:endParaRPr>
          </a:p>
        </p:txBody>
      </p:sp>
      <p:pic>
        <p:nvPicPr>
          <p:cNvPr id="16" name="Рисунок 15" descr="Мягкий сыр.jpg"/>
          <p:cNvPicPr>
            <a:picLocks noChangeAspect="1"/>
          </p:cNvPicPr>
          <p:nvPr/>
        </p:nvPicPr>
        <p:blipFill>
          <a:blip r:embed="rId6" cstate="print"/>
          <a:stretch>
            <a:fillRect/>
          </a:stretch>
        </p:blipFill>
        <p:spPr>
          <a:xfrm>
            <a:off x="3357554" y="2928933"/>
            <a:ext cx="2286016" cy="1500199"/>
          </a:xfrm>
          <a:prstGeom prst="rect">
            <a:avLst/>
          </a:prstGeom>
        </p:spPr>
      </p:pic>
      <p:sp>
        <p:nvSpPr>
          <p:cNvPr id="18" name="TextBox 17"/>
          <p:cNvSpPr txBox="1"/>
          <p:nvPr/>
        </p:nvSpPr>
        <p:spPr>
          <a:xfrm>
            <a:off x="3786182" y="4357694"/>
            <a:ext cx="1354858" cy="369332"/>
          </a:xfrm>
          <a:prstGeom prst="rect">
            <a:avLst/>
          </a:prstGeom>
          <a:noFill/>
        </p:spPr>
        <p:txBody>
          <a:bodyPr wrap="square" rtlCol="0">
            <a:spAutoFit/>
          </a:bodyPr>
          <a:lstStyle/>
          <a:p>
            <a:r>
              <a:rPr lang="en-US" dirty="0" smtClean="0">
                <a:solidFill>
                  <a:schemeClr val="bg1"/>
                </a:solidFill>
              </a:rPr>
              <a:t>Soft cheese</a:t>
            </a:r>
            <a:endParaRPr lang="ru-RU" dirty="0">
              <a:solidFill>
                <a:schemeClr val="bg1"/>
              </a:solidFill>
            </a:endParaRPr>
          </a:p>
        </p:txBody>
      </p:sp>
      <p:pic>
        <p:nvPicPr>
          <p:cNvPr id="19" name="Рисунок 18" descr="Рассольный.jpg"/>
          <p:cNvPicPr>
            <a:picLocks noChangeAspect="1"/>
          </p:cNvPicPr>
          <p:nvPr/>
        </p:nvPicPr>
        <p:blipFill>
          <a:blip r:embed="rId7" cstate="print"/>
          <a:stretch>
            <a:fillRect/>
          </a:stretch>
        </p:blipFill>
        <p:spPr>
          <a:xfrm>
            <a:off x="5857884" y="2928935"/>
            <a:ext cx="2286016" cy="1500198"/>
          </a:xfrm>
          <a:prstGeom prst="rect">
            <a:avLst/>
          </a:prstGeom>
        </p:spPr>
      </p:pic>
      <p:sp>
        <p:nvSpPr>
          <p:cNvPr id="20" name="TextBox 19"/>
          <p:cNvSpPr txBox="1"/>
          <p:nvPr/>
        </p:nvSpPr>
        <p:spPr>
          <a:xfrm>
            <a:off x="6143636" y="4357694"/>
            <a:ext cx="1556836" cy="369332"/>
          </a:xfrm>
          <a:prstGeom prst="rect">
            <a:avLst/>
          </a:prstGeom>
          <a:noFill/>
        </p:spPr>
        <p:txBody>
          <a:bodyPr wrap="none" rtlCol="0">
            <a:spAutoFit/>
          </a:bodyPr>
          <a:lstStyle/>
          <a:p>
            <a:r>
              <a:rPr lang="en-US" dirty="0" smtClean="0">
                <a:solidFill>
                  <a:schemeClr val="bg1"/>
                </a:solidFill>
              </a:rPr>
              <a:t>Pickled cheese</a:t>
            </a:r>
            <a:endParaRPr lang="ru-RU" dirty="0">
              <a:solidFill>
                <a:schemeClr val="bg1"/>
              </a:solidFill>
            </a:endParaRPr>
          </a:p>
        </p:txBody>
      </p:sp>
      <p:pic>
        <p:nvPicPr>
          <p:cNvPr id="21" name="Рисунок 20" descr="Творожный.jpg"/>
          <p:cNvPicPr>
            <a:picLocks noChangeAspect="1"/>
          </p:cNvPicPr>
          <p:nvPr/>
        </p:nvPicPr>
        <p:blipFill>
          <a:blip r:embed="rId8" cstate="print"/>
          <a:stretch>
            <a:fillRect/>
          </a:stretch>
        </p:blipFill>
        <p:spPr>
          <a:xfrm>
            <a:off x="928662" y="4714884"/>
            <a:ext cx="2101211" cy="1397305"/>
          </a:xfrm>
          <a:prstGeom prst="rect">
            <a:avLst/>
          </a:prstGeom>
        </p:spPr>
      </p:pic>
      <p:pic>
        <p:nvPicPr>
          <p:cNvPr id="22" name="Рисунок 21" descr="Сывороточный.jpg"/>
          <p:cNvPicPr>
            <a:picLocks noChangeAspect="1"/>
          </p:cNvPicPr>
          <p:nvPr/>
        </p:nvPicPr>
        <p:blipFill>
          <a:blip r:embed="rId9" cstate="print"/>
          <a:stretch>
            <a:fillRect/>
          </a:stretch>
        </p:blipFill>
        <p:spPr>
          <a:xfrm>
            <a:off x="3357554" y="4714884"/>
            <a:ext cx="2286016" cy="1428760"/>
          </a:xfrm>
          <a:prstGeom prst="rect">
            <a:avLst/>
          </a:prstGeom>
        </p:spPr>
      </p:pic>
      <p:pic>
        <p:nvPicPr>
          <p:cNvPr id="23" name="Рисунок 22" descr="Плавленый.jpg"/>
          <p:cNvPicPr>
            <a:picLocks noChangeAspect="1"/>
          </p:cNvPicPr>
          <p:nvPr/>
        </p:nvPicPr>
        <p:blipFill>
          <a:blip r:embed="rId10" cstate="print"/>
          <a:stretch>
            <a:fillRect/>
          </a:stretch>
        </p:blipFill>
        <p:spPr>
          <a:xfrm>
            <a:off x="5929322" y="4714884"/>
            <a:ext cx="2162166" cy="1436999"/>
          </a:xfrm>
          <a:prstGeom prst="rect">
            <a:avLst/>
          </a:prstGeom>
        </p:spPr>
      </p:pic>
      <p:sp>
        <p:nvSpPr>
          <p:cNvPr id="24" name="TextBox 23"/>
          <p:cNvSpPr txBox="1"/>
          <p:nvPr/>
        </p:nvSpPr>
        <p:spPr>
          <a:xfrm>
            <a:off x="6143636" y="6143644"/>
            <a:ext cx="1504130" cy="369332"/>
          </a:xfrm>
          <a:prstGeom prst="rect">
            <a:avLst/>
          </a:prstGeom>
          <a:noFill/>
        </p:spPr>
        <p:txBody>
          <a:bodyPr wrap="none" rtlCol="0">
            <a:spAutoFit/>
          </a:bodyPr>
          <a:lstStyle/>
          <a:p>
            <a:r>
              <a:rPr lang="en-US" dirty="0" smtClean="0">
                <a:solidFill>
                  <a:schemeClr val="bg1"/>
                </a:solidFill>
              </a:rPr>
              <a:t>Cream cheese</a:t>
            </a:r>
            <a:endParaRPr lang="ru-RU" dirty="0">
              <a:solidFill>
                <a:schemeClr val="bg1"/>
              </a:solidFill>
            </a:endParaRPr>
          </a:p>
        </p:txBody>
      </p:sp>
      <p:sp>
        <p:nvSpPr>
          <p:cNvPr id="25" name="TextBox 24"/>
          <p:cNvSpPr txBox="1"/>
          <p:nvPr/>
        </p:nvSpPr>
        <p:spPr>
          <a:xfrm>
            <a:off x="3500430" y="6143644"/>
            <a:ext cx="1438342" cy="369332"/>
          </a:xfrm>
          <a:prstGeom prst="rect">
            <a:avLst/>
          </a:prstGeom>
          <a:noFill/>
        </p:spPr>
        <p:txBody>
          <a:bodyPr wrap="none" rtlCol="0">
            <a:spAutoFit/>
          </a:bodyPr>
          <a:lstStyle/>
          <a:p>
            <a:r>
              <a:rPr lang="en-US" dirty="0" smtClean="0">
                <a:solidFill>
                  <a:schemeClr val="bg1"/>
                </a:solidFill>
              </a:rPr>
              <a:t>Whey cheese</a:t>
            </a:r>
            <a:endParaRPr lang="ru-RU" dirty="0">
              <a:solidFill>
                <a:schemeClr val="bg1"/>
              </a:solidFill>
            </a:endParaRPr>
          </a:p>
        </p:txBody>
      </p:sp>
      <p:sp>
        <p:nvSpPr>
          <p:cNvPr id="26" name="TextBox 25"/>
          <p:cNvSpPr txBox="1"/>
          <p:nvPr/>
        </p:nvSpPr>
        <p:spPr>
          <a:xfrm>
            <a:off x="1142976" y="6072206"/>
            <a:ext cx="1337289" cy="369332"/>
          </a:xfrm>
          <a:prstGeom prst="rect">
            <a:avLst/>
          </a:prstGeom>
          <a:noFill/>
        </p:spPr>
        <p:txBody>
          <a:bodyPr wrap="none" rtlCol="0">
            <a:spAutoFit/>
          </a:bodyPr>
          <a:lstStyle/>
          <a:p>
            <a:r>
              <a:rPr lang="en-US" dirty="0" smtClean="0">
                <a:solidFill>
                  <a:schemeClr val="bg1"/>
                </a:solidFill>
              </a:rPr>
              <a:t>Curd cheese</a:t>
            </a:r>
            <a:endParaRPr lang="ru-RU"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14282" y="214290"/>
            <a:ext cx="8715436" cy="6500858"/>
          </a:xfrm>
          <a:prstGeom prst="roundRect">
            <a:avLst/>
          </a:prstGeom>
          <a:solidFill>
            <a:schemeClr val="accent3">
              <a:lumMod val="75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
        <p:nvSpPr>
          <p:cNvPr id="8" name="TextBox 7"/>
          <p:cNvSpPr txBox="1"/>
          <p:nvPr/>
        </p:nvSpPr>
        <p:spPr>
          <a:xfrm>
            <a:off x="1071538" y="357166"/>
            <a:ext cx="7215238" cy="707886"/>
          </a:xfrm>
          <a:prstGeom prst="rect">
            <a:avLst/>
          </a:prstGeom>
          <a:noFill/>
        </p:spPr>
        <p:txBody>
          <a:bodyPr wrap="square" rtlCol="0">
            <a:spAutoFit/>
          </a:bodyPr>
          <a:lstStyle/>
          <a:p>
            <a:r>
              <a:rPr lang="ru-RU" sz="4000" dirty="0" smtClean="0">
                <a:solidFill>
                  <a:srgbClr val="FFFF99"/>
                </a:solidFill>
                <a:latin typeface="Monotype Corsiva" pitchFamily="66" charset="0"/>
              </a:rPr>
              <a:t>Только сыр – ничего кроме сыра!</a:t>
            </a:r>
            <a:endParaRPr lang="ru-RU" sz="4000" dirty="0"/>
          </a:p>
        </p:txBody>
      </p:sp>
      <p:sp>
        <p:nvSpPr>
          <p:cNvPr id="9" name="TextBox 8"/>
          <p:cNvSpPr txBox="1"/>
          <p:nvPr/>
        </p:nvSpPr>
        <p:spPr>
          <a:xfrm>
            <a:off x="3357554" y="2571744"/>
            <a:ext cx="2123787" cy="369332"/>
          </a:xfrm>
          <a:prstGeom prst="rect">
            <a:avLst/>
          </a:prstGeom>
          <a:noFill/>
        </p:spPr>
        <p:txBody>
          <a:bodyPr wrap="none" rtlCol="0">
            <a:spAutoFit/>
          </a:bodyPr>
          <a:lstStyle/>
          <a:p>
            <a:r>
              <a:rPr lang="ru-RU" dirty="0" smtClean="0">
                <a:solidFill>
                  <a:schemeClr val="bg1"/>
                </a:solidFill>
              </a:rPr>
              <a:t> </a:t>
            </a:r>
            <a:r>
              <a:rPr lang="en-US" dirty="0" smtClean="0">
                <a:solidFill>
                  <a:schemeClr val="bg1"/>
                </a:solidFill>
              </a:rPr>
              <a:t>Cheese roll in spices</a:t>
            </a:r>
            <a:endParaRPr lang="ru-RU" dirty="0">
              <a:solidFill>
                <a:schemeClr val="bg1"/>
              </a:solidFill>
            </a:endParaRPr>
          </a:p>
        </p:txBody>
      </p:sp>
      <p:sp>
        <p:nvSpPr>
          <p:cNvPr id="11" name="TextBox 10"/>
          <p:cNvSpPr txBox="1"/>
          <p:nvPr/>
        </p:nvSpPr>
        <p:spPr>
          <a:xfrm>
            <a:off x="1142976" y="2571744"/>
            <a:ext cx="1692066" cy="369332"/>
          </a:xfrm>
          <a:prstGeom prst="rect">
            <a:avLst/>
          </a:prstGeom>
          <a:noFill/>
        </p:spPr>
        <p:txBody>
          <a:bodyPr wrap="none" rtlCol="0">
            <a:spAutoFit/>
          </a:bodyPr>
          <a:lstStyle/>
          <a:p>
            <a:r>
              <a:rPr lang="en-US" dirty="0" smtClean="0">
                <a:solidFill>
                  <a:schemeClr val="bg1"/>
                </a:solidFill>
              </a:rPr>
              <a:t>Smoked cheese </a:t>
            </a:r>
            <a:endParaRPr lang="ru-RU" dirty="0">
              <a:solidFill>
                <a:schemeClr val="bg1"/>
              </a:solidFill>
            </a:endParaRPr>
          </a:p>
        </p:txBody>
      </p:sp>
      <p:sp>
        <p:nvSpPr>
          <p:cNvPr id="13" name="TextBox 12"/>
          <p:cNvSpPr txBox="1"/>
          <p:nvPr/>
        </p:nvSpPr>
        <p:spPr>
          <a:xfrm>
            <a:off x="6215074" y="2571744"/>
            <a:ext cx="1674305" cy="369332"/>
          </a:xfrm>
          <a:prstGeom prst="rect">
            <a:avLst/>
          </a:prstGeom>
          <a:noFill/>
        </p:spPr>
        <p:txBody>
          <a:bodyPr wrap="none" rtlCol="0">
            <a:spAutoFit/>
          </a:bodyPr>
          <a:lstStyle/>
          <a:p>
            <a:r>
              <a:rPr lang="en-US" dirty="0" smtClean="0">
                <a:solidFill>
                  <a:schemeClr val="bg1"/>
                </a:solidFill>
              </a:rPr>
              <a:t>Cheese in herbs</a:t>
            </a:r>
            <a:endParaRPr lang="ru-RU" dirty="0">
              <a:solidFill>
                <a:schemeClr val="bg1"/>
              </a:solidFill>
            </a:endParaRPr>
          </a:p>
        </p:txBody>
      </p:sp>
      <p:sp>
        <p:nvSpPr>
          <p:cNvPr id="15" name="TextBox 14"/>
          <p:cNvSpPr txBox="1"/>
          <p:nvPr/>
        </p:nvSpPr>
        <p:spPr>
          <a:xfrm>
            <a:off x="571472" y="4357694"/>
            <a:ext cx="2462790" cy="369332"/>
          </a:xfrm>
          <a:prstGeom prst="rect">
            <a:avLst/>
          </a:prstGeom>
          <a:noFill/>
        </p:spPr>
        <p:txBody>
          <a:bodyPr wrap="none" rtlCol="0">
            <a:spAutoFit/>
          </a:bodyPr>
          <a:lstStyle/>
          <a:p>
            <a:r>
              <a:rPr lang="en-US" dirty="0" smtClean="0">
                <a:solidFill>
                  <a:schemeClr val="bg1"/>
                </a:solidFill>
              </a:rPr>
              <a:t>Flower-sprinkled cheese</a:t>
            </a:r>
            <a:endParaRPr lang="ru-RU" dirty="0">
              <a:solidFill>
                <a:schemeClr val="bg1"/>
              </a:solidFill>
            </a:endParaRPr>
          </a:p>
        </p:txBody>
      </p:sp>
      <p:sp>
        <p:nvSpPr>
          <p:cNvPr id="18" name="TextBox 17"/>
          <p:cNvSpPr txBox="1"/>
          <p:nvPr/>
        </p:nvSpPr>
        <p:spPr>
          <a:xfrm>
            <a:off x="3000364" y="4357694"/>
            <a:ext cx="3071834" cy="369332"/>
          </a:xfrm>
          <a:prstGeom prst="rect">
            <a:avLst/>
          </a:prstGeom>
          <a:noFill/>
        </p:spPr>
        <p:txBody>
          <a:bodyPr wrap="square" rtlCol="0">
            <a:spAutoFit/>
          </a:bodyPr>
          <a:lstStyle/>
          <a:p>
            <a:r>
              <a:rPr lang="en-US" dirty="0" smtClean="0">
                <a:solidFill>
                  <a:schemeClr val="bg1"/>
                </a:solidFill>
              </a:rPr>
              <a:t>Cheese with dried mushrooms</a:t>
            </a:r>
            <a:endParaRPr lang="ru-RU" dirty="0">
              <a:solidFill>
                <a:schemeClr val="bg1"/>
              </a:solidFill>
            </a:endParaRPr>
          </a:p>
        </p:txBody>
      </p:sp>
      <p:sp>
        <p:nvSpPr>
          <p:cNvPr id="20" name="TextBox 19"/>
          <p:cNvSpPr txBox="1"/>
          <p:nvPr/>
        </p:nvSpPr>
        <p:spPr>
          <a:xfrm>
            <a:off x="5857884" y="4357694"/>
            <a:ext cx="2683427" cy="369332"/>
          </a:xfrm>
          <a:prstGeom prst="rect">
            <a:avLst/>
          </a:prstGeom>
          <a:noFill/>
        </p:spPr>
        <p:txBody>
          <a:bodyPr wrap="none" rtlCol="0">
            <a:spAutoFit/>
          </a:bodyPr>
          <a:lstStyle/>
          <a:p>
            <a:r>
              <a:rPr lang="en-US" dirty="0" smtClean="0">
                <a:solidFill>
                  <a:schemeClr val="bg1"/>
                </a:solidFill>
              </a:rPr>
              <a:t>Cheese with dried apricots</a:t>
            </a:r>
            <a:endParaRPr lang="ru-RU" dirty="0">
              <a:solidFill>
                <a:schemeClr val="bg1"/>
              </a:solidFill>
            </a:endParaRPr>
          </a:p>
        </p:txBody>
      </p:sp>
      <p:sp>
        <p:nvSpPr>
          <p:cNvPr id="24" name="TextBox 23"/>
          <p:cNvSpPr txBox="1"/>
          <p:nvPr/>
        </p:nvSpPr>
        <p:spPr>
          <a:xfrm>
            <a:off x="5715008" y="6143644"/>
            <a:ext cx="2824619" cy="369332"/>
          </a:xfrm>
          <a:prstGeom prst="rect">
            <a:avLst/>
          </a:prstGeom>
          <a:noFill/>
        </p:spPr>
        <p:txBody>
          <a:bodyPr wrap="none" rtlCol="0">
            <a:spAutoFit/>
          </a:bodyPr>
          <a:lstStyle/>
          <a:p>
            <a:r>
              <a:rPr lang="en-US" dirty="0" smtClean="0">
                <a:solidFill>
                  <a:schemeClr val="bg1"/>
                </a:solidFill>
              </a:rPr>
              <a:t>Cheese with dried tomatoes</a:t>
            </a:r>
            <a:endParaRPr lang="ru-RU" dirty="0">
              <a:solidFill>
                <a:schemeClr val="bg1"/>
              </a:solidFill>
            </a:endParaRPr>
          </a:p>
        </p:txBody>
      </p:sp>
      <p:sp>
        <p:nvSpPr>
          <p:cNvPr id="25" name="TextBox 24"/>
          <p:cNvSpPr txBox="1"/>
          <p:nvPr/>
        </p:nvSpPr>
        <p:spPr>
          <a:xfrm>
            <a:off x="3357554" y="6143644"/>
            <a:ext cx="2425664" cy="369332"/>
          </a:xfrm>
          <a:prstGeom prst="rect">
            <a:avLst/>
          </a:prstGeom>
          <a:noFill/>
        </p:spPr>
        <p:txBody>
          <a:bodyPr wrap="none" rtlCol="0">
            <a:spAutoFit/>
          </a:bodyPr>
          <a:lstStyle/>
          <a:p>
            <a:r>
              <a:rPr lang="en-US" dirty="0" smtClean="0">
                <a:solidFill>
                  <a:schemeClr val="bg1"/>
                </a:solidFill>
              </a:rPr>
              <a:t>Cheese with dried fruits</a:t>
            </a:r>
            <a:endParaRPr lang="ru-RU" dirty="0">
              <a:solidFill>
                <a:schemeClr val="bg1"/>
              </a:solidFill>
            </a:endParaRPr>
          </a:p>
        </p:txBody>
      </p:sp>
      <p:sp>
        <p:nvSpPr>
          <p:cNvPr id="26" name="TextBox 25"/>
          <p:cNvSpPr txBox="1"/>
          <p:nvPr/>
        </p:nvSpPr>
        <p:spPr>
          <a:xfrm>
            <a:off x="857224" y="6072206"/>
            <a:ext cx="2191626" cy="369332"/>
          </a:xfrm>
          <a:prstGeom prst="rect">
            <a:avLst/>
          </a:prstGeom>
          <a:noFill/>
        </p:spPr>
        <p:txBody>
          <a:bodyPr wrap="none" rtlCol="0">
            <a:spAutoFit/>
          </a:bodyPr>
          <a:lstStyle/>
          <a:p>
            <a:r>
              <a:rPr lang="en-US" dirty="0" smtClean="0">
                <a:solidFill>
                  <a:schemeClr val="bg1"/>
                </a:solidFill>
              </a:rPr>
              <a:t>Cheese with almonds</a:t>
            </a:r>
            <a:endParaRPr lang="ru-RU" dirty="0">
              <a:solidFill>
                <a:schemeClr val="bg1"/>
              </a:solidFill>
            </a:endParaRPr>
          </a:p>
        </p:txBody>
      </p:sp>
      <p:pic>
        <p:nvPicPr>
          <p:cNvPr id="27" name="Рисунок 26" descr="syr-plavlenyy-kopchenyy.jpg"/>
          <p:cNvPicPr>
            <a:picLocks noChangeAspect="1"/>
          </p:cNvPicPr>
          <p:nvPr/>
        </p:nvPicPr>
        <p:blipFill>
          <a:blip r:embed="rId2"/>
          <a:stretch>
            <a:fillRect/>
          </a:stretch>
        </p:blipFill>
        <p:spPr>
          <a:xfrm>
            <a:off x="928663" y="1071546"/>
            <a:ext cx="2143140" cy="1571636"/>
          </a:xfrm>
          <a:prstGeom prst="rect">
            <a:avLst/>
          </a:prstGeom>
        </p:spPr>
      </p:pic>
      <p:pic>
        <p:nvPicPr>
          <p:cNvPr id="28" name="Рисунок 27" descr="Обсыпка.png"/>
          <p:cNvPicPr>
            <a:picLocks noChangeAspect="1"/>
          </p:cNvPicPr>
          <p:nvPr/>
        </p:nvPicPr>
        <p:blipFill>
          <a:blip r:embed="rId3"/>
          <a:stretch>
            <a:fillRect/>
          </a:stretch>
        </p:blipFill>
        <p:spPr>
          <a:xfrm>
            <a:off x="3357554" y="1071546"/>
            <a:ext cx="2286016" cy="1571636"/>
          </a:xfrm>
          <a:prstGeom prst="rect">
            <a:avLst/>
          </a:prstGeom>
        </p:spPr>
      </p:pic>
      <p:pic>
        <p:nvPicPr>
          <p:cNvPr id="29" name="Рисунок 28" descr="Обсыпка1.jpg"/>
          <p:cNvPicPr>
            <a:picLocks noChangeAspect="1"/>
          </p:cNvPicPr>
          <p:nvPr/>
        </p:nvPicPr>
        <p:blipFill>
          <a:blip r:embed="rId4" cstate="print"/>
          <a:stretch>
            <a:fillRect/>
          </a:stretch>
        </p:blipFill>
        <p:spPr>
          <a:xfrm>
            <a:off x="5857884" y="1071546"/>
            <a:ext cx="2314951" cy="1571636"/>
          </a:xfrm>
          <a:prstGeom prst="rect">
            <a:avLst/>
          </a:prstGeom>
        </p:spPr>
      </p:pic>
      <p:pic>
        <p:nvPicPr>
          <p:cNvPr id="30" name="Рисунок 29" descr="Обсыпка2.jpg"/>
          <p:cNvPicPr>
            <a:picLocks noChangeAspect="1"/>
          </p:cNvPicPr>
          <p:nvPr/>
        </p:nvPicPr>
        <p:blipFill>
          <a:blip r:embed="rId5"/>
          <a:stretch>
            <a:fillRect/>
          </a:stretch>
        </p:blipFill>
        <p:spPr>
          <a:xfrm>
            <a:off x="928662" y="2928934"/>
            <a:ext cx="2190744" cy="1500198"/>
          </a:xfrm>
          <a:prstGeom prst="rect">
            <a:avLst/>
          </a:prstGeom>
        </p:spPr>
      </p:pic>
      <p:pic>
        <p:nvPicPr>
          <p:cNvPr id="31" name="Рисунок 30" descr="с грибами.jpg"/>
          <p:cNvPicPr>
            <a:picLocks noChangeAspect="1"/>
          </p:cNvPicPr>
          <p:nvPr/>
        </p:nvPicPr>
        <p:blipFill>
          <a:blip r:embed="rId6" cstate="print"/>
          <a:stretch>
            <a:fillRect/>
          </a:stretch>
        </p:blipFill>
        <p:spPr>
          <a:xfrm>
            <a:off x="3357555" y="2928935"/>
            <a:ext cx="2286016" cy="1519958"/>
          </a:xfrm>
          <a:prstGeom prst="rect">
            <a:avLst/>
          </a:prstGeom>
        </p:spPr>
      </p:pic>
      <p:pic>
        <p:nvPicPr>
          <p:cNvPr id="32" name="Рисунок 31" descr="С курагой.jpg"/>
          <p:cNvPicPr>
            <a:picLocks noChangeAspect="1"/>
          </p:cNvPicPr>
          <p:nvPr/>
        </p:nvPicPr>
        <p:blipFill>
          <a:blip r:embed="rId7" cstate="print"/>
          <a:stretch>
            <a:fillRect/>
          </a:stretch>
        </p:blipFill>
        <p:spPr>
          <a:xfrm>
            <a:off x="5929322" y="2928934"/>
            <a:ext cx="2143140" cy="1520083"/>
          </a:xfrm>
          <a:prstGeom prst="rect">
            <a:avLst/>
          </a:prstGeom>
        </p:spPr>
      </p:pic>
      <p:pic>
        <p:nvPicPr>
          <p:cNvPr id="33" name="Рисунок 32" descr="С миндалем.jpg"/>
          <p:cNvPicPr>
            <a:picLocks noChangeAspect="1"/>
          </p:cNvPicPr>
          <p:nvPr/>
        </p:nvPicPr>
        <p:blipFill>
          <a:blip r:embed="rId8" cstate="print"/>
          <a:stretch>
            <a:fillRect/>
          </a:stretch>
        </p:blipFill>
        <p:spPr>
          <a:xfrm>
            <a:off x="857224" y="4643446"/>
            <a:ext cx="2285984" cy="1525849"/>
          </a:xfrm>
          <a:prstGeom prst="rect">
            <a:avLst/>
          </a:prstGeom>
        </p:spPr>
      </p:pic>
      <p:pic>
        <p:nvPicPr>
          <p:cNvPr id="34" name="Рисунок 33" descr="С сухофрукт.jpg"/>
          <p:cNvPicPr>
            <a:picLocks noChangeAspect="1"/>
          </p:cNvPicPr>
          <p:nvPr/>
        </p:nvPicPr>
        <p:blipFill>
          <a:blip r:embed="rId9"/>
          <a:stretch>
            <a:fillRect/>
          </a:stretch>
        </p:blipFill>
        <p:spPr>
          <a:xfrm>
            <a:off x="3357554" y="4643446"/>
            <a:ext cx="2357454" cy="1528685"/>
          </a:xfrm>
          <a:prstGeom prst="rect">
            <a:avLst/>
          </a:prstGeom>
        </p:spPr>
      </p:pic>
      <p:pic>
        <p:nvPicPr>
          <p:cNvPr id="35" name="Рисунок 34" descr="С томатом.jpg"/>
          <p:cNvPicPr>
            <a:picLocks noChangeAspect="1"/>
          </p:cNvPicPr>
          <p:nvPr/>
        </p:nvPicPr>
        <p:blipFill>
          <a:blip r:embed="rId10" cstate="print"/>
          <a:stretch>
            <a:fillRect/>
          </a:stretch>
        </p:blipFill>
        <p:spPr>
          <a:xfrm>
            <a:off x="5929322" y="4643446"/>
            <a:ext cx="2208637" cy="146874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14282" y="214290"/>
            <a:ext cx="8715436" cy="6500858"/>
          </a:xfrm>
          <a:prstGeom prst="roundRect">
            <a:avLst/>
          </a:prstGeom>
          <a:solidFill>
            <a:schemeClr val="accent3">
              <a:lumMod val="75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
        <p:nvSpPr>
          <p:cNvPr id="8" name="TextBox 7"/>
          <p:cNvSpPr txBox="1"/>
          <p:nvPr/>
        </p:nvSpPr>
        <p:spPr>
          <a:xfrm>
            <a:off x="357158" y="357167"/>
            <a:ext cx="8429684" cy="2800767"/>
          </a:xfrm>
          <a:prstGeom prst="rect">
            <a:avLst/>
          </a:prstGeom>
          <a:noFill/>
        </p:spPr>
        <p:txBody>
          <a:bodyPr wrap="square" rtlCol="0">
            <a:spAutoFit/>
          </a:bodyPr>
          <a:lstStyle/>
          <a:p>
            <a:r>
              <a:rPr lang="ru-RU" sz="4000" dirty="0" smtClean="0"/>
              <a:t>       </a:t>
            </a:r>
            <a:r>
              <a:rPr lang="en-US" sz="4000" dirty="0" smtClean="0">
                <a:solidFill>
                  <a:srgbClr val="FFFF00"/>
                </a:solidFill>
                <a:latin typeface="Monotype Corsiva" pitchFamily="66" charset="0"/>
              </a:rPr>
              <a:t>A wide range of shapes and weights!</a:t>
            </a:r>
          </a:p>
          <a:p>
            <a:r>
              <a:rPr lang="en-US" sz="4000" dirty="0" smtClean="0">
                <a:solidFill>
                  <a:srgbClr val="FFFF00"/>
                </a:solidFill>
                <a:latin typeface="Monotype Corsiva" pitchFamily="66" charset="0"/>
              </a:rPr>
              <a:t>  A variety of beautiful packaging !</a:t>
            </a:r>
          </a:p>
          <a:p>
            <a:r>
              <a:rPr lang="en-US" sz="2400" dirty="0" smtClean="0">
                <a:solidFill>
                  <a:schemeClr val="bg1"/>
                </a:solidFill>
              </a:rPr>
              <a:t>Shapes: briquette, puck, ball, cylinder, triangle, pyramid, cone, ring.</a:t>
            </a:r>
          </a:p>
          <a:p>
            <a:r>
              <a:rPr lang="en-US" sz="2400" dirty="0" smtClean="0">
                <a:solidFill>
                  <a:schemeClr val="bg1"/>
                </a:solidFill>
              </a:rPr>
              <a:t>Weight</a:t>
            </a:r>
            <a:r>
              <a:rPr lang="ru-RU" sz="2400" dirty="0" smtClean="0">
                <a:solidFill>
                  <a:schemeClr val="bg1"/>
                </a:solidFill>
              </a:rPr>
              <a:t>: </a:t>
            </a:r>
            <a:endParaRPr lang="en-US" sz="2400" dirty="0" smtClean="0">
              <a:solidFill>
                <a:schemeClr val="bg1"/>
              </a:solidFill>
            </a:endParaRPr>
          </a:p>
          <a:p>
            <a:r>
              <a:rPr lang="ru-RU" sz="2400" dirty="0" smtClean="0">
                <a:solidFill>
                  <a:schemeClr val="bg1"/>
                </a:solidFill>
              </a:rPr>
              <a:t>7,5; 4,5; 1,5</a:t>
            </a:r>
            <a:r>
              <a:rPr lang="ru-RU" sz="2400" dirty="0">
                <a:solidFill>
                  <a:schemeClr val="bg1"/>
                </a:solidFill>
              </a:rPr>
              <a:t>; 1; 0,8; </a:t>
            </a:r>
            <a:r>
              <a:rPr lang="ru-RU" sz="2400" dirty="0" smtClean="0">
                <a:solidFill>
                  <a:schemeClr val="bg1"/>
                </a:solidFill>
              </a:rPr>
              <a:t>0,7; 0,5</a:t>
            </a:r>
            <a:r>
              <a:rPr lang="ru-RU" sz="2400" dirty="0">
                <a:solidFill>
                  <a:schemeClr val="bg1"/>
                </a:solidFill>
              </a:rPr>
              <a:t>; 0,3; 0,2; 0,1; </a:t>
            </a:r>
            <a:r>
              <a:rPr lang="ru-RU" sz="2400" dirty="0" smtClean="0">
                <a:solidFill>
                  <a:schemeClr val="bg1"/>
                </a:solidFill>
              </a:rPr>
              <a:t>0,05</a:t>
            </a:r>
            <a:r>
              <a:rPr lang="en-US" sz="2400" dirty="0" smtClean="0">
                <a:solidFill>
                  <a:schemeClr val="bg1"/>
                </a:solidFill>
              </a:rPr>
              <a:t> kg</a:t>
            </a:r>
            <a:endParaRPr lang="ru-RU" sz="4000" dirty="0"/>
          </a:p>
        </p:txBody>
      </p:sp>
      <p:pic>
        <p:nvPicPr>
          <p:cNvPr id="23" name="Рисунок 22" descr="Формы.jpg"/>
          <p:cNvPicPr>
            <a:picLocks noChangeAspect="1"/>
          </p:cNvPicPr>
          <p:nvPr/>
        </p:nvPicPr>
        <p:blipFill>
          <a:blip r:embed="rId2"/>
          <a:stretch>
            <a:fillRect/>
          </a:stretch>
        </p:blipFill>
        <p:spPr>
          <a:xfrm>
            <a:off x="337365" y="3071810"/>
            <a:ext cx="4020321" cy="2857520"/>
          </a:xfrm>
          <a:prstGeom prst="rect">
            <a:avLst/>
          </a:prstGeom>
        </p:spPr>
      </p:pic>
      <p:pic>
        <p:nvPicPr>
          <p:cNvPr id="36" name="Рисунок 35" descr="Упаковка.jpg"/>
          <p:cNvPicPr>
            <a:picLocks noChangeAspect="1"/>
          </p:cNvPicPr>
          <p:nvPr/>
        </p:nvPicPr>
        <p:blipFill>
          <a:blip r:embed="rId3" cstate="print"/>
          <a:stretch>
            <a:fillRect/>
          </a:stretch>
        </p:blipFill>
        <p:spPr>
          <a:xfrm>
            <a:off x="4357686" y="3071810"/>
            <a:ext cx="4447502" cy="285752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42844" y="142852"/>
            <a:ext cx="8786874" cy="6572296"/>
          </a:xfrm>
          <a:prstGeom prst="roundRect">
            <a:avLst/>
          </a:prstGeom>
          <a:solidFill>
            <a:schemeClr val="accent3">
              <a:lumMod val="75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smtClean="0"/>
              <a:t>Sales channel</a:t>
            </a:r>
          </a:p>
          <a:p>
            <a:pPr lvl="0" algn="ctr"/>
            <a:r>
              <a:rPr lang="en-US" sz="2400" b="1" dirty="0" smtClean="0"/>
              <a:t>Direct purchase and direct order</a:t>
            </a:r>
          </a:p>
          <a:p>
            <a:pPr lvl="0" algn="ctr"/>
            <a:r>
              <a:rPr lang="en-US" sz="1600" dirty="0" smtClean="0"/>
              <a:t>A community of regular customers who buy cheese themselves and recommend it to their friends. Discounts, bonuses, gifts, events, the opportunity to order your own cheese.</a:t>
            </a:r>
            <a:endParaRPr lang="ru-RU" sz="1600" dirty="0" smtClean="0"/>
          </a:p>
          <a:p>
            <a:pPr lvl="0"/>
            <a:endParaRPr lang="ru-RU" sz="1600" b="1" dirty="0" smtClean="0"/>
          </a:p>
          <a:p>
            <a:pPr lvl="0"/>
            <a:r>
              <a:rPr lang="ru-RU" sz="2000" b="1" dirty="0" smtClean="0"/>
              <a:t>                                                      </a:t>
            </a:r>
            <a:r>
              <a:rPr lang="en-US" sz="2000" b="1" dirty="0" smtClean="0"/>
              <a:t>Restaurants &amp; Cafe</a:t>
            </a:r>
            <a:endParaRPr lang="ru-RU" sz="2000" dirty="0" smtClean="0"/>
          </a:p>
          <a:p>
            <a:pPr lvl="0"/>
            <a:endParaRPr lang="en-US" sz="1600" dirty="0" smtClean="0"/>
          </a:p>
          <a:p>
            <a:pPr lvl="0"/>
            <a:r>
              <a:rPr lang="en-US" sz="1600" dirty="0" smtClean="0"/>
              <a:t>Convenient sizes, volumes, packaging, types of cheese needed for specific dishes .</a:t>
            </a:r>
          </a:p>
          <a:p>
            <a:pPr lvl="0"/>
            <a:endParaRPr lang="ru-RU" sz="1600" dirty="0" smtClean="0"/>
          </a:p>
          <a:p>
            <a:pPr lvl="0"/>
            <a:endParaRPr lang="ru-RU" sz="1600" dirty="0" smtClean="0"/>
          </a:p>
          <a:p>
            <a:pPr lvl="0"/>
            <a:r>
              <a:rPr lang="ru-RU" sz="2000" b="1" dirty="0" smtClean="0"/>
              <a:t> </a:t>
            </a:r>
            <a:r>
              <a:rPr lang="en-US" sz="2000" b="1" dirty="0" smtClean="0"/>
              <a:t>                                       Retail outlets in shopping centers</a:t>
            </a:r>
            <a:endParaRPr lang="ru-RU" sz="2000" dirty="0" smtClean="0"/>
          </a:p>
          <a:p>
            <a:pPr lvl="0"/>
            <a:r>
              <a:rPr lang="en-US" sz="1600" dirty="0" smtClean="0"/>
              <a:t>Visibility of the product range, brand promotion, sales in crowded areas of the target audience.</a:t>
            </a:r>
          </a:p>
          <a:p>
            <a:pPr lvl="0"/>
            <a:endParaRPr lang="en-US" sz="1600" dirty="0" smtClean="0"/>
          </a:p>
          <a:p>
            <a:pPr lvl="0"/>
            <a:endParaRPr lang="ru-RU" sz="1600" b="1" dirty="0" smtClean="0"/>
          </a:p>
          <a:p>
            <a:pPr lvl="0"/>
            <a:r>
              <a:rPr lang="ru-RU" sz="2000" b="1" dirty="0" smtClean="0"/>
              <a:t>                                                                 </a:t>
            </a:r>
            <a:r>
              <a:rPr lang="en-US" sz="2000" b="1" dirty="0" smtClean="0"/>
              <a:t>Delivery</a:t>
            </a:r>
            <a:endParaRPr lang="ru-RU" sz="2000" dirty="0" smtClean="0"/>
          </a:p>
          <a:p>
            <a:pPr lvl="0"/>
            <a:r>
              <a:rPr lang="en-US" sz="1600" dirty="0" smtClean="0"/>
              <a:t>"Gift sets of cheese", “Cheeses for the holiday", "Cheese plates and cheese baskets", “Sets for wine", "Sets for beer", "Tasting sets".</a:t>
            </a:r>
            <a:r>
              <a:rPr lang="ru-RU" sz="1600" dirty="0" smtClean="0"/>
              <a:t> </a:t>
            </a:r>
          </a:p>
          <a:p>
            <a:endParaRPr lang="ru-RU" sz="1600" b="1" dirty="0" smtClean="0"/>
          </a:p>
          <a:p>
            <a:r>
              <a:rPr lang="ru-RU" sz="2000" b="1" dirty="0" smtClean="0"/>
              <a:t>                                                         </a:t>
            </a:r>
            <a:r>
              <a:rPr lang="en-US" sz="2000" b="1" dirty="0" smtClean="0"/>
              <a:t>    Franchising</a:t>
            </a:r>
            <a:endParaRPr lang="ru-RU" sz="2000" dirty="0" smtClean="0"/>
          </a:p>
          <a:p>
            <a:r>
              <a:rPr lang="en-US" sz="1600" dirty="0" smtClean="0"/>
              <a:t>After the project reaches a stable operating mode, a network of franchisees will be created in major cities of Russia and neighboring countries. Conditions for franchising partners: a lump sum of $ 5,000, which includes the brand, advertising materials, corporate SRM system, partner support, and the volume of products for $2,000. There are no royalties.</a:t>
            </a:r>
            <a:endParaRPr lang="ru-RU" sz="1600" dirty="0">
              <a:solidFill>
                <a:schemeClr val="bg1"/>
              </a:solidFill>
            </a:endParaRPr>
          </a:p>
        </p:txBody>
      </p:sp>
      <p:sp>
        <p:nvSpPr>
          <p:cNvPr id="8" name="TextBox 7"/>
          <p:cNvSpPr txBox="1"/>
          <p:nvPr/>
        </p:nvSpPr>
        <p:spPr>
          <a:xfrm>
            <a:off x="357158" y="357167"/>
            <a:ext cx="8429684" cy="707886"/>
          </a:xfrm>
          <a:prstGeom prst="rect">
            <a:avLst/>
          </a:prstGeom>
          <a:noFill/>
        </p:spPr>
        <p:txBody>
          <a:bodyPr wrap="square" rtlCol="0">
            <a:spAutoFit/>
          </a:bodyPr>
          <a:lstStyle/>
          <a:p>
            <a:r>
              <a:rPr lang="ru-RU" sz="4000" dirty="0" smtClean="0"/>
              <a:t>       </a:t>
            </a:r>
            <a:endParaRPr lang="ru-RU" sz="4000" dirty="0"/>
          </a:p>
        </p:txBody>
      </p:sp>
      <p:pic>
        <p:nvPicPr>
          <p:cNvPr id="7" name="Рисунок 6" descr="Доставка.jpg"/>
          <p:cNvPicPr>
            <a:picLocks noChangeAspect="1"/>
          </p:cNvPicPr>
          <p:nvPr/>
        </p:nvPicPr>
        <p:blipFill>
          <a:blip r:embed="rId2"/>
          <a:stretch>
            <a:fillRect/>
          </a:stretch>
        </p:blipFill>
        <p:spPr>
          <a:xfrm>
            <a:off x="3214677" y="3714752"/>
            <a:ext cx="843006" cy="744244"/>
          </a:xfrm>
          <a:prstGeom prst="rect">
            <a:avLst/>
          </a:prstGeom>
        </p:spPr>
      </p:pic>
      <p:pic>
        <p:nvPicPr>
          <p:cNvPr id="9" name="Рисунок 8" descr="Сообщ.jpg"/>
          <p:cNvPicPr>
            <a:picLocks noChangeAspect="1"/>
          </p:cNvPicPr>
          <p:nvPr/>
        </p:nvPicPr>
        <p:blipFill>
          <a:blip r:embed="rId3"/>
          <a:stretch>
            <a:fillRect/>
          </a:stretch>
        </p:blipFill>
        <p:spPr>
          <a:xfrm>
            <a:off x="1428728" y="285728"/>
            <a:ext cx="940590" cy="752472"/>
          </a:xfrm>
          <a:prstGeom prst="rect">
            <a:avLst/>
          </a:prstGeom>
        </p:spPr>
      </p:pic>
      <p:pic>
        <p:nvPicPr>
          <p:cNvPr id="10" name="Рисунок 9" descr="ТЦ.png"/>
          <p:cNvPicPr>
            <a:picLocks noChangeAspect="1"/>
          </p:cNvPicPr>
          <p:nvPr/>
        </p:nvPicPr>
        <p:blipFill>
          <a:blip r:embed="rId4"/>
          <a:stretch>
            <a:fillRect/>
          </a:stretch>
        </p:blipFill>
        <p:spPr>
          <a:xfrm>
            <a:off x="1643042" y="2643182"/>
            <a:ext cx="1214446" cy="910835"/>
          </a:xfrm>
          <a:prstGeom prst="rect">
            <a:avLst/>
          </a:prstGeom>
        </p:spPr>
      </p:pic>
      <p:pic>
        <p:nvPicPr>
          <p:cNvPr id="11" name="Рисунок 10" descr="Франчайз.jpg"/>
          <p:cNvPicPr>
            <a:picLocks noChangeAspect="1"/>
          </p:cNvPicPr>
          <p:nvPr/>
        </p:nvPicPr>
        <p:blipFill>
          <a:blip r:embed="rId5" cstate="print"/>
          <a:stretch>
            <a:fillRect/>
          </a:stretch>
        </p:blipFill>
        <p:spPr>
          <a:xfrm>
            <a:off x="5357818" y="4714884"/>
            <a:ext cx="858778" cy="795801"/>
          </a:xfrm>
          <a:prstGeom prst="rect">
            <a:avLst/>
          </a:prstGeom>
        </p:spPr>
      </p:pic>
      <p:pic>
        <p:nvPicPr>
          <p:cNvPr id="12" name="Рисунок 11" descr="Хорека.jpg"/>
          <p:cNvPicPr>
            <a:picLocks noChangeAspect="1"/>
          </p:cNvPicPr>
          <p:nvPr/>
        </p:nvPicPr>
        <p:blipFill>
          <a:blip r:embed="rId6" cstate="print"/>
          <a:stretch>
            <a:fillRect/>
          </a:stretch>
        </p:blipFill>
        <p:spPr>
          <a:xfrm>
            <a:off x="2428860" y="1626381"/>
            <a:ext cx="1000122" cy="76676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14282" y="142852"/>
            <a:ext cx="8786874" cy="6572296"/>
          </a:xfrm>
          <a:prstGeom prst="roundRect">
            <a:avLst/>
          </a:prstGeom>
          <a:solidFill>
            <a:schemeClr val="accent3">
              <a:lumMod val="75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ru-RU" sz="1600" b="1" dirty="0" smtClean="0"/>
          </a:p>
          <a:p>
            <a:pPr lvl="0"/>
            <a:r>
              <a:rPr lang="ru-RU" sz="2000" b="1" dirty="0" smtClean="0"/>
              <a:t>                                        </a:t>
            </a:r>
            <a:endParaRPr lang="ru-RU" sz="1600" dirty="0">
              <a:solidFill>
                <a:schemeClr val="bg1"/>
              </a:solidFill>
            </a:endParaRPr>
          </a:p>
        </p:txBody>
      </p:sp>
      <p:sp>
        <p:nvSpPr>
          <p:cNvPr id="13" name="TextBox 12"/>
          <p:cNvSpPr txBox="1"/>
          <p:nvPr/>
        </p:nvSpPr>
        <p:spPr>
          <a:xfrm>
            <a:off x="1214414" y="285728"/>
            <a:ext cx="7324890" cy="1077218"/>
          </a:xfrm>
          <a:prstGeom prst="rect">
            <a:avLst/>
          </a:prstGeom>
          <a:noFill/>
        </p:spPr>
        <p:txBody>
          <a:bodyPr wrap="none" rtlCol="0">
            <a:spAutoFit/>
          </a:bodyPr>
          <a:lstStyle/>
          <a:p>
            <a:pPr algn="ctr"/>
            <a:r>
              <a:rPr lang="en-US" sz="2800" b="1" dirty="0" smtClean="0">
                <a:solidFill>
                  <a:schemeClr val="bg1"/>
                </a:solidFill>
              </a:rPr>
              <a:t>Revenue</a:t>
            </a:r>
            <a:endParaRPr lang="ru-RU" sz="2800" dirty="0" smtClean="0">
              <a:solidFill>
                <a:schemeClr val="bg1"/>
              </a:solidFill>
            </a:endParaRPr>
          </a:p>
          <a:p>
            <a:r>
              <a:rPr lang="en-US" dirty="0" smtClean="0">
                <a:solidFill>
                  <a:schemeClr val="bg1"/>
                </a:solidFill>
              </a:rPr>
              <a:t>In the first six months after the start of the project it is planned to produce </a:t>
            </a:r>
          </a:p>
          <a:p>
            <a:pPr algn="ctr"/>
            <a:r>
              <a:rPr lang="en-US" dirty="0" smtClean="0">
                <a:solidFill>
                  <a:schemeClr val="bg1"/>
                </a:solidFill>
              </a:rPr>
              <a:t>20 tons of products per month starting from the fourth month</a:t>
            </a:r>
            <a:endParaRPr lang="ru-RU" dirty="0">
              <a:solidFill>
                <a:schemeClr val="bg1"/>
              </a:solidFill>
            </a:endParaRPr>
          </a:p>
        </p:txBody>
      </p:sp>
      <p:sp>
        <p:nvSpPr>
          <p:cNvPr id="15" name="Прямоугольник 14"/>
          <p:cNvSpPr/>
          <p:nvPr/>
        </p:nvSpPr>
        <p:spPr>
          <a:xfrm>
            <a:off x="928662" y="1357298"/>
            <a:ext cx="7358114" cy="52149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16" name="Диаграмма 15"/>
          <p:cNvGraphicFramePr/>
          <p:nvPr/>
        </p:nvGraphicFramePr>
        <p:xfrm>
          <a:off x="1562100" y="1357298"/>
          <a:ext cx="6019800" cy="38576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Таблица 16"/>
          <p:cNvGraphicFramePr>
            <a:graphicFrameLocks noGrp="1"/>
          </p:cNvGraphicFramePr>
          <p:nvPr/>
        </p:nvGraphicFramePr>
        <p:xfrm>
          <a:off x="1071538" y="5357826"/>
          <a:ext cx="7072362" cy="1059508"/>
        </p:xfrm>
        <a:graphic>
          <a:graphicData uri="http://schemas.openxmlformats.org/drawingml/2006/table">
            <a:tbl>
              <a:tblPr/>
              <a:tblGrid>
                <a:gridCol w="1785950"/>
                <a:gridCol w="857256"/>
                <a:gridCol w="857256"/>
                <a:gridCol w="928694"/>
                <a:gridCol w="928694"/>
                <a:gridCol w="928694"/>
                <a:gridCol w="785818"/>
              </a:tblGrid>
              <a:tr h="459385">
                <a:tc>
                  <a:txBody>
                    <a:bodyPr/>
                    <a:lstStyle/>
                    <a:p>
                      <a:pPr lvl="0" indent="0" algn="l">
                        <a:lnSpc>
                          <a:spcPct val="100000"/>
                        </a:lnSpc>
                        <a:spcBef>
                          <a:spcPts val="0"/>
                        </a:spcBef>
                        <a:spcAft>
                          <a:spcPts val="0"/>
                        </a:spcAft>
                      </a:pPr>
                      <a:r>
                        <a:rPr lang="ru-RU" sz="1400" dirty="0">
                          <a:latin typeface="Times New Roman"/>
                          <a:ea typeface="Times New Roman"/>
                          <a:cs typeface="Times New Roman"/>
                        </a:rPr>
                        <a:t> </a:t>
                      </a:r>
                      <a:r>
                        <a:rPr lang="en-US" sz="1100" dirty="0" smtClean="0">
                          <a:solidFill>
                            <a:srgbClr val="000000"/>
                          </a:solidFill>
                          <a:latin typeface="+mn-lt"/>
                          <a:ea typeface="Times New Roman"/>
                          <a:cs typeface="Times New Roman"/>
                        </a:rPr>
                        <a:t>Period from the </a:t>
                      </a:r>
                    </a:p>
                    <a:p>
                      <a:pPr lvl="0" indent="0" algn="l">
                        <a:lnSpc>
                          <a:spcPct val="100000"/>
                        </a:lnSpc>
                        <a:spcBef>
                          <a:spcPts val="0"/>
                        </a:spcBef>
                        <a:spcAft>
                          <a:spcPts val="0"/>
                        </a:spcAft>
                      </a:pPr>
                      <a:r>
                        <a:rPr lang="en-US" sz="1100" dirty="0" smtClean="0">
                          <a:solidFill>
                            <a:srgbClr val="000000"/>
                          </a:solidFill>
                          <a:latin typeface="+mn-lt"/>
                          <a:ea typeface="Times New Roman"/>
                          <a:cs typeface="Times New Roman"/>
                        </a:rPr>
                        <a:t>project`s start</a:t>
                      </a:r>
                      <a:endParaRPr lang="ru-RU"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indent="0" algn="l">
                        <a:lnSpc>
                          <a:spcPct val="100000"/>
                        </a:lnSpc>
                        <a:spcBef>
                          <a:spcPts val="0"/>
                        </a:spcBef>
                        <a:spcAft>
                          <a:spcPts val="0"/>
                        </a:spcAft>
                      </a:pPr>
                      <a:r>
                        <a:rPr lang="en-US" sz="1100" baseline="0" dirty="0" smtClean="0">
                          <a:solidFill>
                            <a:srgbClr val="000000"/>
                          </a:solidFill>
                          <a:latin typeface="Calibri"/>
                          <a:ea typeface="Times New Roman"/>
                          <a:cs typeface="Times New Roman"/>
                        </a:rPr>
                        <a:t>Up to</a:t>
                      </a:r>
                      <a:r>
                        <a:rPr lang="ru-RU" sz="1100" baseline="0" dirty="0" smtClean="0">
                          <a:solidFill>
                            <a:srgbClr val="000000"/>
                          </a:solidFill>
                          <a:latin typeface="Calibri"/>
                          <a:ea typeface="Times New Roman"/>
                          <a:cs typeface="Times New Roman"/>
                        </a:rPr>
                        <a:t> 6 </a:t>
                      </a:r>
                      <a:r>
                        <a:rPr lang="en-US" sz="1100" baseline="0" dirty="0" smtClean="0">
                          <a:solidFill>
                            <a:srgbClr val="000000"/>
                          </a:solidFill>
                          <a:latin typeface="Calibri"/>
                          <a:ea typeface="Times New Roman"/>
                          <a:cs typeface="Times New Roman"/>
                        </a:rPr>
                        <a:t>months</a:t>
                      </a:r>
                      <a:endParaRPr lang="ru-RU" sz="1100" dirty="0" smtClean="0">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indent="0" algn="l">
                        <a:lnSpc>
                          <a:spcPct val="100000"/>
                        </a:lnSpc>
                        <a:spcBef>
                          <a:spcPts val="0"/>
                        </a:spcBef>
                        <a:spcAft>
                          <a:spcPts val="0"/>
                        </a:spcAft>
                      </a:pPr>
                      <a:r>
                        <a:rPr lang="en-US" sz="1100" dirty="0" smtClean="0">
                          <a:solidFill>
                            <a:srgbClr val="000000"/>
                          </a:solidFill>
                          <a:latin typeface="Calibri"/>
                          <a:ea typeface="Times New Roman"/>
                          <a:cs typeface="Times New Roman"/>
                        </a:rPr>
                        <a:t>From </a:t>
                      </a:r>
                      <a:r>
                        <a:rPr lang="ru-RU" sz="1100" dirty="0" smtClean="0">
                          <a:solidFill>
                            <a:srgbClr val="000000"/>
                          </a:solidFill>
                          <a:latin typeface="Calibri"/>
                          <a:ea typeface="Times New Roman"/>
                          <a:cs typeface="Times New Roman"/>
                        </a:rPr>
                        <a:t>6 м. </a:t>
                      </a:r>
                      <a:r>
                        <a:rPr lang="en-US" sz="1100" dirty="0" smtClean="0">
                          <a:solidFill>
                            <a:srgbClr val="000000"/>
                          </a:solidFill>
                          <a:latin typeface="Calibri"/>
                          <a:ea typeface="Times New Roman"/>
                          <a:cs typeface="Times New Roman"/>
                        </a:rPr>
                        <a:t>to</a:t>
                      </a:r>
                      <a:r>
                        <a:rPr lang="ru-RU" sz="1100" dirty="0" smtClean="0">
                          <a:solidFill>
                            <a:srgbClr val="000000"/>
                          </a:solidFill>
                          <a:latin typeface="Calibri"/>
                          <a:ea typeface="Times New Roman"/>
                          <a:cs typeface="Times New Roman"/>
                        </a:rPr>
                        <a:t> 1</a:t>
                      </a:r>
                      <a:r>
                        <a:rPr lang="ru-RU" sz="1100" baseline="0" dirty="0" smtClean="0">
                          <a:solidFill>
                            <a:srgbClr val="000000"/>
                          </a:solidFill>
                          <a:latin typeface="Calibri"/>
                          <a:ea typeface="Times New Roman"/>
                          <a:cs typeface="Times New Roman"/>
                        </a:rPr>
                        <a:t> </a:t>
                      </a:r>
                      <a:r>
                        <a:rPr lang="en-US" sz="1100" dirty="0" smtClean="0">
                          <a:solidFill>
                            <a:srgbClr val="000000"/>
                          </a:solidFill>
                          <a:latin typeface="Calibri"/>
                          <a:ea typeface="Times New Roman"/>
                          <a:cs typeface="Times New Roman"/>
                        </a:rPr>
                        <a:t>year</a:t>
                      </a:r>
                      <a:endParaRPr lang="ru-RU"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indent="0" algn="l">
                        <a:lnSpc>
                          <a:spcPct val="100000"/>
                        </a:lnSpc>
                        <a:spcBef>
                          <a:spcPts val="0"/>
                        </a:spcBef>
                        <a:spcAft>
                          <a:spcPts val="0"/>
                        </a:spcAft>
                      </a:pPr>
                      <a:r>
                        <a:rPr lang="en-US" sz="1100" dirty="0" smtClean="0">
                          <a:solidFill>
                            <a:srgbClr val="000000"/>
                          </a:solidFill>
                          <a:latin typeface="Calibri"/>
                          <a:ea typeface="Times New Roman"/>
                          <a:cs typeface="Times New Roman"/>
                        </a:rPr>
                        <a:t>From </a:t>
                      </a:r>
                      <a:r>
                        <a:rPr lang="ru-RU" sz="1100" dirty="0" smtClean="0">
                          <a:solidFill>
                            <a:srgbClr val="000000"/>
                          </a:solidFill>
                          <a:latin typeface="Calibri"/>
                          <a:ea typeface="Times New Roman"/>
                          <a:cs typeface="Times New Roman"/>
                        </a:rPr>
                        <a:t> </a:t>
                      </a:r>
                      <a:r>
                        <a:rPr lang="ru-RU" sz="1100" dirty="0">
                          <a:solidFill>
                            <a:srgbClr val="000000"/>
                          </a:solidFill>
                          <a:latin typeface="Calibri"/>
                          <a:ea typeface="Times New Roman"/>
                          <a:cs typeface="Times New Roman"/>
                        </a:rPr>
                        <a:t>1 </a:t>
                      </a:r>
                      <a:r>
                        <a:rPr lang="ru-RU" sz="1100" dirty="0" smtClean="0">
                          <a:solidFill>
                            <a:srgbClr val="000000"/>
                          </a:solidFill>
                          <a:latin typeface="Calibri"/>
                          <a:ea typeface="Times New Roman"/>
                          <a:cs typeface="Times New Roman"/>
                        </a:rPr>
                        <a:t> </a:t>
                      </a:r>
                      <a:r>
                        <a:rPr lang="en-US" sz="1100" dirty="0" smtClean="0">
                          <a:solidFill>
                            <a:srgbClr val="000000"/>
                          </a:solidFill>
                          <a:latin typeface="Calibri"/>
                          <a:ea typeface="Times New Roman"/>
                          <a:cs typeface="Times New Roman"/>
                        </a:rPr>
                        <a:t>to</a:t>
                      </a:r>
                      <a:r>
                        <a:rPr lang="ru-RU" sz="1100" dirty="0" smtClean="0">
                          <a:solidFill>
                            <a:srgbClr val="000000"/>
                          </a:solidFill>
                          <a:latin typeface="Calibri"/>
                          <a:ea typeface="Times New Roman"/>
                          <a:cs typeface="Times New Roman"/>
                        </a:rPr>
                        <a:t> </a:t>
                      </a:r>
                      <a:r>
                        <a:rPr lang="ru-RU" sz="1100" dirty="0">
                          <a:solidFill>
                            <a:srgbClr val="000000"/>
                          </a:solidFill>
                          <a:latin typeface="Calibri"/>
                          <a:ea typeface="Times New Roman"/>
                          <a:cs typeface="Times New Roman"/>
                        </a:rPr>
                        <a:t>1,5 </a:t>
                      </a:r>
                      <a:r>
                        <a:rPr lang="en-US" sz="1100" dirty="0" smtClean="0">
                          <a:solidFill>
                            <a:srgbClr val="000000"/>
                          </a:solidFill>
                          <a:latin typeface="Calibri"/>
                          <a:ea typeface="Times New Roman"/>
                          <a:cs typeface="Times New Roman"/>
                        </a:rPr>
                        <a:t> year</a:t>
                      </a:r>
                      <a:endParaRPr lang="ru-RU"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indent="0" algn="l">
                        <a:lnSpc>
                          <a:spcPct val="100000"/>
                        </a:lnSpc>
                        <a:spcBef>
                          <a:spcPts val="0"/>
                        </a:spcBef>
                        <a:spcAft>
                          <a:spcPts val="0"/>
                        </a:spcAft>
                      </a:pPr>
                      <a:r>
                        <a:rPr lang="en-US" sz="1100" dirty="0" smtClean="0">
                          <a:solidFill>
                            <a:srgbClr val="000000"/>
                          </a:solidFill>
                          <a:latin typeface="Calibri"/>
                          <a:ea typeface="Times New Roman"/>
                          <a:cs typeface="Times New Roman"/>
                        </a:rPr>
                        <a:t>From</a:t>
                      </a:r>
                      <a:r>
                        <a:rPr lang="ru-RU" sz="1100" dirty="0" smtClean="0">
                          <a:solidFill>
                            <a:srgbClr val="000000"/>
                          </a:solidFill>
                          <a:latin typeface="Calibri"/>
                          <a:ea typeface="Times New Roman"/>
                          <a:cs typeface="Times New Roman"/>
                        </a:rPr>
                        <a:t> </a:t>
                      </a:r>
                      <a:r>
                        <a:rPr lang="ru-RU" sz="1100" dirty="0">
                          <a:solidFill>
                            <a:srgbClr val="000000"/>
                          </a:solidFill>
                          <a:latin typeface="Calibri"/>
                          <a:ea typeface="Times New Roman"/>
                          <a:cs typeface="Times New Roman"/>
                        </a:rPr>
                        <a:t>1,5 </a:t>
                      </a:r>
                      <a:r>
                        <a:rPr lang="en-US" sz="1100" dirty="0" smtClean="0">
                          <a:solidFill>
                            <a:srgbClr val="000000"/>
                          </a:solidFill>
                          <a:latin typeface="Calibri"/>
                          <a:ea typeface="Times New Roman"/>
                          <a:cs typeface="Times New Roman"/>
                        </a:rPr>
                        <a:t>to</a:t>
                      </a:r>
                      <a:r>
                        <a:rPr lang="ru-RU" sz="1100" dirty="0" smtClean="0">
                          <a:solidFill>
                            <a:srgbClr val="000000"/>
                          </a:solidFill>
                          <a:latin typeface="Calibri"/>
                          <a:ea typeface="Times New Roman"/>
                          <a:cs typeface="Times New Roman"/>
                        </a:rPr>
                        <a:t> </a:t>
                      </a:r>
                      <a:r>
                        <a:rPr lang="ru-RU" sz="1100" dirty="0">
                          <a:solidFill>
                            <a:srgbClr val="000000"/>
                          </a:solidFill>
                          <a:latin typeface="Calibri"/>
                          <a:ea typeface="Times New Roman"/>
                          <a:cs typeface="Times New Roman"/>
                        </a:rPr>
                        <a:t>2 </a:t>
                      </a:r>
                      <a:r>
                        <a:rPr lang="en-US" sz="1100" dirty="0" smtClean="0">
                          <a:solidFill>
                            <a:srgbClr val="000000"/>
                          </a:solidFill>
                          <a:latin typeface="Calibri"/>
                          <a:ea typeface="Times New Roman"/>
                          <a:cs typeface="Times New Roman"/>
                        </a:rPr>
                        <a:t>years</a:t>
                      </a:r>
                      <a:endParaRPr lang="ru-RU"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indent="0" algn="l">
                        <a:lnSpc>
                          <a:spcPct val="100000"/>
                        </a:lnSpc>
                        <a:spcBef>
                          <a:spcPts val="0"/>
                        </a:spcBef>
                        <a:spcAft>
                          <a:spcPts val="0"/>
                        </a:spcAft>
                      </a:pPr>
                      <a:r>
                        <a:rPr lang="en-US" sz="1100" dirty="0" smtClean="0">
                          <a:solidFill>
                            <a:srgbClr val="000000"/>
                          </a:solidFill>
                          <a:latin typeface="Calibri"/>
                          <a:ea typeface="Times New Roman"/>
                          <a:cs typeface="Times New Roman"/>
                        </a:rPr>
                        <a:t>From</a:t>
                      </a:r>
                      <a:r>
                        <a:rPr lang="ru-RU" sz="1100" dirty="0" smtClean="0">
                          <a:solidFill>
                            <a:srgbClr val="000000"/>
                          </a:solidFill>
                          <a:latin typeface="Calibri"/>
                          <a:ea typeface="Times New Roman"/>
                          <a:cs typeface="Times New Roman"/>
                        </a:rPr>
                        <a:t> </a:t>
                      </a:r>
                      <a:r>
                        <a:rPr lang="ru-RU" sz="1100" dirty="0">
                          <a:solidFill>
                            <a:srgbClr val="000000"/>
                          </a:solidFill>
                          <a:latin typeface="Calibri"/>
                          <a:ea typeface="Times New Roman"/>
                          <a:cs typeface="Times New Roman"/>
                        </a:rPr>
                        <a:t>2 </a:t>
                      </a:r>
                      <a:r>
                        <a:rPr lang="en-US" sz="1100" dirty="0" smtClean="0">
                          <a:solidFill>
                            <a:srgbClr val="000000"/>
                          </a:solidFill>
                          <a:latin typeface="Calibri"/>
                          <a:ea typeface="Times New Roman"/>
                          <a:cs typeface="Times New Roman"/>
                        </a:rPr>
                        <a:t>to</a:t>
                      </a:r>
                      <a:r>
                        <a:rPr lang="ru-RU" sz="1100" dirty="0" smtClean="0">
                          <a:solidFill>
                            <a:srgbClr val="000000"/>
                          </a:solidFill>
                          <a:latin typeface="Calibri"/>
                          <a:ea typeface="Times New Roman"/>
                          <a:cs typeface="Times New Roman"/>
                        </a:rPr>
                        <a:t> </a:t>
                      </a:r>
                      <a:r>
                        <a:rPr lang="ru-RU" sz="1100" dirty="0">
                          <a:solidFill>
                            <a:srgbClr val="000000"/>
                          </a:solidFill>
                          <a:latin typeface="Calibri"/>
                          <a:ea typeface="Times New Roman"/>
                          <a:cs typeface="Times New Roman"/>
                        </a:rPr>
                        <a:t>3 </a:t>
                      </a:r>
                      <a:r>
                        <a:rPr lang="en-US" sz="1100" dirty="0" smtClean="0">
                          <a:solidFill>
                            <a:srgbClr val="000000"/>
                          </a:solidFill>
                          <a:latin typeface="Calibri"/>
                          <a:ea typeface="Times New Roman"/>
                          <a:cs typeface="Times New Roman"/>
                        </a:rPr>
                        <a:t>years</a:t>
                      </a:r>
                      <a:endParaRPr lang="ru-RU"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indent="0" algn="l">
                        <a:lnSpc>
                          <a:spcPct val="100000"/>
                        </a:lnSpc>
                        <a:spcBef>
                          <a:spcPts val="0"/>
                        </a:spcBef>
                        <a:spcAft>
                          <a:spcPts val="0"/>
                        </a:spcAft>
                      </a:pPr>
                      <a:r>
                        <a:rPr lang="en-US" sz="1100" dirty="0" smtClean="0">
                          <a:solidFill>
                            <a:srgbClr val="000000"/>
                          </a:solidFill>
                          <a:latin typeface="Calibri"/>
                          <a:ea typeface="Times New Roman"/>
                          <a:cs typeface="Times New Roman"/>
                        </a:rPr>
                        <a:t>After</a:t>
                      </a:r>
                      <a:r>
                        <a:rPr lang="ru-RU" sz="1100" dirty="0" smtClean="0">
                          <a:solidFill>
                            <a:srgbClr val="000000"/>
                          </a:solidFill>
                          <a:latin typeface="Calibri"/>
                          <a:ea typeface="Times New Roman"/>
                          <a:cs typeface="Times New Roman"/>
                        </a:rPr>
                        <a:t> </a:t>
                      </a:r>
                      <a:r>
                        <a:rPr lang="ru-RU" sz="1100" dirty="0">
                          <a:solidFill>
                            <a:srgbClr val="000000"/>
                          </a:solidFill>
                          <a:latin typeface="Calibri"/>
                          <a:ea typeface="Times New Roman"/>
                          <a:cs typeface="Times New Roman"/>
                        </a:rPr>
                        <a:t>3 </a:t>
                      </a:r>
                      <a:r>
                        <a:rPr lang="en-US" sz="1100" dirty="0" smtClean="0">
                          <a:solidFill>
                            <a:srgbClr val="000000"/>
                          </a:solidFill>
                          <a:latin typeface="Calibri"/>
                          <a:ea typeface="Times New Roman"/>
                          <a:cs typeface="Times New Roman"/>
                        </a:rPr>
                        <a:t> years</a:t>
                      </a:r>
                      <a:endParaRPr lang="ru-RU"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0123">
                <a:tc>
                  <a:txBody>
                    <a:bodyPr/>
                    <a:lstStyle/>
                    <a:p>
                      <a:pPr indent="0" algn="l">
                        <a:lnSpc>
                          <a:spcPct val="100000"/>
                        </a:lnSpc>
                        <a:spcBef>
                          <a:spcPts val="0"/>
                        </a:spcBef>
                        <a:spcAft>
                          <a:spcPts val="0"/>
                        </a:spcAft>
                      </a:pPr>
                      <a:r>
                        <a:rPr lang="en-US" sz="1100" dirty="0" smtClean="0">
                          <a:solidFill>
                            <a:srgbClr val="000000"/>
                          </a:solidFill>
                          <a:latin typeface="Calibri"/>
                          <a:ea typeface="Times New Roman"/>
                          <a:cs typeface="Times New Roman"/>
                        </a:rPr>
                        <a:t>Production quantity </a:t>
                      </a:r>
                    </a:p>
                    <a:p>
                      <a:pPr indent="0" algn="l">
                        <a:lnSpc>
                          <a:spcPct val="100000"/>
                        </a:lnSpc>
                        <a:spcBef>
                          <a:spcPts val="0"/>
                        </a:spcBef>
                        <a:spcAft>
                          <a:spcPts val="0"/>
                        </a:spcAft>
                      </a:pPr>
                      <a:r>
                        <a:rPr lang="en-US" sz="1100" dirty="0" smtClean="0">
                          <a:solidFill>
                            <a:srgbClr val="000000"/>
                          </a:solidFill>
                          <a:latin typeface="Calibri"/>
                          <a:ea typeface="Times New Roman"/>
                          <a:cs typeface="Times New Roman"/>
                        </a:rPr>
                        <a:t>Tons/month</a:t>
                      </a:r>
                      <a:endParaRPr lang="ru-RU"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Bef>
                          <a:spcPts val="0"/>
                        </a:spcBef>
                        <a:spcAft>
                          <a:spcPts val="600"/>
                        </a:spcAft>
                      </a:pPr>
                      <a:r>
                        <a:rPr lang="ru-RU" sz="1100" dirty="0" smtClean="0">
                          <a:solidFill>
                            <a:srgbClr val="000000"/>
                          </a:solidFill>
                          <a:latin typeface="Calibri"/>
                          <a:ea typeface="Times New Roman"/>
                          <a:cs typeface="Times New Roman"/>
                        </a:rPr>
                        <a:t>20,00</a:t>
                      </a:r>
                      <a:endParaRPr lang="ru-RU" sz="1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Bef>
                          <a:spcPts val="0"/>
                        </a:spcBef>
                        <a:spcAft>
                          <a:spcPts val="600"/>
                        </a:spcAft>
                      </a:pPr>
                      <a:r>
                        <a:rPr lang="ru-RU" sz="1100" dirty="0" smtClean="0">
                          <a:solidFill>
                            <a:srgbClr val="000000"/>
                          </a:solidFill>
                          <a:latin typeface="Calibri"/>
                          <a:ea typeface="Times New Roman"/>
                          <a:cs typeface="Times New Roman"/>
                        </a:rPr>
                        <a:t>24,00</a:t>
                      </a:r>
                      <a:endParaRPr lang="ru-RU" sz="1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Bef>
                          <a:spcPts val="0"/>
                        </a:spcBef>
                        <a:spcAft>
                          <a:spcPts val="600"/>
                        </a:spcAft>
                      </a:pPr>
                      <a:r>
                        <a:rPr lang="ru-RU" sz="1100" dirty="0" smtClean="0">
                          <a:solidFill>
                            <a:srgbClr val="000000"/>
                          </a:solidFill>
                          <a:latin typeface="Calibri"/>
                          <a:ea typeface="Times New Roman"/>
                          <a:cs typeface="Times New Roman"/>
                        </a:rPr>
                        <a:t>3</a:t>
                      </a:r>
                      <a:r>
                        <a:rPr lang="en-US" sz="1100" dirty="0" smtClean="0">
                          <a:solidFill>
                            <a:srgbClr val="000000"/>
                          </a:solidFill>
                          <a:latin typeface="Calibri"/>
                          <a:ea typeface="Times New Roman"/>
                          <a:cs typeface="Times New Roman"/>
                        </a:rPr>
                        <a:t>9</a:t>
                      </a:r>
                      <a:r>
                        <a:rPr lang="ru-RU" sz="1100" dirty="0" smtClean="0">
                          <a:solidFill>
                            <a:srgbClr val="000000"/>
                          </a:solidFill>
                          <a:latin typeface="Calibri"/>
                          <a:ea typeface="Times New Roman"/>
                          <a:cs typeface="Times New Roman"/>
                        </a:rPr>
                        <a:t>,00</a:t>
                      </a:r>
                      <a:endParaRPr lang="ru-RU" sz="1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Bef>
                          <a:spcPts val="0"/>
                        </a:spcBef>
                        <a:spcAft>
                          <a:spcPts val="600"/>
                        </a:spcAft>
                      </a:pPr>
                      <a:r>
                        <a:rPr lang="en-US" sz="1100" dirty="0" smtClean="0">
                          <a:solidFill>
                            <a:srgbClr val="000000"/>
                          </a:solidFill>
                          <a:latin typeface="Calibri"/>
                          <a:ea typeface="Times New Roman"/>
                          <a:cs typeface="Times New Roman"/>
                        </a:rPr>
                        <a:t>46</a:t>
                      </a:r>
                      <a:r>
                        <a:rPr lang="ru-RU" sz="1100" dirty="0" smtClean="0">
                          <a:solidFill>
                            <a:srgbClr val="000000"/>
                          </a:solidFill>
                          <a:latin typeface="Calibri"/>
                          <a:ea typeface="Times New Roman"/>
                          <a:cs typeface="Times New Roman"/>
                        </a:rPr>
                        <a:t>,00</a:t>
                      </a:r>
                      <a:endParaRPr lang="ru-RU" sz="1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Bef>
                          <a:spcPts val="0"/>
                        </a:spcBef>
                        <a:spcAft>
                          <a:spcPts val="600"/>
                        </a:spcAft>
                      </a:pPr>
                      <a:r>
                        <a:rPr lang="en-US" sz="1100" dirty="0" smtClean="0">
                          <a:solidFill>
                            <a:srgbClr val="000000"/>
                          </a:solidFill>
                          <a:latin typeface="Calibri"/>
                          <a:ea typeface="Times New Roman"/>
                          <a:cs typeface="Times New Roman"/>
                        </a:rPr>
                        <a:t>69</a:t>
                      </a:r>
                      <a:r>
                        <a:rPr lang="ru-RU" sz="1100" dirty="0" smtClean="0">
                          <a:solidFill>
                            <a:srgbClr val="000000"/>
                          </a:solidFill>
                          <a:latin typeface="Calibri"/>
                          <a:ea typeface="Times New Roman"/>
                          <a:cs typeface="Times New Roman"/>
                        </a:rPr>
                        <a:t>,00</a:t>
                      </a:r>
                      <a:endParaRPr lang="ru-RU" sz="1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Bef>
                          <a:spcPts val="0"/>
                        </a:spcBef>
                        <a:spcAft>
                          <a:spcPts val="600"/>
                        </a:spcAft>
                      </a:pPr>
                      <a:r>
                        <a:rPr lang="en-US" sz="1100" dirty="0" smtClean="0">
                          <a:solidFill>
                            <a:srgbClr val="000000"/>
                          </a:solidFill>
                          <a:latin typeface="Calibri"/>
                          <a:ea typeface="Times New Roman"/>
                          <a:cs typeface="Times New Roman"/>
                        </a:rPr>
                        <a:t>8</a:t>
                      </a:r>
                      <a:r>
                        <a:rPr lang="ru-RU" sz="1100" dirty="0" smtClean="0">
                          <a:solidFill>
                            <a:srgbClr val="000000"/>
                          </a:solidFill>
                          <a:latin typeface="Calibri"/>
                          <a:ea typeface="Times New Roman"/>
                          <a:cs typeface="Times New Roman"/>
                        </a:rPr>
                        <a:t>4,00</a:t>
                      </a:r>
                      <a:endParaRPr lang="ru-RU" sz="1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14282" y="142852"/>
            <a:ext cx="8786874" cy="6572296"/>
          </a:xfrm>
          <a:prstGeom prst="roundRect">
            <a:avLst/>
          </a:prstGeom>
          <a:solidFill>
            <a:schemeClr val="accent3">
              <a:lumMod val="75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ru-RU" sz="1600" b="1" dirty="0" smtClean="0"/>
          </a:p>
          <a:p>
            <a:pPr lvl="0"/>
            <a:r>
              <a:rPr lang="ru-RU" sz="2000" b="1" dirty="0" smtClean="0"/>
              <a:t>                                        </a:t>
            </a:r>
            <a:endParaRPr lang="ru-RU" sz="1600" dirty="0">
              <a:solidFill>
                <a:schemeClr val="bg1"/>
              </a:solidFill>
            </a:endParaRPr>
          </a:p>
        </p:txBody>
      </p:sp>
      <p:sp>
        <p:nvSpPr>
          <p:cNvPr id="13" name="TextBox 12"/>
          <p:cNvSpPr txBox="1"/>
          <p:nvPr/>
        </p:nvSpPr>
        <p:spPr>
          <a:xfrm>
            <a:off x="428596" y="571480"/>
            <a:ext cx="7772384" cy="5940088"/>
          </a:xfrm>
          <a:prstGeom prst="rect">
            <a:avLst/>
          </a:prstGeom>
          <a:noFill/>
        </p:spPr>
        <p:txBody>
          <a:bodyPr wrap="none" rtlCol="0">
            <a:spAutoFit/>
          </a:bodyPr>
          <a:lstStyle/>
          <a:p>
            <a:pPr algn="ctr">
              <a:spcAft>
                <a:spcPts val="1200"/>
              </a:spcAft>
            </a:pPr>
            <a:r>
              <a:rPr lang="en-US" sz="2800" b="1" dirty="0" smtClean="0">
                <a:solidFill>
                  <a:schemeClr val="bg1"/>
                </a:solidFill>
              </a:rPr>
              <a:t>Revenue</a:t>
            </a:r>
            <a:endParaRPr lang="ru-RU" sz="2800" b="1" dirty="0" smtClean="0">
              <a:solidFill>
                <a:schemeClr val="bg1"/>
              </a:solidFill>
            </a:endParaRPr>
          </a:p>
          <a:p>
            <a:pPr>
              <a:lnSpc>
                <a:spcPct val="150000"/>
              </a:lnSpc>
            </a:pPr>
            <a:r>
              <a:rPr lang="en-US" sz="1900" b="1" dirty="0" smtClean="0">
                <a:solidFill>
                  <a:schemeClr val="bg1"/>
                </a:solidFill>
              </a:rPr>
              <a:t>The weighted average selling price of 1 kilogram of cheese is $ 11.4</a:t>
            </a:r>
          </a:p>
          <a:p>
            <a:pPr>
              <a:lnSpc>
                <a:spcPct val="150000"/>
              </a:lnSpc>
            </a:pPr>
            <a:r>
              <a:rPr lang="en-US" sz="1900" b="1" dirty="0" smtClean="0">
                <a:solidFill>
                  <a:schemeClr val="bg1"/>
                </a:solidFill>
              </a:rPr>
              <a:t>Gross yield from 20 tons of products -11.4 x 20 000 = $ 228,000/ month</a:t>
            </a:r>
          </a:p>
          <a:p>
            <a:pPr>
              <a:lnSpc>
                <a:spcPct val="150000"/>
              </a:lnSpc>
            </a:pPr>
            <a:r>
              <a:rPr lang="en-US" sz="1900" b="1" dirty="0" smtClean="0">
                <a:solidFill>
                  <a:schemeClr val="bg1"/>
                </a:solidFill>
              </a:rPr>
              <a:t>Gross cost of an average kilogram of products - 5.3 dollars</a:t>
            </a:r>
          </a:p>
          <a:p>
            <a:pPr>
              <a:lnSpc>
                <a:spcPct val="150000"/>
              </a:lnSpc>
            </a:pPr>
            <a:r>
              <a:rPr lang="en-US" sz="1900" b="1" dirty="0" smtClean="0">
                <a:solidFill>
                  <a:schemeClr val="bg1"/>
                </a:solidFill>
              </a:rPr>
              <a:t>Gross cost of 20 tons of products - 5.3 x 20,000 = $ 106,000 / month</a:t>
            </a:r>
          </a:p>
          <a:p>
            <a:pPr>
              <a:lnSpc>
                <a:spcPct val="150000"/>
              </a:lnSpc>
            </a:pPr>
            <a:r>
              <a:rPr lang="en-US" sz="1900" b="1" dirty="0" smtClean="0">
                <a:solidFill>
                  <a:schemeClr val="bg1"/>
                </a:solidFill>
              </a:rPr>
              <a:t>Gross margin profit is $ 122,000 / month.</a:t>
            </a:r>
          </a:p>
          <a:p>
            <a:pPr>
              <a:lnSpc>
                <a:spcPct val="150000"/>
              </a:lnSpc>
            </a:pPr>
            <a:r>
              <a:rPr lang="en-US" sz="1900" b="1" dirty="0" smtClean="0">
                <a:solidFill>
                  <a:schemeClr val="bg1"/>
                </a:solidFill>
              </a:rPr>
              <a:t>Discount on raw materials and technology defects-5% of the VMP – $ 6,100</a:t>
            </a:r>
          </a:p>
          <a:p>
            <a:pPr>
              <a:lnSpc>
                <a:spcPct val="150000"/>
              </a:lnSpc>
            </a:pPr>
            <a:r>
              <a:rPr lang="en-US" sz="1900" b="1" dirty="0" smtClean="0">
                <a:solidFill>
                  <a:schemeClr val="bg1"/>
                </a:solidFill>
              </a:rPr>
              <a:t>Monthly expenses (salary, payroll taxes , property taxes, rent, advertising, </a:t>
            </a:r>
          </a:p>
          <a:p>
            <a:pPr>
              <a:lnSpc>
                <a:spcPct val="150000"/>
              </a:lnSpc>
            </a:pPr>
            <a:r>
              <a:rPr lang="en-US" sz="1900" b="1" dirty="0" smtClean="0">
                <a:solidFill>
                  <a:schemeClr val="bg1"/>
                </a:solidFill>
              </a:rPr>
              <a:t>utility expenses, manufacturing and overhead expenses) - $ 60,810.</a:t>
            </a:r>
          </a:p>
          <a:p>
            <a:pPr>
              <a:lnSpc>
                <a:spcPct val="150000"/>
              </a:lnSpc>
            </a:pPr>
            <a:r>
              <a:rPr lang="en-US" sz="1900" b="1" dirty="0" smtClean="0">
                <a:solidFill>
                  <a:schemeClr val="bg1"/>
                </a:solidFill>
              </a:rPr>
              <a:t>2% of sales volume-sales motivation - $ 4,560.</a:t>
            </a:r>
          </a:p>
          <a:p>
            <a:pPr>
              <a:lnSpc>
                <a:spcPct val="150000"/>
              </a:lnSpc>
            </a:pPr>
            <a:r>
              <a:rPr lang="en-US" sz="1900" b="1" dirty="0" smtClean="0">
                <a:solidFill>
                  <a:schemeClr val="bg1"/>
                </a:solidFill>
              </a:rPr>
              <a:t>Taxes – 6 % of sales - $ 13,680.</a:t>
            </a:r>
          </a:p>
          <a:p>
            <a:pPr>
              <a:lnSpc>
                <a:spcPct val="150000"/>
              </a:lnSpc>
            </a:pPr>
            <a:r>
              <a:rPr lang="en-US" sz="1900" b="1" dirty="0" smtClean="0">
                <a:solidFill>
                  <a:schemeClr val="bg1"/>
                </a:solidFill>
              </a:rPr>
              <a:t>The monthly estimated profit of the project in the first six months </a:t>
            </a:r>
          </a:p>
          <a:p>
            <a:pPr>
              <a:lnSpc>
                <a:spcPct val="150000"/>
              </a:lnSpc>
            </a:pPr>
            <a:r>
              <a:rPr lang="en-US" sz="1900" b="1" dirty="0" smtClean="0">
                <a:solidFill>
                  <a:schemeClr val="bg1"/>
                </a:solidFill>
              </a:rPr>
              <a:t>(starting from the fourth month) -$ 36,850</a:t>
            </a:r>
            <a:endParaRPr lang="ru-RU" sz="1900" b="1" dirty="0" smtClean="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14282" y="142852"/>
            <a:ext cx="8786874" cy="6572296"/>
          </a:xfrm>
          <a:prstGeom prst="roundRect">
            <a:avLst/>
          </a:prstGeom>
          <a:solidFill>
            <a:schemeClr val="accent3">
              <a:lumMod val="75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ru-RU" sz="1600" b="1" dirty="0" smtClean="0"/>
          </a:p>
          <a:p>
            <a:pPr lvl="0"/>
            <a:r>
              <a:rPr lang="ru-RU" sz="2000" b="1" dirty="0" smtClean="0"/>
              <a:t>                                        </a:t>
            </a:r>
            <a:endParaRPr lang="ru-RU" sz="1600" dirty="0">
              <a:solidFill>
                <a:schemeClr val="bg1"/>
              </a:solidFill>
            </a:endParaRPr>
          </a:p>
        </p:txBody>
      </p:sp>
      <p:sp>
        <p:nvSpPr>
          <p:cNvPr id="13" name="TextBox 12"/>
          <p:cNvSpPr txBox="1"/>
          <p:nvPr/>
        </p:nvSpPr>
        <p:spPr>
          <a:xfrm>
            <a:off x="2643174" y="500042"/>
            <a:ext cx="4323876" cy="984885"/>
          </a:xfrm>
          <a:prstGeom prst="rect">
            <a:avLst/>
          </a:prstGeom>
          <a:noFill/>
        </p:spPr>
        <p:txBody>
          <a:bodyPr wrap="none" rtlCol="0">
            <a:spAutoFit/>
          </a:bodyPr>
          <a:lstStyle/>
          <a:p>
            <a:pPr algn="ctr">
              <a:spcAft>
                <a:spcPts val="1200"/>
              </a:spcAft>
            </a:pPr>
            <a:r>
              <a:rPr lang="en-US" sz="2800" b="1" dirty="0" smtClean="0">
                <a:solidFill>
                  <a:schemeClr val="bg1"/>
                </a:solidFill>
              </a:rPr>
              <a:t>Revenue</a:t>
            </a:r>
          </a:p>
          <a:p>
            <a:pPr algn="ctr">
              <a:spcAft>
                <a:spcPts val="1200"/>
              </a:spcAft>
            </a:pPr>
            <a:r>
              <a:rPr lang="en-US" sz="2000" b="1" dirty="0" smtClean="0">
                <a:solidFill>
                  <a:schemeClr val="bg1"/>
                </a:solidFill>
              </a:rPr>
              <a:t>Forecast profit schedule for the project</a:t>
            </a:r>
            <a:endParaRPr lang="ru-RU" sz="2000" b="1" dirty="0" smtClean="0">
              <a:solidFill>
                <a:schemeClr val="bg1"/>
              </a:solidFill>
            </a:endParaRPr>
          </a:p>
        </p:txBody>
      </p:sp>
      <p:graphicFrame>
        <p:nvGraphicFramePr>
          <p:cNvPr id="5" name="Диаграмма 4"/>
          <p:cNvGraphicFramePr/>
          <p:nvPr/>
        </p:nvGraphicFramePr>
        <p:xfrm>
          <a:off x="571472" y="1828800"/>
          <a:ext cx="8072494" cy="452915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1093</TotalTime>
  <Words>1950</Words>
  <Application>Microsoft Office PowerPoint</Application>
  <PresentationFormat>Экран (4:3)</PresentationFormat>
  <Paragraphs>284</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Project «Dairy «KameshCheese»  on the base Kameshkir cheese factory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 «Сыроварня «Астаевская»  на базе Камешкирского сырзавода</dc:title>
  <dc:creator>Сергей</dc:creator>
  <cp:lastModifiedBy>Сергей</cp:lastModifiedBy>
  <cp:revision>95</cp:revision>
  <dcterms:created xsi:type="dcterms:W3CDTF">2020-07-28T13:13:04Z</dcterms:created>
  <dcterms:modified xsi:type="dcterms:W3CDTF">2020-09-09T15:02:45Z</dcterms:modified>
</cp:coreProperties>
</file>