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6 месяцев</c:v>
                </c:pt>
              </c:strCache>
            </c:strRef>
          </c:tx>
          <c:dLbls>
            <c:dLbl>
              <c:idx val="0"/>
              <c:layout>
                <c:manualLayout>
                  <c:x val="2.3148148148148151E-3"/>
                  <c:y val="-5.95238095238095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Количество продукции тонн/месяц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6 мес до 1 года</c:v>
                </c:pt>
              </c:strCache>
            </c:strRef>
          </c:tx>
          <c:dLbls>
            <c:dLbl>
              <c:idx val="0"/>
              <c:layout>
                <c:manualLayout>
                  <c:x val="2.3148148148148151E-3"/>
                  <c:y val="-5.952380952380956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Количество продукции тонн/месяц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1 года до 1,5 лет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158730158730158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Количество продукции тонн/месяц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1,5 до 2 лет</c:v>
                </c:pt>
              </c:strCache>
            </c:strRef>
          </c:tx>
          <c:dLbls>
            <c:dLbl>
              <c:idx val="0"/>
              <c:layout>
                <c:manualLayout>
                  <c:x val="2.3148148148148151E-3"/>
                  <c:y val="-4.76190476190477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Количество продукции тонн/месяц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46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 2 до 3 лет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158730158730158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Количество продукции тонн/месяц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69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 3 лет</c:v>
                </c:pt>
              </c:strCache>
            </c:strRef>
          </c:tx>
          <c:dLbls>
            <c:dLbl>
              <c:idx val="0"/>
              <c:layout>
                <c:manualLayout>
                  <c:x val="6.9444444444444649E-3"/>
                  <c:y val="-4.365079365079375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Количество продукции тонн/месяц</c:v>
                </c:pt>
              </c:strCache>
            </c:strRef>
          </c:cat>
          <c:val>
            <c:numRef>
              <c:f>Лист1!$G$2</c:f>
              <c:numCache>
                <c:formatCode>0.00</c:formatCode>
                <c:ptCount val="1"/>
                <c:pt idx="0">
                  <c:v>84</c:v>
                </c:pt>
              </c:numCache>
            </c:numRef>
          </c:val>
        </c:ser>
        <c:dLbls>
          <c:showVal val="1"/>
        </c:dLbls>
        <c:gapWidth val="75"/>
        <c:shape val="box"/>
        <c:axId val="70504832"/>
        <c:axId val="70506368"/>
        <c:axId val="0"/>
      </c:bar3DChart>
      <c:catAx>
        <c:axId val="70504832"/>
        <c:scaling>
          <c:orientation val="minMax"/>
        </c:scaling>
        <c:axPos val="b"/>
        <c:majorTickMark val="none"/>
        <c:tickLblPos val="nextTo"/>
        <c:crossAx val="70506368"/>
        <c:crosses val="autoZero"/>
        <c:auto val="1"/>
        <c:lblAlgn val="ctr"/>
        <c:lblOffset val="100"/>
      </c:catAx>
      <c:valAx>
        <c:axId val="70506368"/>
        <c:scaling>
          <c:orientation val="minMax"/>
        </c:scaling>
        <c:axPos val="l"/>
        <c:numFmt formatCode="0.00" sourceLinked="1"/>
        <c:majorTickMark val="none"/>
        <c:tickLblPos val="nextTo"/>
        <c:crossAx val="7050483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6 мес</c:v>
                </c:pt>
              </c:strCache>
            </c:strRef>
          </c:tx>
          <c:dLbls>
            <c:dLbl>
              <c:idx val="0"/>
              <c:layout>
                <c:manualLayout>
                  <c:x val="-6.9444444444444588E-3"/>
                  <c:y val="-5.95238095238095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2909270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6 мес. до 1 года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4223370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1 года до 1,5 лет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9266570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1,5 до 2 лет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158730158730157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11694700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 2 до 3 лет</c:v>
                </c:pt>
              </c:strCache>
            </c:strRef>
          </c:tx>
          <c:dLbls>
            <c:dLbl>
              <c:idx val="0"/>
              <c:layout>
                <c:manualLayout>
                  <c:x val="-2.3148148148148997E-3"/>
                  <c:y val="-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19751110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 3 лет</c:v>
                </c:pt>
              </c:strCache>
            </c:strRef>
          </c:tx>
          <c:dLbls>
            <c:dLbl>
              <c:idx val="0"/>
              <c:layout>
                <c:manualLayout>
                  <c:x val="1.1574074074073988E-2"/>
                  <c:y val="-5.95238095238095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25104240</c:v>
                </c:pt>
              </c:numCache>
            </c:numRef>
          </c:val>
        </c:ser>
        <c:dLbls>
          <c:showVal val="1"/>
        </c:dLbls>
        <c:gapWidth val="75"/>
        <c:shape val="box"/>
        <c:axId val="108640896"/>
        <c:axId val="109830528"/>
        <c:axId val="0"/>
      </c:bar3DChart>
      <c:catAx>
        <c:axId val="108640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09830528"/>
        <c:crosses val="autoZero"/>
        <c:auto val="1"/>
        <c:lblAlgn val="ctr"/>
        <c:lblOffset val="100"/>
      </c:catAx>
      <c:valAx>
        <c:axId val="109830528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08640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6 мес</c:v>
                </c:pt>
              </c:strCache>
            </c:strRef>
          </c:tx>
          <c:dLbls>
            <c:dLbl>
              <c:idx val="0"/>
              <c:layout>
                <c:manualLayout>
                  <c:x val="-6.9444444444444605E-3"/>
                  <c:y val="-5.95238095238095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1454635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6 мес. до 1 года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1784373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1 года до 1,5 лет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5559942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1,5 до 2 лет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158730158730157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6461322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 2 до 3 лет</c:v>
                </c:pt>
              </c:strCache>
            </c:strRef>
          </c:tx>
          <c:dLbls>
            <c:dLbl>
              <c:idx val="0"/>
              <c:layout>
                <c:manualLayout>
                  <c:x val="-2.3148148148148997E-3"/>
                  <c:y val="-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14220800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 3 лет</c:v>
                </c:pt>
              </c:strCache>
            </c:strRef>
          </c:tx>
          <c:dLbls>
            <c:dLbl>
              <c:idx val="0"/>
              <c:layout>
                <c:manualLayout>
                  <c:x val="1.1574074074073988E-2"/>
                  <c:y val="-5.95238095238095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Прибыль /мес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23849028</c:v>
                </c:pt>
              </c:numCache>
            </c:numRef>
          </c:val>
        </c:ser>
        <c:dLbls>
          <c:showVal val="1"/>
        </c:dLbls>
        <c:gapWidth val="75"/>
        <c:shape val="box"/>
        <c:axId val="120569856"/>
        <c:axId val="120571392"/>
        <c:axId val="0"/>
      </c:bar3DChart>
      <c:catAx>
        <c:axId val="120569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20571392"/>
        <c:crosses val="autoZero"/>
        <c:auto val="1"/>
        <c:lblAlgn val="ctr"/>
        <c:lblOffset val="100"/>
      </c:catAx>
      <c:valAx>
        <c:axId val="120571392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205698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50C5-5038-4783-B83D-5446C7FA8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B42E-D833-4375-95BD-3B6927A0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85728"/>
            <a:ext cx="7429552" cy="64294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</a:t>
            </a:r>
            <a:br>
              <a:rPr lang="ru-RU" b="1" dirty="0"/>
            </a:br>
            <a:r>
              <a:rPr lang="ru-RU" b="1" dirty="0">
                <a:solidFill>
                  <a:srgbClr val="FFFF00"/>
                </a:solidFill>
              </a:rPr>
              <a:t>«Сыроварня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КамешСыр</a:t>
            </a:r>
            <a:r>
              <a:rPr lang="ru-RU" b="1" dirty="0" smtClean="0">
                <a:solidFill>
                  <a:srgbClr val="FFFF00"/>
                </a:solidFill>
              </a:rPr>
              <a:t>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на </a:t>
            </a:r>
            <a:r>
              <a:rPr lang="ru-RU" sz="3100" b="1" dirty="0"/>
              <a:t>базе Камешкирского </a:t>
            </a:r>
            <a:r>
              <a:rPr lang="ru-RU" sz="3100" b="1" dirty="0" smtClean="0"/>
              <a:t>сырзавода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сы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06" y="1928801"/>
            <a:ext cx="7146694" cy="4748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42852"/>
            <a:ext cx="97221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Риски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риск увеличения закупочных цен на сырье и ингредиенты для производства сыра / Коэффициент риска 0,2/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риск технических сбоев, увеличивающих срок производства продукции / Коэффициент риска 0,1/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риск  поломок оборудования в процессе производственной деятельности / Коэффициент риска 0,1/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риск производственного брака / Коэффициент риска 0,2/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срыва сроков поставки заказанного или оплаченного товара / Коэффициент риска 0,1/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недостаточного уровня спроса на продукцию  / Коэффициент риска 0,2/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форс-мажорных обстоятельств  (например,  пандемии) / Коэффициент риска 0,1/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нехватки кадровых резервов /Коэффициент риска 0,2/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конкуренции / Коэффициент риска 0,05/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задержек поставки сырья, ингредиентов, упаковки /Коэффициент риска 0,1/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риск поставки некачественного сырья, ингредиентов, упаковки или недопоставки / Коэффициент риска 0,2/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риск потери времени на ремонтных или монтажных работах, на транспортировке, на обучении персонала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и формировании технологических процессов / Коэффициент риска 0,2/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риск недостаточного финансирования проекта / Коэффициент риска 0,4/ </a:t>
            </a:r>
          </a:p>
          <a:p>
            <a:pPr>
              <a:buFontTx/>
              <a:buChar char="-"/>
            </a:pP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 Для компенсирования влияния факторов риска на показатели проекта применяется динамическое рисковое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дисконтирование  прогнозной ежемесячной прибыли проекта в  зависимости этапа реализации проекта.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Наиболее вероятное влияние факторов риска предполагается на начальных этапах проекта, в то время как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к моменту выхода проекта на плановую мощность влияние факторов риска значительно снижается.</a:t>
            </a: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4714884"/>
          <a:ext cx="8072493" cy="1357324"/>
        </p:xfrm>
        <a:graphic>
          <a:graphicData uri="http://schemas.openxmlformats.org/drawingml/2006/table">
            <a:tbl>
              <a:tblPr/>
              <a:tblGrid>
                <a:gridCol w="1524677"/>
                <a:gridCol w="1127644"/>
                <a:gridCol w="1038148"/>
                <a:gridCol w="1152864"/>
                <a:gridCol w="1153678"/>
                <a:gridCol w="1038148"/>
                <a:gridCol w="1037334"/>
              </a:tblGrid>
              <a:tr h="4238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 от начала проекта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6 мес.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 6 мес. до 1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 года до 1,5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1,5 до 2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2 до 3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 3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Ставка рискового дисконтирования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3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ПЕП после дисконтирования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454 635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2 745 190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6 949 927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9 940 495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17 775 999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23 849 028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42852"/>
            <a:ext cx="878684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Развитие и прибыль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Для обеспечения роста показателей производительности и продаж часть ( создания дополнительных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рабочих мест, закупки нового оборудования, ремонта помещений, расширения сети торговых точек и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так далее) часть прибыли проекта должна быть реинвестирована в проект. Для этой цели применяется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динамическая ставка реинвестирования, дисконтирующая показатели плановой прибыли проекта : </a:t>
            </a: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714488"/>
          <a:ext cx="8072493" cy="1357324"/>
        </p:xfrm>
        <a:graphic>
          <a:graphicData uri="http://schemas.openxmlformats.org/drawingml/2006/table">
            <a:tbl>
              <a:tblPr/>
              <a:tblGrid>
                <a:gridCol w="1524677"/>
                <a:gridCol w="1127644"/>
                <a:gridCol w="1038148"/>
                <a:gridCol w="1152864"/>
                <a:gridCol w="1153678"/>
                <a:gridCol w="1038148"/>
                <a:gridCol w="1037334"/>
              </a:tblGrid>
              <a:tr h="4238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 от начала проекта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6 мес.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 6 мес. до 1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 года до 1,5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1,5 до 2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2 до 3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 3 лет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Ставка рискового дисконтирования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3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ПЕП после дисконтирования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454 635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1 784 373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5 559 942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6 461 322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14 220 800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23 849 028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57224" y="3500438"/>
          <a:ext cx="750099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4414" y="3071810"/>
            <a:ext cx="718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График дисконтированной прогнозной ежемесячной прибыли проекта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785794"/>
            <a:ext cx="8643966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Показатели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Точка безубыточности проекта – 1год </a:t>
            </a:r>
            <a:r>
              <a:rPr lang="ru-RU" sz="2200" b="1" dirty="0" smtClean="0">
                <a:solidFill>
                  <a:schemeClr val="bg1"/>
                </a:solidFill>
              </a:rPr>
              <a:t>9 месяцев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Удвоение стартовых вложений – </a:t>
            </a:r>
            <a:r>
              <a:rPr lang="ru-RU" sz="2200" b="1" dirty="0" smtClean="0">
                <a:solidFill>
                  <a:schemeClr val="bg1"/>
                </a:solidFill>
              </a:rPr>
              <a:t>2 года 11 месяцев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Более 250 миллионов рублей составит дисконтированная расчетная прибыль проекта за 3 года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</a:rPr>
              <a:t>48 </a:t>
            </a:r>
            <a:r>
              <a:rPr lang="ru-RU" sz="2200" b="1" dirty="0" smtClean="0">
                <a:solidFill>
                  <a:schemeClr val="bg1"/>
                </a:solidFill>
              </a:rPr>
              <a:t>рабочих мест будет создано на старте проекта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 204 тонны сыра будет произведено за первый год </a:t>
            </a:r>
            <a:r>
              <a:rPr lang="ru-RU" sz="2200" b="1" dirty="0" smtClean="0">
                <a:solidFill>
                  <a:schemeClr val="bg1"/>
                </a:solidFill>
              </a:rPr>
              <a:t>проекта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Более чем 40 сортов сыра – планируемый ассортимент продукции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71480"/>
            <a:ext cx="8572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Финансирование проекта</a:t>
            </a:r>
          </a:p>
          <a:p>
            <a:pPr lvl="0">
              <a:spcAft>
                <a:spcPts val="1200"/>
              </a:spcAft>
            </a:pPr>
            <a:r>
              <a:rPr lang="ru-RU" sz="2100" dirty="0" smtClean="0">
                <a:solidFill>
                  <a:schemeClr val="bg1"/>
                </a:solidFill>
              </a:rPr>
              <a:t>- общая оценка проекта в инвестиционных целях на старте проекта - </a:t>
            </a:r>
            <a:r>
              <a:rPr lang="ru-RU" sz="2100" dirty="0" smtClean="0">
                <a:solidFill>
                  <a:schemeClr val="bg1"/>
                </a:solidFill>
              </a:rPr>
              <a:t>150</a:t>
            </a:r>
            <a:r>
              <a:rPr lang="ru-RU" sz="2100" dirty="0" smtClean="0">
                <a:solidFill>
                  <a:schemeClr val="bg1"/>
                </a:solidFill>
              </a:rPr>
              <a:t> 000 000 рублей</a:t>
            </a:r>
          </a:p>
          <a:p>
            <a:pPr lvl="0">
              <a:spcAft>
                <a:spcPts val="1200"/>
              </a:spcAft>
            </a:pPr>
            <a:r>
              <a:rPr lang="ru-RU" sz="2100" dirty="0" smtClean="0">
                <a:solidFill>
                  <a:schemeClr val="bg1"/>
                </a:solidFill>
              </a:rPr>
              <a:t>- одна инвестиционная доля проекта, равняется 1% общей оценочной стоимости проекта и оценивается в 1 </a:t>
            </a:r>
            <a:r>
              <a:rPr lang="ru-RU" sz="2100" dirty="0" smtClean="0">
                <a:solidFill>
                  <a:schemeClr val="bg1"/>
                </a:solidFill>
              </a:rPr>
              <a:t>500</a:t>
            </a:r>
            <a:r>
              <a:rPr lang="ru-RU" sz="2100" dirty="0" smtClean="0">
                <a:solidFill>
                  <a:schemeClr val="bg1"/>
                </a:solidFill>
              </a:rPr>
              <a:t> 000 рублей. Суммы менее  стоимости одной инвестиционной доли к привлечению не рассматриваются.</a:t>
            </a:r>
          </a:p>
          <a:p>
            <a:pPr lvl="0">
              <a:spcAft>
                <a:spcPts val="1200"/>
              </a:spcAft>
              <a:buFontTx/>
              <a:buChar char="-"/>
            </a:pPr>
            <a:r>
              <a:rPr lang="ru-RU" sz="2100" dirty="0" smtClean="0">
                <a:solidFill>
                  <a:schemeClr val="bg1"/>
                </a:solidFill>
              </a:rPr>
              <a:t>старт </a:t>
            </a:r>
            <a:r>
              <a:rPr lang="ru-RU" sz="2100" dirty="0" smtClean="0">
                <a:solidFill>
                  <a:schemeClr val="bg1"/>
                </a:solidFill>
              </a:rPr>
              <a:t>проекта осуществляется  после наличия всей необходимой суммы инвестиционного финансирования - не менее </a:t>
            </a:r>
            <a:r>
              <a:rPr lang="ru-RU" sz="2100" dirty="0" smtClean="0">
                <a:solidFill>
                  <a:schemeClr val="bg1"/>
                </a:solidFill>
              </a:rPr>
              <a:t>64 500</a:t>
            </a:r>
            <a:r>
              <a:rPr lang="ru-RU" sz="2100" dirty="0" smtClean="0">
                <a:solidFill>
                  <a:schemeClr val="bg1"/>
                </a:solidFill>
              </a:rPr>
              <a:t> 000 рублей.</a:t>
            </a:r>
          </a:p>
          <a:p>
            <a:pPr lvl="0">
              <a:spcAft>
                <a:spcPts val="1200"/>
              </a:spcAft>
              <a:buFontTx/>
              <a:buChar char="-"/>
            </a:pPr>
            <a:r>
              <a:rPr lang="ru-RU" sz="2100" dirty="0" smtClean="0">
                <a:solidFill>
                  <a:schemeClr val="bg1"/>
                </a:solidFill>
              </a:rPr>
              <a:t>- инвестору </a:t>
            </a:r>
            <a:r>
              <a:rPr lang="ru-RU" sz="2100" dirty="0" smtClean="0">
                <a:solidFill>
                  <a:schemeClr val="bg1"/>
                </a:solidFill>
              </a:rPr>
              <a:t>может быть распределено не более 45 % долей проекта. 5% долей резервируется в качестве опционов в целях мотивации ключевых сотрудников команды проекта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71480"/>
            <a:ext cx="857256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Финансирование проекта</a:t>
            </a:r>
          </a:p>
          <a:p>
            <a:pPr lvl="0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Стратегический инвестор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Кто?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Организация или предприниматель, готовые инвестировать в проект всю необходимую для его запуска сумму – не менее </a:t>
            </a:r>
            <a:r>
              <a:rPr lang="ru-RU" sz="1600" dirty="0" smtClean="0">
                <a:solidFill>
                  <a:schemeClr val="bg1"/>
                </a:solidFill>
              </a:rPr>
              <a:t>64 500</a:t>
            </a:r>
            <a:r>
              <a:rPr lang="ru-RU" sz="1600" dirty="0" smtClean="0">
                <a:solidFill>
                  <a:schemeClr val="bg1"/>
                </a:solidFill>
              </a:rPr>
              <a:t> 000 рублей.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Заключение контракта стратегического инвестирования проекта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4</a:t>
            </a:r>
            <a:r>
              <a:rPr lang="ru-RU" sz="1600" dirty="0" smtClean="0">
                <a:solidFill>
                  <a:schemeClr val="bg1"/>
                </a:solidFill>
              </a:rPr>
              <a:t>5</a:t>
            </a:r>
            <a:r>
              <a:rPr lang="ru-RU" sz="1600" dirty="0" smtClean="0">
                <a:solidFill>
                  <a:schemeClr val="bg1"/>
                </a:solidFill>
              </a:rPr>
              <a:t>% доля в </a:t>
            </a:r>
            <a:r>
              <a:rPr lang="ru-RU" sz="1600" dirty="0" smtClean="0">
                <a:solidFill>
                  <a:schemeClr val="bg1"/>
                </a:solidFill>
              </a:rPr>
              <a:t>проекте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Право назначить своего представителя на должность финансового директора (</a:t>
            </a:r>
            <a:r>
              <a:rPr lang="en-US" sz="1600" dirty="0" smtClean="0">
                <a:solidFill>
                  <a:schemeClr val="bg1"/>
                </a:solidFill>
              </a:rPr>
              <a:t>CFO</a:t>
            </a:r>
            <a:r>
              <a:rPr lang="ru-RU" sz="1600" dirty="0" smtClean="0">
                <a:solidFill>
                  <a:schemeClr val="bg1"/>
                </a:solidFill>
              </a:rPr>
              <a:t>) проекта.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Получение доли от прибыли проекта, соответствующей размеру инвестиционной доли в проекте.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Право в любой момент контролировать любые рабочие и финансовые процессы проекта, получать любые необходимые отчеты от команды проекта.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Право выйти из проекта в любой момент  продав свою долю другому инвестору.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Право на выкуп доли проектом после окончания срока реализации проекта (3 года от старта проекта) по  заранее согласованной цене.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Право на тройной размер возврата инвестированных средств из прибыли проекта до момента достижения точки окупаемости вложенных в проект инвестиций. 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57166"/>
            <a:ext cx="8572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Финансирование проекта</a:t>
            </a:r>
          </a:p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Стратегический инвестор  </a:t>
            </a:r>
            <a:r>
              <a:rPr lang="ru-RU" i="1" dirty="0" smtClean="0">
                <a:solidFill>
                  <a:schemeClr val="bg1"/>
                </a:solidFill>
              </a:rPr>
              <a:t>Финансовая таблица инвестирования</a:t>
            </a:r>
          </a:p>
          <a:p>
            <a:pPr lvl="0"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 (при инвестициях в размере </a:t>
            </a:r>
            <a:r>
              <a:rPr lang="ru-RU" i="1" dirty="0" smtClean="0">
                <a:solidFill>
                  <a:schemeClr val="bg1"/>
                </a:solidFill>
              </a:rPr>
              <a:t>64 500</a:t>
            </a:r>
            <a:r>
              <a:rPr lang="ru-RU" i="1" dirty="0" smtClean="0">
                <a:solidFill>
                  <a:schemeClr val="bg1"/>
                </a:solidFill>
              </a:rPr>
              <a:t> 000 рублей)</a:t>
            </a:r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876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Окупаемость инвестиций -  </a:t>
            </a:r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год и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 месяц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от момента старта проекта.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Удвоение инвестиций -  </a:t>
            </a:r>
            <a:r>
              <a:rPr lang="ru-RU" b="1" dirty="0" smtClean="0">
                <a:solidFill>
                  <a:schemeClr val="bg1"/>
                </a:solidFill>
              </a:rPr>
              <a:t>2 года и </a:t>
            </a:r>
            <a:r>
              <a:rPr lang="ru-RU" b="1" dirty="0" smtClean="0">
                <a:solidFill>
                  <a:schemeClr val="bg1"/>
                </a:solidFill>
              </a:rPr>
              <a:t>11 месяцев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Сумма возвращенных средств за </a:t>
            </a:r>
            <a:r>
              <a:rPr lang="ru-RU" dirty="0" smtClean="0">
                <a:solidFill>
                  <a:schemeClr val="bg1"/>
                </a:solidFill>
              </a:rPr>
              <a:t>4 года </a:t>
            </a:r>
            <a:r>
              <a:rPr lang="ru-RU" dirty="0" smtClean="0">
                <a:solidFill>
                  <a:schemeClr val="bg1"/>
                </a:solidFill>
              </a:rPr>
              <a:t>от момента старта проекта </a:t>
            </a:r>
            <a:r>
              <a:rPr lang="ru-RU" dirty="0" smtClean="0">
                <a:solidFill>
                  <a:schemeClr val="bg1"/>
                </a:solidFill>
              </a:rPr>
              <a:t>–270 </a:t>
            </a:r>
            <a:r>
              <a:rPr lang="ru-RU" b="1" dirty="0" smtClean="0">
                <a:solidFill>
                  <a:schemeClr val="bg1"/>
                </a:solidFill>
              </a:rPr>
              <a:t>миллионов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рублей, то есть в </a:t>
            </a:r>
            <a:r>
              <a:rPr lang="ru-RU" dirty="0" smtClean="0">
                <a:solidFill>
                  <a:schemeClr val="bg1"/>
                </a:solidFill>
              </a:rPr>
              <a:t>четыре с лишним раза </a:t>
            </a:r>
            <a:r>
              <a:rPr lang="ru-RU" dirty="0" smtClean="0">
                <a:solidFill>
                  <a:schemeClr val="bg1"/>
                </a:solidFill>
              </a:rPr>
              <a:t>превысит первичные инвестиции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Дополнительная гарантия возврата инвестиций – оформление конвертируемого займа. По желанию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инвестиционный взнос оформляется как займ проекту с возможностью конвертации суммы займа в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инвестиционные доли проекта по истечении срока займа.  Если проект успешен, инвестор получает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соответствующие доли проекта, если что-то пошло не так – ему возвращается сумма займа с процентами.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Процент по займу - 5 % годовых. Займ оформляется на 2 года.  По истечении этого срока стратегический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инвестор должен определиться – забрать сумму займа с процентами или получить доли в проекте.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714488"/>
          <a:ext cx="8572561" cy="1855634"/>
        </p:xfrm>
        <a:graphic>
          <a:graphicData uri="http://schemas.openxmlformats.org/drawingml/2006/table">
            <a:tbl>
              <a:tblPr/>
              <a:tblGrid>
                <a:gridCol w="1570813"/>
                <a:gridCol w="1087551"/>
                <a:gridCol w="1086699"/>
                <a:gridCol w="1087551"/>
                <a:gridCol w="1087551"/>
                <a:gridCol w="1444670"/>
                <a:gridCol w="1207726"/>
              </a:tblGrid>
              <a:tr h="28976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 от начала проекта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6 мес.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6 мес. до 1 года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 года до 1,5 лет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1,5 до 2 лет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2 до 3 лет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 3 лет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ДПЕП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1 454 635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1 784 373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5 559 942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6 461 322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14 220 800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23 849 028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28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 возврата из ДПЕП в мес.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1 018 245 (70%)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1 249 061 (70%)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3 891 960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(70%)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4 522 925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(70%)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9 954 560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(70% – 1 месяц периода)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6 399 360 (45% - остаток периода)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10 732 062 (45%)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Совокупный % возврата из ДПЕП за период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3 054 735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7 494 366 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23 351 760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27 137 550</a:t>
                      </a: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80 347 520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128 784 750 (за 1 год после 3 лет)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1" marR="576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57166"/>
            <a:ext cx="857256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Финансирование проекта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Команда проекта также рассматривает привлечение финансирования проекта в виде кредитных средств под разумный банковский процент. В качестве обеспечения кредита возможно предоставление в залог недвижимого имущества и оборудования Камешкирского сырзавода, а также поручительство основателей проекта.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Команда проекта также будет рада рассмотреть иные приемлемые варианты финансирования проекта. Любые дополнительные сведения о проекте, финансовые расчеты, правоустанавливающие и иные документы могут быть предоставлены командой проекта заинтересованным лицам по запросу</a:t>
            </a:r>
          </a:p>
          <a:p>
            <a:pPr algn="ctr"/>
            <a:endParaRPr lang="ru-RU" sz="22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358246" cy="585791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Дислокация – Пензенская область, районный центр Русский Камешкир, </a:t>
            </a:r>
            <a:r>
              <a:rPr lang="ru-RU" sz="2800" dirty="0" err="1" smtClean="0">
                <a:solidFill>
                  <a:schemeClr val="bg1"/>
                </a:solidFill>
              </a:rPr>
              <a:t>Камешкирский</a:t>
            </a:r>
            <a:r>
              <a:rPr lang="ru-RU" sz="2800" dirty="0" smtClean="0">
                <a:solidFill>
                  <a:schemeClr val="bg1"/>
                </a:solidFill>
              </a:rPr>
              <a:t> сырзавод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50 летняя история сыроделия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5 000 кв. м. производственных площадей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Хранилище сыра для одновременного вызревания 350 тонн сыра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Всё необходимое технологическое оборудование, своя коптильня, собственный транспорт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Артезианские скважины, </a:t>
            </a:r>
            <a:r>
              <a:rPr lang="ru-RU" sz="2800" dirty="0" err="1" smtClean="0">
                <a:solidFill>
                  <a:schemeClr val="bg1"/>
                </a:solidFill>
              </a:rPr>
              <a:t>электроподстанция</a:t>
            </a:r>
            <a:r>
              <a:rPr lang="ru-RU" sz="2800" dirty="0" smtClean="0">
                <a:solidFill>
                  <a:schemeClr val="bg1"/>
                </a:solidFill>
              </a:rPr>
              <a:t>, газ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Выгодное расположение – </a:t>
            </a:r>
            <a:r>
              <a:rPr lang="ru-RU" sz="2700" dirty="0" smtClean="0">
                <a:solidFill>
                  <a:schemeClr val="bg1"/>
                </a:solidFill>
              </a:rPr>
              <a:t>100 км от Пензы, 200 км от Саратова, 340 км от Самары, 700 км от Москвы</a:t>
            </a:r>
          </a:p>
          <a:p>
            <a:r>
              <a:rPr lang="ru-RU" sz="2700" dirty="0" smtClean="0">
                <a:solidFill>
                  <a:schemeClr val="bg1"/>
                </a:solidFill>
              </a:rPr>
              <a:t>Квалифицированный и недорогой персонал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Пармез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2259541" cy="1571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35716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99"/>
                </a:solidFill>
                <a:latin typeface="Monotype Corsiva" pitchFamily="66" charset="0"/>
              </a:rPr>
              <a:t>Только сыр – ничего кроме сыра!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257174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Твердый «Экзотика»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Виндз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928935"/>
            <a:ext cx="2286016" cy="1500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2571744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Твердый «Классика»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Кост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071546"/>
            <a:ext cx="2357442" cy="1571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8" y="2571744"/>
            <a:ext cx="26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Полутвердый «Классика»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redlester-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071545"/>
            <a:ext cx="2286016" cy="15716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910" y="4357694"/>
            <a:ext cx="267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Полутвердый «Экзотика»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Мягкий сы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928933"/>
            <a:ext cx="2286016" cy="15001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86182" y="4357694"/>
            <a:ext cx="13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Мягкий сыр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Рассольны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2928935"/>
            <a:ext cx="2286016" cy="1500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43636" y="4357694"/>
            <a:ext cx="178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Рассольный сыр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Творожны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4714884"/>
            <a:ext cx="2101211" cy="1397305"/>
          </a:xfrm>
          <a:prstGeom prst="rect">
            <a:avLst/>
          </a:prstGeom>
        </p:spPr>
      </p:pic>
      <p:pic>
        <p:nvPicPr>
          <p:cNvPr id="22" name="Рисунок 21" descr="Сывороточны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4714884"/>
            <a:ext cx="2286016" cy="1428760"/>
          </a:xfrm>
          <a:prstGeom prst="rect">
            <a:avLst/>
          </a:prstGeom>
        </p:spPr>
      </p:pic>
      <p:pic>
        <p:nvPicPr>
          <p:cNvPr id="23" name="Рисунок 22" descr="Плавленый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4714884"/>
            <a:ext cx="2162166" cy="14369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43636" y="6143644"/>
            <a:ext cx="172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Плавленый сыр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430" y="6143644"/>
            <a:ext cx="20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Сывороточный сыр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6072206"/>
            <a:ext cx="17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Творожный сыр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5716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99"/>
                </a:solidFill>
                <a:latin typeface="Monotype Corsiva" pitchFamily="66" charset="0"/>
              </a:rPr>
              <a:t>Только сыр – ничего кроме сыра!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2571744"/>
            <a:ext cx="22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Сыр-рулет в специях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57174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Копчёный сыр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2571744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в травах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357694"/>
            <a:ext cx="27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в цветочной обсыпке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435769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с сушеными грибами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4357694"/>
            <a:ext cx="155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с курагой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3636" y="6143644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с томатом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430" y="6143644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с сухофруктами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6072206"/>
            <a:ext cx="181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Сыр с миндалём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syr-plavlenyy-kopchen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3" y="1071546"/>
            <a:ext cx="2143140" cy="1571636"/>
          </a:xfrm>
          <a:prstGeom prst="rect">
            <a:avLst/>
          </a:prstGeom>
        </p:spPr>
      </p:pic>
      <p:pic>
        <p:nvPicPr>
          <p:cNvPr id="28" name="Рисунок 27" descr="Обсып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071546"/>
            <a:ext cx="2286016" cy="1571636"/>
          </a:xfrm>
          <a:prstGeom prst="rect">
            <a:avLst/>
          </a:prstGeom>
        </p:spPr>
      </p:pic>
      <p:pic>
        <p:nvPicPr>
          <p:cNvPr id="29" name="Рисунок 28" descr="Обсып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071546"/>
            <a:ext cx="2314951" cy="1571636"/>
          </a:xfrm>
          <a:prstGeom prst="rect">
            <a:avLst/>
          </a:prstGeom>
        </p:spPr>
      </p:pic>
      <p:pic>
        <p:nvPicPr>
          <p:cNvPr id="30" name="Рисунок 29" descr="Обсыпка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928934"/>
            <a:ext cx="2190744" cy="1500198"/>
          </a:xfrm>
          <a:prstGeom prst="rect">
            <a:avLst/>
          </a:prstGeom>
        </p:spPr>
      </p:pic>
      <p:pic>
        <p:nvPicPr>
          <p:cNvPr id="31" name="Рисунок 30" descr="с грибам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5" y="2928935"/>
            <a:ext cx="2286016" cy="1519958"/>
          </a:xfrm>
          <a:prstGeom prst="rect">
            <a:avLst/>
          </a:prstGeom>
        </p:spPr>
      </p:pic>
      <p:pic>
        <p:nvPicPr>
          <p:cNvPr id="32" name="Рисунок 31" descr="С кураго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2928934"/>
            <a:ext cx="2143140" cy="1520083"/>
          </a:xfrm>
          <a:prstGeom prst="rect">
            <a:avLst/>
          </a:prstGeom>
        </p:spPr>
      </p:pic>
      <p:pic>
        <p:nvPicPr>
          <p:cNvPr id="33" name="Рисунок 32" descr="С миндале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4643446"/>
            <a:ext cx="2285984" cy="1525849"/>
          </a:xfrm>
          <a:prstGeom prst="rect">
            <a:avLst/>
          </a:prstGeom>
        </p:spPr>
      </p:pic>
      <p:pic>
        <p:nvPicPr>
          <p:cNvPr id="34" name="Рисунок 33" descr="С сухофрук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4643446"/>
            <a:ext cx="2357454" cy="1528685"/>
          </a:xfrm>
          <a:prstGeom prst="rect">
            <a:avLst/>
          </a:prstGeom>
        </p:spPr>
      </p:pic>
      <p:pic>
        <p:nvPicPr>
          <p:cNvPr id="35" name="Рисунок 34" descr="С томатом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4643446"/>
            <a:ext cx="2208637" cy="1468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57167"/>
            <a:ext cx="84296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Широкая 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  <a:t>линейка форм и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весов!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      Разнообразие красивой упаковки !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Формы: брикет</a:t>
            </a:r>
            <a:r>
              <a:rPr lang="ru-RU" sz="2400" dirty="0">
                <a:solidFill>
                  <a:schemeClr val="bg1"/>
                </a:solidFill>
              </a:rPr>
              <a:t>, шайба, шар, цилиндр, треугольник, пирамида,  конус, кольцо.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Веса: 7,5; 4,5; 1,5</a:t>
            </a:r>
            <a:r>
              <a:rPr lang="ru-RU" sz="2400" dirty="0">
                <a:solidFill>
                  <a:schemeClr val="bg1"/>
                </a:solidFill>
              </a:rPr>
              <a:t>; 1; 0,8; </a:t>
            </a:r>
            <a:r>
              <a:rPr lang="ru-RU" sz="2400" dirty="0" smtClean="0">
                <a:solidFill>
                  <a:schemeClr val="bg1"/>
                </a:solidFill>
              </a:rPr>
              <a:t>0,7; 0,5</a:t>
            </a:r>
            <a:r>
              <a:rPr lang="ru-RU" sz="2400" dirty="0">
                <a:solidFill>
                  <a:schemeClr val="bg1"/>
                </a:solidFill>
              </a:rPr>
              <a:t>; 0,3; 0,2; 0,1; 0,05 </a:t>
            </a:r>
            <a:r>
              <a:rPr lang="ru-RU" sz="2400" dirty="0" smtClean="0">
                <a:solidFill>
                  <a:schemeClr val="bg1"/>
                </a:solidFill>
              </a:rPr>
              <a:t>килограмма</a:t>
            </a:r>
            <a:endParaRPr lang="ru-RU" sz="4000" dirty="0"/>
          </a:p>
        </p:txBody>
      </p:sp>
      <p:pic>
        <p:nvPicPr>
          <p:cNvPr id="23" name="Рисунок 22" descr="Форм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5" y="3071810"/>
            <a:ext cx="4020321" cy="2857520"/>
          </a:xfrm>
          <a:prstGeom prst="rect">
            <a:avLst/>
          </a:prstGeom>
        </p:spPr>
      </p:pic>
      <p:pic>
        <p:nvPicPr>
          <p:cNvPr id="36" name="Рисунок 35" descr="Упак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10"/>
            <a:ext cx="444750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Каналы продаж 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Прямая покупка и прямой заказ</a:t>
            </a:r>
            <a:r>
              <a:rPr lang="ru-RU" sz="2000" dirty="0" smtClean="0"/>
              <a:t>  </a:t>
            </a:r>
          </a:p>
          <a:p>
            <a:pPr lvl="0"/>
            <a:r>
              <a:rPr lang="ru-RU" sz="1600" dirty="0" smtClean="0"/>
              <a:t>Сообщество постоянных клиентов, которые покупают сыр сами и советуют его друзьям. Скидки, бонусы, подарки, мероприятия, возможность заказать свой собственный сыр.</a:t>
            </a:r>
          </a:p>
          <a:p>
            <a:pPr lvl="0"/>
            <a:endParaRPr lang="ru-RU" sz="1600" dirty="0" smtClean="0"/>
          </a:p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              Рестораны и кафе</a:t>
            </a:r>
            <a:endParaRPr lang="ru-RU" sz="2000" dirty="0" smtClean="0"/>
          </a:p>
          <a:p>
            <a:pPr lvl="0"/>
            <a:r>
              <a:rPr lang="ru-RU" sz="1600" dirty="0" smtClean="0"/>
              <a:t>Удобные размеры, объемы, упаковка, нужные для конкретных блюд сорта.</a:t>
            </a:r>
          </a:p>
          <a:p>
            <a:pPr lvl="0"/>
            <a:endParaRPr lang="ru-RU" sz="1600" dirty="0" smtClean="0"/>
          </a:p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Точки продаж в торговых центрах</a:t>
            </a:r>
            <a:endParaRPr lang="ru-RU" sz="2000" dirty="0" smtClean="0"/>
          </a:p>
          <a:p>
            <a:pPr lvl="0"/>
            <a:r>
              <a:rPr lang="ru-RU" sz="1600" dirty="0" smtClean="0"/>
              <a:t>Наглядность ассортимента, продвижение бренда, продажи в местах скопления целевой аудитории.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                         Доставка</a:t>
            </a:r>
            <a:endParaRPr lang="ru-RU" sz="2000" dirty="0" smtClean="0"/>
          </a:p>
          <a:p>
            <a:pPr lvl="0"/>
            <a:r>
              <a:rPr lang="ru-RU" sz="1600" dirty="0" smtClean="0"/>
              <a:t>«Подарочные наборы сыра», «Сыры для праздника»,  «Сырные тарелки и сырные корзины», «Наборы к вину», «Наборы к пиву»,  «Дегустационные наборы». </a:t>
            </a:r>
          </a:p>
          <a:p>
            <a:pPr lvl="0"/>
            <a:r>
              <a:rPr lang="ru-RU" sz="1600" dirty="0" smtClean="0"/>
              <a:t> </a:t>
            </a:r>
          </a:p>
          <a:p>
            <a:endParaRPr lang="ru-RU" sz="1600" b="1" dirty="0" smtClean="0"/>
          </a:p>
          <a:p>
            <a:r>
              <a:rPr lang="ru-RU" sz="2000" b="1" dirty="0" smtClean="0"/>
              <a:t>                                                             Франчайзинг</a:t>
            </a:r>
            <a:endParaRPr lang="ru-RU" sz="2000" dirty="0" smtClean="0"/>
          </a:p>
          <a:p>
            <a:r>
              <a:rPr lang="ru-RU" sz="1600" dirty="0" smtClean="0"/>
              <a:t>После  выхода проекта на стабильный режим работы - сеть франчайзи в Саратове, Самаре, Москве и других городах. Вход для франчайзи – условно-бесплатный,  паушальный взнос составляет 300 000 рублей, но на эту сумму проект поставляет франчайзи соответствующий   </a:t>
            </a:r>
          </a:p>
          <a:p>
            <a:r>
              <a:rPr lang="ru-RU" sz="1600" dirty="0" smtClean="0"/>
              <a:t>         объем продукции. Роялти отсутствуют.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57167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endParaRPr lang="ru-RU" sz="4000" dirty="0"/>
          </a:p>
        </p:txBody>
      </p:sp>
      <p:pic>
        <p:nvPicPr>
          <p:cNvPr id="7" name="Рисунок 6" descr="Доста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58" y="3571876"/>
            <a:ext cx="833525" cy="735874"/>
          </a:xfrm>
          <a:prstGeom prst="rect">
            <a:avLst/>
          </a:prstGeom>
        </p:spPr>
      </p:pic>
      <p:pic>
        <p:nvPicPr>
          <p:cNvPr id="9" name="Рисунок 8" descr="Сооб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14290"/>
            <a:ext cx="940590" cy="752472"/>
          </a:xfrm>
          <a:prstGeom prst="rect">
            <a:avLst/>
          </a:prstGeom>
        </p:spPr>
      </p:pic>
      <p:pic>
        <p:nvPicPr>
          <p:cNvPr id="10" name="Рисунок 9" descr="Т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571745"/>
            <a:ext cx="1143008" cy="857256"/>
          </a:xfrm>
          <a:prstGeom prst="rect">
            <a:avLst/>
          </a:prstGeom>
        </p:spPr>
      </p:pic>
      <p:pic>
        <p:nvPicPr>
          <p:cNvPr id="11" name="Рисунок 10" descr="Франчай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852520"/>
            <a:ext cx="776567" cy="719619"/>
          </a:xfrm>
          <a:prstGeom prst="rect">
            <a:avLst/>
          </a:prstGeom>
        </p:spPr>
      </p:pic>
      <p:pic>
        <p:nvPicPr>
          <p:cNvPr id="12" name="Рисунок 11" descr="Хоре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0602" y="1500174"/>
            <a:ext cx="978380" cy="750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285728"/>
            <a:ext cx="6852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Доходы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первые полгода после запуска проекта планируется производить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 20 тонн продукции в месяц начиная с четвертого месяца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1357298"/>
            <a:ext cx="7358114" cy="5214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62100" y="1357298"/>
          <a:ext cx="601980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1538" y="5357826"/>
          <a:ext cx="7072362" cy="1059508"/>
        </p:xfrm>
        <a:graphic>
          <a:graphicData uri="http://schemas.openxmlformats.org/drawingml/2006/table">
            <a:tbl>
              <a:tblPr/>
              <a:tblGrid>
                <a:gridCol w="1785950"/>
                <a:gridCol w="857256"/>
                <a:gridCol w="857256"/>
                <a:gridCol w="928694"/>
                <a:gridCol w="928694"/>
                <a:gridCol w="928694"/>
                <a:gridCol w="785818"/>
              </a:tblGrid>
              <a:tr h="459385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 от начала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6 месяцев</a:t>
                      </a:r>
                      <a:endParaRPr lang="ru-RU" sz="11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6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м.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1,5 лет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1,5 до 2 лет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2 до 3 лет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 3 лет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12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Количество продукции тонн/месяц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71480"/>
            <a:ext cx="816383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Доходы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Средневзвешенная цена продажи 1 килограмма сыра - </a:t>
            </a:r>
            <a:r>
              <a:rPr lang="ru-RU" sz="2000" b="1" dirty="0" smtClean="0">
                <a:solidFill>
                  <a:schemeClr val="bg1"/>
                </a:solidFill>
              </a:rPr>
              <a:t>867 </a:t>
            </a:r>
            <a:r>
              <a:rPr lang="ru-RU" sz="1600" b="1" dirty="0" smtClean="0">
                <a:solidFill>
                  <a:schemeClr val="bg1"/>
                </a:solidFill>
              </a:rPr>
              <a:t>рублей.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Валовая доходность от 20 тонн продукции -  </a:t>
            </a:r>
            <a:r>
              <a:rPr lang="ru-RU" sz="1600" b="1" dirty="0" smtClean="0">
                <a:solidFill>
                  <a:schemeClr val="bg1"/>
                </a:solidFill>
              </a:rPr>
              <a:t>867 </a:t>
            </a:r>
            <a:r>
              <a:rPr lang="ru-RU" sz="1600" b="1" dirty="0" err="1" smtClean="0">
                <a:solidFill>
                  <a:schemeClr val="bg1"/>
                </a:solidFill>
              </a:rPr>
              <a:t>х</a:t>
            </a:r>
            <a:r>
              <a:rPr lang="ru-RU" sz="1600" b="1" dirty="0" smtClean="0">
                <a:solidFill>
                  <a:schemeClr val="bg1"/>
                </a:solidFill>
              </a:rPr>
              <a:t> 20 000 = </a:t>
            </a:r>
            <a:r>
              <a:rPr lang="ru-RU" sz="2000" b="1" dirty="0" smtClean="0">
                <a:solidFill>
                  <a:schemeClr val="bg1"/>
                </a:solidFill>
              </a:rPr>
              <a:t>17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340</a:t>
            </a:r>
            <a:r>
              <a:rPr lang="ru-RU" sz="2000" b="1" dirty="0" smtClean="0">
                <a:solidFill>
                  <a:schemeClr val="bg1"/>
                </a:solidFill>
              </a:rPr>
              <a:t> 000 </a:t>
            </a:r>
            <a:r>
              <a:rPr lang="ru-RU" sz="1600" b="1" dirty="0" smtClean="0">
                <a:solidFill>
                  <a:schemeClr val="bg1"/>
                </a:solidFill>
              </a:rPr>
              <a:t>рублей/месяц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Валовая себестоимость усредненного килограмма продукции - </a:t>
            </a:r>
            <a:r>
              <a:rPr lang="ru-RU" sz="2000" b="1" dirty="0" smtClean="0">
                <a:solidFill>
                  <a:schemeClr val="bg1"/>
                </a:solidFill>
              </a:rPr>
              <a:t>400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рублей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Валовая себестоимость  20 тонн продукции - </a:t>
            </a:r>
            <a:r>
              <a:rPr lang="ru-RU" sz="1600" b="1" dirty="0" smtClean="0">
                <a:solidFill>
                  <a:schemeClr val="bg1"/>
                </a:solidFill>
              </a:rPr>
              <a:t>400х </a:t>
            </a:r>
            <a:r>
              <a:rPr lang="ru-RU" sz="1600" b="1" dirty="0" smtClean="0">
                <a:solidFill>
                  <a:schemeClr val="bg1"/>
                </a:solidFill>
              </a:rPr>
              <a:t>20 000 = 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8 000</a:t>
            </a:r>
            <a:r>
              <a:rPr lang="ru-RU" sz="2000" b="1" dirty="0" smtClean="0">
                <a:solidFill>
                  <a:schemeClr val="bg1"/>
                </a:solidFill>
              </a:rPr>
              <a:t> 000 </a:t>
            </a:r>
            <a:r>
              <a:rPr lang="ru-RU" sz="1600" b="1" dirty="0" smtClean="0">
                <a:solidFill>
                  <a:schemeClr val="bg1"/>
                </a:solidFill>
              </a:rPr>
              <a:t>рублей/месяц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Валовая маржинальная прибыль </a:t>
            </a:r>
            <a:r>
              <a:rPr lang="ru-RU" sz="16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</a:rPr>
              <a:t>9 34</a:t>
            </a:r>
            <a:r>
              <a:rPr lang="ru-RU" sz="2000" b="1" dirty="0" smtClean="0">
                <a:solidFill>
                  <a:schemeClr val="bg1"/>
                </a:solidFill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</a:rPr>
              <a:t> 000 </a:t>
            </a:r>
            <a:r>
              <a:rPr lang="ru-RU" sz="1600" b="1" dirty="0" smtClean="0">
                <a:solidFill>
                  <a:schemeClr val="bg1"/>
                </a:solidFill>
              </a:rPr>
              <a:t>рублей.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Дисконтирование на брак по сырью и технологии – 5% от ВМП  - </a:t>
            </a:r>
            <a:r>
              <a:rPr lang="ru-RU" sz="2000" b="1" dirty="0" smtClean="0">
                <a:solidFill>
                  <a:schemeClr val="bg1"/>
                </a:solidFill>
              </a:rPr>
              <a:t>467</a:t>
            </a:r>
            <a:r>
              <a:rPr lang="ru-RU" sz="2000" b="1" dirty="0" smtClean="0">
                <a:solidFill>
                  <a:schemeClr val="bg1"/>
                </a:solidFill>
              </a:rPr>
              <a:t> 000 </a:t>
            </a:r>
            <a:r>
              <a:rPr lang="ru-RU" sz="1600" b="1" dirty="0" smtClean="0">
                <a:solidFill>
                  <a:schemeClr val="bg1"/>
                </a:solidFill>
              </a:rPr>
              <a:t>рублей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Ежемесячные затраты (ФОТ, Налоги на ФОТ , имущество, аренда, реклама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коммунальные затраты, производственные и накладные расходы) </a:t>
            </a:r>
            <a:r>
              <a:rPr lang="ru-RU" sz="16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</a:rPr>
              <a:t>4 576 53</a:t>
            </a:r>
            <a:r>
              <a:rPr lang="ru-RU" sz="2000" b="1" dirty="0" smtClean="0">
                <a:solidFill>
                  <a:schemeClr val="bg1"/>
                </a:solidFill>
              </a:rPr>
              <a:t>0 </a:t>
            </a:r>
            <a:r>
              <a:rPr lang="ru-RU" sz="1600" b="1" dirty="0" smtClean="0">
                <a:solidFill>
                  <a:schemeClr val="bg1"/>
                </a:solidFill>
              </a:rPr>
              <a:t>рублей.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2% от объема продаж – мотивация продажников </a:t>
            </a:r>
            <a:r>
              <a:rPr lang="ru-RU" sz="16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</a:rPr>
              <a:t>346 800 </a:t>
            </a:r>
            <a:r>
              <a:rPr lang="ru-RU" sz="1600" b="1" dirty="0" smtClean="0">
                <a:solidFill>
                  <a:schemeClr val="bg1"/>
                </a:solidFill>
              </a:rPr>
              <a:t>рублей.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Налоги – 6 % от объема продаж </a:t>
            </a:r>
            <a:r>
              <a:rPr lang="ru-RU" sz="1600" b="1" dirty="0" smtClean="0">
                <a:solidFill>
                  <a:schemeClr val="bg1"/>
                </a:solidFill>
              </a:rPr>
              <a:t>-  </a:t>
            </a:r>
            <a:r>
              <a:rPr lang="ru-RU" sz="2000" b="1" dirty="0" smtClean="0">
                <a:solidFill>
                  <a:schemeClr val="bg1"/>
                </a:solidFill>
              </a:rPr>
              <a:t>1 040 400 </a:t>
            </a:r>
            <a:r>
              <a:rPr lang="ru-RU" sz="1600" b="1" dirty="0" smtClean="0">
                <a:solidFill>
                  <a:schemeClr val="bg1"/>
                </a:solidFill>
              </a:rPr>
              <a:t>рублей.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Ежемесячная расчетная прибыль проекта в первые полгода </a:t>
            </a:r>
            <a:r>
              <a:rPr lang="ru-RU" sz="16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909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270 </a:t>
            </a:r>
            <a:r>
              <a:rPr lang="ru-RU" sz="1600" b="1" dirty="0" smtClean="0">
                <a:solidFill>
                  <a:schemeClr val="bg1"/>
                </a:solidFill>
              </a:rPr>
              <a:t>рублей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2000" b="1" dirty="0" smtClean="0"/>
              <a:t>                   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500042"/>
            <a:ext cx="35863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Доходы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График прогнозной прибыли проекта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1828800"/>
          <a:ext cx="8072494" cy="452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1254</Words>
  <Application>Microsoft Office PowerPoint</Application>
  <PresentationFormat>Экран (4:3)</PresentationFormat>
  <Paragraphs>276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«Сыроварня «КамешСыр»  на базе Камешкирского сырзавода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«Сыроварня «Астаевская»  на базе Камешкирского сырзавода</dc:title>
  <dc:creator>Сергей</dc:creator>
  <cp:lastModifiedBy>Сергей</cp:lastModifiedBy>
  <cp:revision>64</cp:revision>
  <dcterms:created xsi:type="dcterms:W3CDTF">2020-07-28T13:13:04Z</dcterms:created>
  <dcterms:modified xsi:type="dcterms:W3CDTF">2020-09-09T15:05:51Z</dcterms:modified>
</cp:coreProperties>
</file>