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5" r:id="rId11"/>
    <p:sldId id="276" r:id="rId12"/>
    <p:sldId id="277" r:id="rId13"/>
    <p:sldId id="278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64" autoAdjust="0"/>
  </p:normalViewPr>
  <p:slideViewPr>
    <p:cSldViewPr snapToGrid="0">
      <p:cViewPr varScale="1">
        <p:scale>
          <a:sx n="66" d="100"/>
          <a:sy n="66" d="100"/>
        </p:scale>
        <p:origin x="8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6654-E4AA-4F4E-8535-5CE3F3D92BC8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E3301-4377-4F98-8A32-5DB70449D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934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6654-E4AA-4F4E-8535-5CE3F3D92BC8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E3301-4377-4F98-8A32-5DB70449D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769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6654-E4AA-4F4E-8535-5CE3F3D92BC8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E3301-4377-4F98-8A32-5DB70449D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872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6654-E4AA-4F4E-8535-5CE3F3D92BC8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E3301-4377-4F98-8A32-5DB70449D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582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6654-E4AA-4F4E-8535-5CE3F3D92BC8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E3301-4377-4F98-8A32-5DB70449D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868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6654-E4AA-4F4E-8535-5CE3F3D92BC8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E3301-4377-4F98-8A32-5DB70449D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972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6654-E4AA-4F4E-8535-5CE3F3D92BC8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E3301-4377-4F98-8A32-5DB70449D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862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6654-E4AA-4F4E-8535-5CE3F3D92BC8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E3301-4377-4F98-8A32-5DB70449D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865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6654-E4AA-4F4E-8535-5CE3F3D92BC8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E3301-4377-4F98-8A32-5DB70449D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933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6654-E4AA-4F4E-8535-5CE3F3D92BC8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9EFE3301-4377-4F98-8A32-5DB70449D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120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6654-E4AA-4F4E-8535-5CE3F3D92BC8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E3301-4377-4F98-8A32-5DB70449D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950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6654-E4AA-4F4E-8535-5CE3F3D92BC8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E3301-4377-4F98-8A32-5DB70449D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732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6654-E4AA-4F4E-8535-5CE3F3D92BC8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E3301-4377-4F98-8A32-5DB70449D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726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6654-E4AA-4F4E-8535-5CE3F3D92BC8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E3301-4377-4F98-8A32-5DB70449D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837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6654-E4AA-4F4E-8535-5CE3F3D92BC8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E3301-4377-4F98-8A32-5DB70449D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790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6654-E4AA-4F4E-8535-5CE3F3D92BC8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E3301-4377-4F98-8A32-5DB70449D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841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6654-E4AA-4F4E-8535-5CE3F3D92BC8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E3301-4377-4F98-8A32-5DB70449D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60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3076654-E4AA-4F4E-8535-5CE3F3D92BC8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EFE3301-4377-4F98-8A32-5DB70449D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37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  <p:sldLayoutId id="2147483880" r:id="rId15"/>
    <p:sldLayoutId id="2147483881" r:id="rId16"/>
    <p:sldLayoutId id="214748388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93144" y="4827181"/>
            <a:ext cx="8752114" cy="182031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Инвестиции в недвижимость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348" y="0"/>
            <a:ext cx="4718396" cy="469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0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3287" y="0"/>
            <a:ext cx="10018713" cy="1752599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Строительство частных домов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лучших локациях Подмосковья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Дом-дуплекс в Мытищах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8 соток – 6,4 млн. рублей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Стройка – 4,8 млн. рублей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Продажа: 16,6 млн.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Прибыль – 5,4 млн. (48%)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Срок реализации – 13 месяцев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8228" y="2540001"/>
            <a:ext cx="5863771" cy="431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04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3287" y="0"/>
            <a:ext cx="10018713" cy="1752599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Строительство частных домов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лучших локациях Подмосковья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Жилой дом в Вешках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7 соток – 6,7 млн. рублей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Стройка – 5 млн. рублей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Продажа: 17,6 млн.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Прибыль – 5,9 млн. (50,5%)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Срок реализации – 11 месяцев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354" y="2481942"/>
            <a:ext cx="5901645" cy="437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5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886" y="0"/>
            <a:ext cx="11292115" cy="1752599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Проект строительства в Новой Москве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4629" y="1204687"/>
            <a:ext cx="9848394" cy="707569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Участок 6 соток – 6 млн.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521" y="1912256"/>
            <a:ext cx="9502308" cy="41837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57714" y="6255657"/>
            <a:ext cx="7991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Ровный</a:t>
            </a:r>
            <a:r>
              <a:rPr lang="ru-RU" b="1" dirty="0"/>
              <a:t>, сухой, подъезд с муниципальной асфальтированной дорогой</a:t>
            </a:r>
          </a:p>
        </p:txBody>
      </p:sp>
    </p:spTree>
    <p:extLst>
      <p:ext uri="{BB962C8B-B14F-4D97-AF65-F5344CB8AC3E}">
        <p14:creationId xmlns:p14="http://schemas.microsoft.com/office/powerpoint/2010/main" val="28838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372" y="0"/>
            <a:ext cx="11306630" cy="1752599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Проект строительства в Новой Москве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1714" y="1262744"/>
            <a:ext cx="9761309" cy="595086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Стройка – 5 млн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39345" y="1805214"/>
            <a:ext cx="8774337" cy="37206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35490" y="5680034"/>
            <a:ext cx="3541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Продажа: 16-18 млн.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Прибыль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– 5-7 млн. (45-60%)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Реализация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- 7 - 14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месяцев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68572" y="5578433"/>
            <a:ext cx="5761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Преимущества: метро в шаговой доступности, московская прописка, инфраструктура мегаполиса: новые школы, детские сады, фитнес-центры, сетевые магазины, парки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787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8483" y="0"/>
            <a:ext cx="10018713" cy="1752599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Строительство комплекса из 5-ти жилых домов площадью 250 метров каждый в Санта Кристина Д-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Аро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Провинция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Жирона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752600"/>
            <a:ext cx="10018713" cy="758372"/>
          </a:xfrm>
        </p:spPr>
        <p:txBody>
          <a:bodyPr/>
          <a:lstStyle/>
          <a:p>
            <a:r>
              <a:rPr lang="ru-RU" dirty="0" smtClean="0"/>
              <a:t>Срок </a:t>
            </a:r>
            <a:r>
              <a:rPr lang="ru-RU" dirty="0" err="1" smtClean="0"/>
              <a:t>реалтзации</a:t>
            </a:r>
            <a:r>
              <a:rPr lang="ru-RU" dirty="0" smtClean="0"/>
              <a:t> проекта – 1,5 года. Стоимость проекта – 2,4 млн Евро.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56" y="2510972"/>
            <a:ext cx="4862284" cy="41946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313" y="2510971"/>
            <a:ext cx="4566557" cy="419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51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3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1"/>
            <a:ext cx="10243232" cy="181428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Строительство многоквартирного дома из 34 студий площадью 970 квадратных метров и 12-ти парковочных мест в городе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Аликанте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814288"/>
            <a:ext cx="10018713" cy="754742"/>
          </a:xfrm>
        </p:spPr>
        <p:txBody>
          <a:bodyPr/>
          <a:lstStyle/>
          <a:p>
            <a:r>
              <a:rPr lang="ru-RU" dirty="0" smtClean="0"/>
              <a:t>Срок реализации проекта – 1,5 года. Стоимость проекта – 1,5 млн Евро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881" y="2569030"/>
            <a:ext cx="7301603" cy="422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4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47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171" y="235857"/>
            <a:ext cx="10334171" cy="169454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Строительство многоквартирного дома площадью 2300 кв. м. на 16 квартир и 20 парковочных мест в Сан Антонио де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Калонж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в 250 метрах от моря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5899" y="1930400"/>
            <a:ext cx="10018713" cy="725713"/>
          </a:xfrm>
        </p:spPr>
        <p:txBody>
          <a:bodyPr/>
          <a:lstStyle/>
          <a:p>
            <a:r>
              <a:rPr lang="ru-RU" dirty="0" smtClean="0"/>
              <a:t>Срок реализации проекта – 1,5 года. Стоимость проекта – 3,15 млн Евро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851" y="2543626"/>
            <a:ext cx="3428319" cy="42558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898" y="2543626"/>
            <a:ext cx="5241588" cy="425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06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46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Опыт инвестиционной деятельности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период с 2008 по 2017 годы нами реализованы 3 проекта строительства многоквартирных жилых комплексов на территории Краснодарского края, а именно: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42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145144"/>
            <a:ext cx="10018713" cy="190137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Предложение инвесторам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5567" y="2696028"/>
            <a:ext cx="10018713" cy="3124201"/>
          </a:xfrm>
        </p:spPr>
        <p:txBody>
          <a:bodyPr>
            <a:noAutofit/>
          </a:bodyPr>
          <a:lstStyle/>
          <a:p>
            <a:r>
              <a:rPr lang="ru-RU" dirty="0" smtClean="0"/>
              <a:t>Мы предлагаем нашим инвесторам высокую расчетную доходность в размере от 20% годовых в Евро</a:t>
            </a:r>
          </a:p>
          <a:p>
            <a:r>
              <a:rPr lang="ru-RU" dirty="0" smtClean="0"/>
              <a:t>Мы постоянно находимся в поиске наиболее выгодных инвестиционных проектов на территории Испании. Мы абсолютно открыты и по запросу предоставим потенциальному инвестору полные расчеты и аналитику по проекту.</a:t>
            </a:r>
          </a:p>
          <a:p>
            <a:r>
              <a:rPr lang="ru-RU" dirty="0" smtClean="0"/>
              <a:t>Мы инвестируем в недвижимость, что делает невозможным потерю денежных средств инвесторами.</a:t>
            </a:r>
          </a:p>
          <a:p>
            <a:r>
              <a:rPr lang="ru-RU" dirty="0" smtClean="0"/>
              <a:t>Реализация строительного проекта происходит в полном соответствии с законодательством Испании.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889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4996" y="0"/>
            <a:ext cx="10018713" cy="1886857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Гарантии инвесторам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2025" y="2173513"/>
            <a:ext cx="10018713" cy="3124201"/>
          </a:xfrm>
        </p:spPr>
        <p:txBody>
          <a:bodyPr/>
          <a:lstStyle/>
          <a:p>
            <a:r>
              <a:rPr lang="ru-RU" dirty="0" smtClean="0"/>
              <a:t>Инвестор в соответствии с размером своего вклада в проект является собственником части компании, на которую оформляются земля и строящиеся объекты, что полностью гарантирует защиту инвестора от потери денежных средств. Инвестор, как собственник (акционер) части компании имеет право на информацию относительно деятельности компании, право учувствовать в управлении и решении ключевых вопросов в бизнесе.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233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3657" y="1"/>
            <a:ext cx="9819366" cy="1436914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ЖК «Сосновый бор» (г. Геленджик, ул. Одесская, 22)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3983" y="1436915"/>
            <a:ext cx="10018713" cy="1161143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Строительство 170-квартирного жилого комплекса общей жилой площадью около 10 000 м кв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657" y="2434353"/>
            <a:ext cx="9492343" cy="442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84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4597" y="0"/>
            <a:ext cx="10018713" cy="1306285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Многоквартирный жилой дом в г. Новороссийск по пер.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Ермацкий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12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4597" y="1306285"/>
            <a:ext cx="10018713" cy="943429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Строительство 28-квартирного дома со встроенными помещениями и паркингом, общей жилой площадью 2100 м кв.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316" y="2249714"/>
            <a:ext cx="3852637" cy="45562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628" y="2249714"/>
            <a:ext cx="3722006" cy="455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39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64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8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1"/>
            <a:ext cx="10018713" cy="13208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Многоквартирный жилой дом в г. Новороссийск, пр-т Дзержинского 221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8171" y="1320801"/>
            <a:ext cx="10029372" cy="1103085"/>
          </a:xfrm>
        </p:spPr>
        <p:txBody>
          <a:bodyPr/>
          <a:lstStyle/>
          <a:p>
            <a:r>
              <a:rPr lang="ru-RU" dirty="0" smtClean="0"/>
              <a:t>Строительство 96-квартирного жилого дома с паркингом и помещениями коммерческого назначения общей площадью 8200 м кв.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706" y="2336802"/>
            <a:ext cx="4072593" cy="45211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186" y="2336802"/>
            <a:ext cx="3949700" cy="452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0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46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1"/>
            <a:ext cx="10018713" cy="1335314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Текущие проекты компании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468" y="1451429"/>
            <a:ext cx="8713675" cy="5406571"/>
          </a:xfrm>
        </p:spPr>
      </p:pic>
    </p:spTree>
    <p:extLst>
      <p:ext uri="{BB962C8B-B14F-4D97-AF65-F5344CB8AC3E}">
        <p14:creationId xmlns:p14="http://schemas.microsoft.com/office/powerpoint/2010/main" val="328991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235</TotalTime>
  <Words>499</Words>
  <Application>Microsoft Office PowerPoint</Application>
  <PresentationFormat>Широкоэкранный</PresentationFormat>
  <Paragraphs>46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Corbel</vt:lpstr>
      <vt:lpstr>Параллакс</vt:lpstr>
      <vt:lpstr>Инвестиции в недвижимость </vt:lpstr>
      <vt:lpstr>Опыт инвестиционной деятельности</vt:lpstr>
      <vt:lpstr>ЖК «Сосновый бор» (г. Геленджик, ул. Одесская, 22)</vt:lpstr>
      <vt:lpstr>Презентация PowerPoint</vt:lpstr>
      <vt:lpstr>Многоквартирный жилой дом в г. Новороссийск по пер. Ермацкий, 12</vt:lpstr>
      <vt:lpstr>Презентация PowerPoint</vt:lpstr>
      <vt:lpstr>Многоквартирный жилой дом в г. Новороссийск, пр-т Дзержинского 221</vt:lpstr>
      <vt:lpstr>Презентация PowerPoint</vt:lpstr>
      <vt:lpstr>Текущие проекты компании</vt:lpstr>
      <vt:lpstr>Строительство частных домов в лучших локациях Подмосковья</vt:lpstr>
      <vt:lpstr>Строительство частных домов в лучших локациях Подмосковья</vt:lpstr>
      <vt:lpstr>Проект строительства в Новой Москве</vt:lpstr>
      <vt:lpstr>Проект строительства в Новой Москве</vt:lpstr>
      <vt:lpstr>Строительство комплекса из 5-ти жилых домов площадью 250 метров каждый в Санта Кристина Д-Аро, Провинция Жирона</vt:lpstr>
      <vt:lpstr>Презентация PowerPoint</vt:lpstr>
      <vt:lpstr>Строительство многоквартирного дома из 34 студий площадью 970 квадратных метров и 12-ти парковочных мест в городе Аликанте</vt:lpstr>
      <vt:lpstr>Презентация PowerPoint</vt:lpstr>
      <vt:lpstr>Строительство многоквартирного дома площадью 2300 кв. м. на 16 квартир и 20 парковочных мест в Сан Антонио де Калонж в 250 метрах от моря</vt:lpstr>
      <vt:lpstr>Презентация PowerPoint</vt:lpstr>
      <vt:lpstr>Предложение инвесторам</vt:lpstr>
      <vt:lpstr>Гарантии инвесторам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24</cp:revision>
  <dcterms:created xsi:type="dcterms:W3CDTF">2020-08-28T08:47:59Z</dcterms:created>
  <dcterms:modified xsi:type="dcterms:W3CDTF">2020-08-28T12:43:59Z</dcterms:modified>
</cp:coreProperties>
</file>