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0" r:id="rId5"/>
    <p:sldId id="262" r:id="rId6"/>
    <p:sldId id="267" r:id="rId7"/>
    <p:sldId id="263" r:id="rId8"/>
    <p:sldId id="259" r:id="rId9"/>
    <p:sldId id="268" r:id="rId10"/>
    <p:sldId id="272" r:id="rId11"/>
    <p:sldId id="274" r:id="rId12"/>
    <p:sldId id="270" r:id="rId13"/>
    <p:sldId id="271" r:id="rId14"/>
    <p:sldId id="273" r:id="rId15"/>
    <p:sldId id="265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howGuides="1">
      <p:cViewPr>
        <p:scale>
          <a:sx n="50" d="100"/>
          <a:sy n="50" d="100"/>
        </p:scale>
        <p:origin x="-1644" y="-648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3461471164509216E-2"/>
          <c:y val="0.10075132713376754"/>
          <c:w val="0.52266965891155304"/>
          <c:h val="0.790847031361771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A0-0D40-8C7F-C02CC93CD49A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A0-0D40-8C7F-C02CC93CD49A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A0-0D40-8C7F-C02CC93CD49A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A0-0D40-8C7F-C02CC93CD49A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A0-0D40-8C7F-C02CC93CD49A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A0-0D40-8C7F-C02CC93CD49A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A0-0D40-8C7F-C02CC93CD49A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6A0-0D40-8C7F-C02CC93CD49A}"/>
              </c:ext>
            </c:extLst>
          </c:dPt>
          <c:dLbls>
            <c:dLbl>
              <c:idx val="1"/>
              <c:layout>
                <c:manualLayout>
                  <c:x val="2.5280408499551571E-3"/>
                  <c:y val="8.797861526297955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A0-0D40-8C7F-C02CC93CD49A}"/>
                </c:ext>
              </c:extLst>
            </c:dLbl>
            <c:dLbl>
              <c:idx val="2"/>
              <c:layout>
                <c:manualLayout>
                  <c:x val="0"/>
                  <c:y val="-4.59018862241632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A0-0D40-8C7F-C02CC93CD49A}"/>
                </c:ext>
              </c:extLst>
            </c:dLbl>
            <c:dLbl>
              <c:idx val="5"/>
              <c:layout>
                <c:manualLayout>
                  <c:x val="-6.3201021248880093E-2"/>
                  <c:y val="2.6776100297428634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A0-0D40-8C7F-C02CC93CD49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легкая атлетика</c:v>
                </c:pt>
                <c:pt idx="1">
                  <c:v>лыжи</c:v>
                </c:pt>
                <c:pt idx="2">
                  <c:v>коньки</c:v>
                </c:pt>
                <c:pt idx="3">
                  <c:v>тяжелая атлетика</c:v>
                </c:pt>
                <c:pt idx="4">
                  <c:v>хоккей</c:v>
                </c:pt>
                <c:pt idx="5">
                  <c:v>шахматы</c:v>
                </c:pt>
                <c:pt idx="6">
                  <c:v>боевые искусства</c:v>
                </c:pt>
                <c:pt idx="7">
                  <c:v>плавание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0.47000000000000008</c:v>
                </c:pt>
                <c:pt idx="1">
                  <c:v>3.0000000000000006E-2</c:v>
                </c:pt>
                <c:pt idx="2">
                  <c:v>3.0000000000000006E-2</c:v>
                </c:pt>
                <c:pt idx="3">
                  <c:v>0.17</c:v>
                </c:pt>
                <c:pt idx="4">
                  <c:v>2.0000000000000014E-2</c:v>
                </c:pt>
                <c:pt idx="5">
                  <c:v>1.0000000000000007E-2</c:v>
                </c:pt>
                <c:pt idx="6">
                  <c:v>0.11000000000000001</c:v>
                </c:pt>
                <c:pt idx="7">
                  <c:v>0.16000000000000003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6A0-0D40-8C7F-C02CC93CD49A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6.9820741971664935E-2"/>
          <c:y val="5.1590901587930435E-2"/>
          <c:w val="0.88501244087970365"/>
          <c:h val="0.8280512363408281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Рейтинг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Adidas Skipping Rope ADRP-11011</c:v>
                </c:pt>
                <c:pt idx="1">
                  <c:v>Oroginal FitTools FT-JR-83</c:v>
                </c:pt>
                <c:pt idx="2">
                  <c:v>Bradex "Контроллер"</c:v>
                </c:pt>
                <c:pt idx="3">
                  <c:v>Indigo 97161 IR</c:v>
                </c:pt>
                <c:pt idx="4">
                  <c:v>Starfit RP-102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4.8</c:v>
                </c:pt>
                <c:pt idx="1">
                  <c:v>4.7</c:v>
                </c:pt>
                <c:pt idx="2">
                  <c:v>4.5999999999999996</c:v>
                </c:pt>
                <c:pt idx="3">
                  <c:v>4.5</c:v>
                </c:pt>
                <c:pt idx="4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95-4F43-8250-D607D2E6AC8A}"/>
            </c:ext>
          </c:extLst>
        </c:ser>
        <c:dLbls/>
        <c:overlap val="100"/>
        <c:axId val="157000448"/>
        <c:axId val="157001984"/>
      </c:barChart>
      <c:catAx>
        <c:axId val="157000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01984"/>
        <c:crosses val="autoZero"/>
        <c:auto val="1"/>
        <c:lblAlgn val="ctr"/>
        <c:lblOffset val="100"/>
      </c:catAx>
      <c:valAx>
        <c:axId val="157001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0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73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4196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4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  <p:sldLayoutId id="214748366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CB4776-0A59-40DE-9753-58874CA11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2" r="30589"/>
          <a:stretch/>
        </p:blipFill>
        <p:spPr>
          <a:xfrm>
            <a:off x="6198165" y="-32544"/>
            <a:ext cx="5993836" cy="6868104"/>
          </a:xfrm>
          <a:prstGeom prst="rect">
            <a:avLst/>
          </a:prstGeo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71700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743815" y="2842458"/>
            <a:ext cx="4399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Cool jump</a:t>
            </a:r>
            <a:endParaRPr lang="ru-RU" sz="6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EDBFC9-96C5-D541-9591-397999134FDB}"/>
              </a:ext>
            </a:extLst>
          </p:cNvPr>
          <p:cNvSpPr txBox="1"/>
          <p:nvPr/>
        </p:nvSpPr>
        <p:spPr>
          <a:xfrm>
            <a:off x="3771" y="5930732"/>
            <a:ext cx="560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gradFill flip="none" rotWithShape="1">
                  <a:gsLst>
                    <a:gs pos="100000">
                      <a:srgbClr val="00B0F0"/>
                    </a:gs>
                    <a:gs pos="0">
                      <a:srgbClr val="0070C0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Скакалка с механизмом скручивания тросика</a:t>
            </a:r>
            <a:endParaRPr lang="en" sz="2000" dirty="0">
              <a:gradFill flip="none" rotWithShape="1">
                <a:gsLst>
                  <a:gs pos="100000">
                    <a:srgbClr val="00B0F0"/>
                  </a:gs>
                  <a:gs pos="0">
                    <a:srgbClr val="0070C0"/>
                  </a:gs>
                </a:gsLst>
                <a:lin ang="0" scaled="1"/>
                <a:tileRect/>
              </a:gra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  <a:p>
            <a:endParaRPr lang="ru-RU" sz="2000" dirty="0"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5E0C35-B4D7-5F4B-990C-7A909FB6C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000" y="95510"/>
            <a:ext cx="6615000" cy="527968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проектирование прессформ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AF799E-64BD-9549-B9DE-3107E9EBBDD6}"/>
              </a:ext>
            </a:extLst>
          </p:cNvPr>
          <p:cNvSpPr txBox="1"/>
          <p:nvPr/>
        </p:nvSpPr>
        <p:spPr>
          <a:xfrm>
            <a:off x="4165" y="623478"/>
            <a:ext cx="9495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Ручка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№1 и №2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материал УПМ.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Две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 в форме.</a:t>
            </a:r>
          </a:p>
          <a:p>
            <a:pPr marL="228600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 Габариты формы ~ 246×246×199 мм. Масса ~ 90 кг.</a:t>
            </a:r>
          </a:p>
          <a:p>
            <a:pPr marL="228600">
              <a:lnSpc>
                <a:spcPct val="150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 СТОИМОСТЬ ПРОЕКТНЫХ РАБОТ - </a:t>
            </a:r>
            <a:r>
              <a:rPr lang="ru-RU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67 000 РУБ</a:t>
            </a:r>
          </a:p>
          <a:p>
            <a:pPr marL="228600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Детали: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Кассета №1; №2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Катушка, Задняя монетка.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УПМ.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детали в одной форме по одному месту на деталь.</a:t>
            </a:r>
          </a:p>
          <a:p>
            <a:pPr marL="228600">
              <a:lnSpc>
                <a:spcPct val="150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Габариты формы ~ 156×156×189 мм. Масса ~ 38 кг. </a:t>
            </a:r>
          </a:p>
          <a:p>
            <a:pPr marL="228600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ПРОЕКТНЫХ РАБОТ - </a:t>
            </a:r>
            <a:r>
              <a:rPr lang="ru-RU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63 000 РУБ</a:t>
            </a:r>
          </a:p>
        </p:txBody>
      </p:sp>
    </p:spTree>
    <p:extLst>
      <p:ext uri="{BB962C8B-B14F-4D97-AF65-F5344CB8AC3E}">
        <p14:creationId xmlns:p14="http://schemas.microsoft.com/office/powerpoint/2010/main" xmlns="" val="198984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16285E-E37D-474A-BF9C-232D78B306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938" y="326178"/>
            <a:ext cx="5625000" cy="5802821"/>
          </a:xfrm>
        </p:spPr>
        <p:txBody>
          <a:bodyPr>
            <a:noAutofit/>
          </a:bodyPr>
          <a:lstStyle/>
          <a:p>
            <a:pPr marL="228600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Детали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Переключатель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Передняя монетка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материал РА6, по одному месту в форме. Дет.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Переключатель оформляется двумя ползунами.</a:t>
            </a:r>
          </a:p>
          <a:p>
            <a:pPr marL="228600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Габариты формы ~ 156×196×248 мм. Масса ~ 62 кг.</a:t>
            </a:r>
          </a:p>
          <a:p>
            <a:pPr marL="228600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ПРОЕКТНЫХ РАБОТ –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77 000 РУБ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E8D864-E90D-4C3E-825C-108DE227AF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pPr marL="228600">
              <a:lnSpc>
                <a:spcPct val="150000"/>
              </a:lnSpc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Дет.</a:t>
            </a:r>
            <a:r>
              <a:rPr lang="en-US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Накладка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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ru-RU" sz="3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– полиуретан литьевой. </a:t>
            </a:r>
            <a:endParaRPr lang="en-US" sz="3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2х местная. Детали оформляются между двух ползунов, на клиновых пуансонах – при съёме сначала выходит клин и сдвигаются к центру половины пуансонов, затем детали снимаются плитой съёма. Литники обрезаются вне формы.</a:t>
            </a:r>
          </a:p>
          <a:p>
            <a:pPr marL="228600">
              <a:lnSpc>
                <a:spcPct val="150000"/>
              </a:lnSpc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4.1. Габариты формы ~ 246×246×425 мм. Масса ~ 205 кг.</a:t>
            </a:r>
          </a:p>
          <a:p>
            <a:pPr marL="228600">
              <a:lnSpc>
                <a:spcPct val="150000"/>
              </a:lnSpc>
            </a:pP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ПРОЕКТНЫХ РАБОТ - </a:t>
            </a:r>
            <a:r>
              <a:rPr lang="ru-RU" sz="3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79 000 РУБ</a:t>
            </a:r>
          </a:p>
          <a:p>
            <a:pPr marL="228600">
              <a:lnSpc>
                <a:spcPct val="150000"/>
              </a:lnSpc>
            </a:pP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сумма: </a:t>
            </a:r>
            <a:r>
              <a:rPr lang="ru-RU" sz="45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286 000 руб.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34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FBE949-7C46-F840-8336-BE2D11390559}"/>
              </a:ext>
            </a:extLst>
          </p:cNvPr>
          <p:cNvSpPr/>
          <p:nvPr/>
        </p:nvSpPr>
        <p:spPr>
          <a:xfrm>
            <a:off x="5440457" y="909000"/>
            <a:ext cx="6096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Ориентировочная стоимость изготовления деталей составит: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Дет. Ручка (УПМ) - 11-13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Дет. Кассета (УПМ) - 2-2,5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Дет. Катушка (УПМ) - 2-2,5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Дет. Монетка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(УПМ) - 2-2,5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Дет. Переключатель (ПА6) - 4,5-5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Дет. Монетка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(ПА6) - 4,5-5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Дет. Накладка (Полиуретан) - 12-14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E6BDBA8-2E3B-EB48-AE6B-2F827B62DB4B}"/>
              </a:ext>
            </a:extLst>
          </p:cNvPr>
          <p:cNvSpPr/>
          <p:nvPr/>
        </p:nvSpPr>
        <p:spPr>
          <a:xfrm>
            <a:off x="191335" y="13371"/>
            <a:ext cx="52243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Ориентировочная стоимость изготовления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прессформ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составит: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П\ф на дет. Ручка 1 и 2 (2 места) - 750-790 тыс. руб.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П\ф на дет Кассета1 и 2\Катушка\Монетка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​ (4 места) - 590-630 тыс. руб.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П\ф на дет. Переключатель\ Монетка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места) - 630-670 тыс. руб.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П\ф на дет. Накладка (2 места) - 690-730 тыс. руб.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СТОИМОСТЬ: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2 660 000 – 2 820 000 РУБ.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B38031-0420-0E43-96EA-6125EB40AF08}"/>
              </a:ext>
            </a:extLst>
          </p:cNvPr>
          <p:cNvSpPr/>
          <p:nvPr/>
        </p:nvSpPr>
        <p:spPr>
          <a:xfrm>
            <a:off x="5421000" y="13371"/>
            <a:ext cx="5142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изготовление изделия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7064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05328-A740-7646-91FA-4EF6FBA9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99" y="144000"/>
            <a:ext cx="5625000" cy="66888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– производство </a:t>
            </a:r>
          </a:p>
        </p:txBody>
      </p:sp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5D0683D-3D8F-46A8-9D7D-7ED4F252C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74000"/>
            <a:ext cx="12191999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75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05328-A740-7646-91FA-4EF6FBA9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16" y="279000"/>
            <a:ext cx="8918983" cy="2070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величина вложений для выпуска первой партии изделия в кол-ве 1000 шт.: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2 897 450 – 3 245 220 руб.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изготовления: 5-7 месяцев.</a:t>
            </a:r>
          </a:p>
        </p:txBody>
      </p:sp>
    </p:spTree>
    <p:extLst>
      <p:ext uri="{BB962C8B-B14F-4D97-AF65-F5344CB8AC3E}">
        <p14:creationId xmlns:p14="http://schemas.microsoft.com/office/powerpoint/2010/main" xmlns="" val="856475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698062-2BF8-4B3B-8D5F-EB0CC7C0F3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" t="547" r="32704" b="4972"/>
          <a:stretch/>
        </p:blipFill>
        <p:spPr>
          <a:xfrm>
            <a:off x="5619915" y="-12210"/>
            <a:ext cx="6622167" cy="6868104"/>
          </a:xfrm>
          <a:prstGeom prst="rect">
            <a:avLst/>
          </a:prstGeo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2454362" y="2842458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СПАСИБО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749652-D235-4987-9144-321D570AE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09363" y="4860015"/>
            <a:ext cx="495000" cy="49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0AA254F-E25B-402D-9D27-724032203A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619364" y="4855944"/>
            <a:ext cx="495000" cy="49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F8219EF-A137-489E-B5C7-869888ED85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429363" y="4855944"/>
            <a:ext cx="495000" cy="495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4A81CC2-69B1-4987-A819-AB811714CD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239363" y="4855944"/>
            <a:ext cx="495000" cy="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24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EBB97FC-C188-4D5D-81E4-2BE2A400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Команда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DE32575-8A42-48DD-BE18-98A1D33F6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Фарид Алиев </a:t>
            </a:r>
          </a:p>
          <a:p>
            <a:endParaRPr lang="ru-RU" dirty="0"/>
          </a:p>
          <a:p>
            <a:r>
              <a:rPr lang="ru-RU" dirty="0"/>
              <a:t>Артем </a:t>
            </a:r>
            <a:r>
              <a:rPr lang="ru-RU" smtClean="0"/>
              <a:t>Колесников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69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859" y="95826"/>
            <a:ext cx="6045213" cy="8951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наша компания?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продаем? 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6000" y="1077914"/>
            <a:ext cx="6045213" cy="2639297"/>
          </a:xfrm>
        </p:spPr>
        <p:txBody>
          <a:bodyPr>
            <a:normAutofit fontScale="70000" lnSpcReduction="20000"/>
          </a:bodyPr>
          <a:lstStyle/>
          <a:p>
            <a:pPr lvl="0" defTabSz="1219169">
              <a:defRPr sz="1800"/>
            </a:pPr>
            <a:r>
              <a:rPr lang="ru-RU" sz="2900" dirty="0"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Наша компания разработала </a:t>
            </a:r>
            <a:r>
              <a:rPr lang="ru-RU" sz="2900" b="1" dirty="0"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новый вариант скакалки</a:t>
            </a:r>
            <a:r>
              <a:rPr lang="ru-RU" sz="2900" dirty="0"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, которая способна решить абсолютно все насущные проблемы, так или иначе связанные с использованием скакалок: постоянное скручивание в узел; отсутствие возможности использования разными возрастными категориями одной скакалки.</a:t>
            </a:r>
            <a:endParaRPr lang="en-US" sz="2900" dirty="0">
              <a:latin typeface="Times New Roman" pitchFamily="18" charset="0"/>
              <a:ea typeface="Open Sans Light"/>
              <a:cs typeface="Times New Roman" pitchFamily="18" charset="0"/>
              <a:sym typeface="Open Sans Light"/>
            </a:endParaRPr>
          </a:p>
          <a:p>
            <a:pPr lvl="0" defTabSz="1219169">
              <a:defRPr sz="1800"/>
            </a:pPr>
            <a:endParaRPr lang="en-US" sz="2900" dirty="0">
              <a:latin typeface="Times New Roman" pitchFamily="18" charset="0"/>
              <a:ea typeface="Open Sans Light"/>
              <a:cs typeface="Times New Roman" pitchFamily="18" charset="0"/>
              <a:sym typeface="Open Sans Light"/>
            </a:endParaRPr>
          </a:p>
          <a:p>
            <a:pPr lvl="0" defTabSz="1219169">
              <a:defRPr sz="1800"/>
            </a:pPr>
            <a:r>
              <a:rPr lang="ru-RU" sz="2900" i="1" dirty="0"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Мы продаем инновационную скакалку, которая сразу же "захватит" рынок.</a:t>
            </a:r>
          </a:p>
          <a:p>
            <a:endParaRPr lang="ru-RU" sz="1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D6734D0-B8C3-4798-A7A1-1A6B0053C46C}"/>
              </a:ext>
            </a:extLst>
          </p:cNvPr>
          <p:cNvSpPr/>
          <p:nvPr/>
        </p:nvSpPr>
        <p:spPr>
          <a:xfrm>
            <a:off x="6370826" y="3994973"/>
            <a:ext cx="4505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Постоянное скручивание в узел;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AF4942B-456E-49C2-896E-2D178C6E578E}"/>
              </a:ext>
            </a:extLst>
          </p:cNvPr>
          <p:cNvSpPr/>
          <p:nvPr/>
        </p:nvSpPr>
        <p:spPr>
          <a:xfrm>
            <a:off x="6360421" y="5039332"/>
            <a:ext cx="506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69">
              <a:defRPr sz="1800"/>
            </a:pPr>
            <a:r>
              <a:rPr lang="ru-RU" sz="2000" dirty="0"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Отсутствие возможности использования разными возрастными категориями одной скакалки.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9A324AC-0710-498D-9B89-070332B665AE}"/>
              </a:ext>
            </a:extLst>
          </p:cNvPr>
          <p:cNvSpPr/>
          <p:nvPr/>
        </p:nvSpPr>
        <p:spPr>
          <a:xfrm rot="2689455">
            <a:off x="5860639" y="3918466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0B219379-28BC-4F58-A12D-861A2FBD1959}"/>
              </a:ext>
            </a:extLst>
          </p:cNvPr>
          <p:cNvSpPr/>
          <p:nvPr/>
        </p:nvSpPr>
        <p:spPr>
          <a:xfrm rot="2689455">
            <a:off x="5879396" y="5242783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33B4D7-55CD-4317-8FCA-5F2A32EA4550}"/>
              </a:ext>
            </a:extLst>
          </p:cNvPr>
          <p:cNvSpPr txBox="1"/>
          <p:nvPr/>
        </p:nvSpPr>
        <p:spPr>
          <a:xfrm>
            <a:off x="5894577" y="52933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B9DAFB-8966-4D24-9310-0BF7DD81B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00" y="321027"/>
            <a:ext cx="4140000" cy="63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5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57" y="3204000"/>
            <a:ext cx="5625000" cy="66888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проблемы: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4EE845B-A861-4D7E-9F25-9688F84C9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7057" y="4014910"/>
            <a:ext cx="5625000" cy="2655297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Скакалка имеет свойство самопроизвольно скручиваться;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 та же скакалка не может быть использована людьми разных возрастных категорий;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большой выбор, скакалки по большей части повторяются по своей «внутренней начинке»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1F63DF3-70BB-4426-9B70-DC5F24836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17" y="604906"/>
            <a:ext cx="5143500" cy="58722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43515BC-D369-4081-9BF4-0300A9451EF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21" r="12520"/>
          <a:stretch/>
        </p:blipFill>
        <p:spPr>
          <a:xfrm>
            <a:off x="8435999" y="187793"/>
            <a:ext cx="3416057" cy="287937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7C6DAE-9CE6-4BC6-9722-6331B00EE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7" r="3247"/>
          <a:stretch>
            <a:fillRect/>
          </a:stretch>
        </p:blipFill>
        <p:spPr>
          <a:xfrm>
            <a:off x="4566000" y="183452"/>
            <a:ext cx="3653247" cy="2931649"/>
          </a:xfrm>
        </p:spPr>
      </p:pic>
    </p:spTree>
    <p:extLst>
      <p:ext uri="{BB962C8B-B14F-4D97-AF65-F5344CB8AC3E}">
        <p14:creationId xmlns:p14="http://schemas.microsoft.com/office/powerpoint/2010/main" xmlns="" val="206841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34" y="56778"/>
            <a:ext cx="6346065" cy="1261869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уникальность продукта?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решается проблема?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335" y="1314449"/>
            <a:ext cx="6132506" cy="1738495"/>
          </a:xfrm>
        </p:spPr>
        <p:txBody>
          <a:bodyPr>
            <a:normAutofit/>
          </a:bodyPr>
          <a:lstStyle/>
          <a:p>
            <a:pPr lvl="0" defTabSz="1219169">
              <a:defRPr sz="1800"/>
            </a:pPr>
            <a:r>
              <a:rPr lang="ru-RU" sz="2000" dirty="0"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Скакалка со встроенным механизмом смотки тросика, представленная снизу, является без преувеличения «новым словом» среди слегка однотипных попыток производителей по обновлению модельного ряда скакалок.</a:t>
            </a:r>
          </a:p>
          <a:p>
            <a:pPr lvl="0" defTabSz="1219169">
              <a:defRPr sz="1800"/>
            </a:pPr>
            <a:endParaRPr lang="ru-RU" dirty="0">
              <a:latin typeface="Times New Roman" pitchFamily="18" charset="0"/>
              <a:ea typeface="Open Sans Light"/>
              <a:cs typeface="Times New Roman" pitchFamily="18" charset="0"/>
              <a:sym typeface="Open Sans Light"/>
            </a:endParaRPr>
          </a:p>
          <a:p>
            <a:pPr lvl="0" defTabSz="1219169">
              <a:defRPr sz="1800"/>
            </a:pPr>
            <a:endParaRPr lang="ru-RU" sz="18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473634" y="1496478"/>
            <a:ext cx="445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69">
              <a:defRPr sz="1800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Механизм автоматической скрутки тросика решает проблему постоянной самопроизвольной смотки в узлы;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DB8A27-0500-444C-9BD0-36FE2B16ACBA}"/>
              </a:ext>
            </a:extLst>
          </p:cNvPr>
          <p:cNvSpPr/>
          <p:nvPr/>
        </p:nvSpPr>
        <p:spPr>
          <a:xfrm>
            <a:off x="7473634" y="2720992"/>
            <a:ext cx="4718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69">
              <a:defRPr sz="1800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Регулировка длины под рост конкретного человека позволяет  расширить границы возрастных категорий потребителей  всего лишь одним продуктом;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754635B-5C8B-4B52-B0CA-94FAFBFF577A}"/>
              </a:ext>
            </a:extLst>
          </p:cNvPr>
          <p:cNvSpPr/>
          <p:nvPr/>
        </p:nvSpPr>
        <p:spPr>
          <a:xfrm>
            <a:off x="7473634" y="4227737"/>
            <a:ext cx="445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Open Sans Light"/>
                <a:cs typeface="Times New Roman" pitchFamily="18" charset="0"/>
                <a:sym typeface="Open Sans Light"/>
              </a:rPr>
              <a:t>Компактность и удобство в использовании;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473634" y="5370365"/>
            <a:ext cx="445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69">
              <a:defRPr sz="1800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Open Sans Light"/>
                <a:cs typeface="Times New Roman" pitchFamily="18" charset="0"/>
                <a:sym typeface="Open Sans Light"/>
              </a:rPr>
              <a:t>Стильный дизайн.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6549378" y="274609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AE90AF-0C49-4E70-801F-C742A62FEB2D}"/>
              </a:ext>
            </a:extLst>
          </p:cNvPr>
          <p:cNvSpPr txBox="1"/>
          <p:nvPr/>
        </p:nvSpPr>
        <p:spPr>
          <a:xfrm>
            <a:off x="6608400" y="282211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49377" y="40506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08399" y="41266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49377" y="534942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08399" y="542543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26CFDB1-E79F-40DF-AA52-A27A139D23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81" b="18281"/>
          <a:stretch>
            <a:fillRect/>
          </a:stretch>
        </p:blipFill>
        <p:spPr>
          <a:xfrm>
            <a:off x="262334" y="3486891"/>
            <a:ext cx="6132507" cy="2925000"/>
          </a:xfrm>
        </p:spPr>
      </p:pic>
    </p:spTree>
    <p:extLst>
      <p:ext uri="{BB962C8B-B14F-4D97-AF65-F5344CB8AC3E}">
        <p14:creationId xmlns:p14="http://schemas.microsoft.com/office/powerpoint/2010/main" xmlns="" val="405279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2" y="97080"/>
            <a:ext cx="3076184" cy="66888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рынка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5349" y="171166"/>
            <a:ext cx="4681065" cy="9445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о целевом рынке</a:t>
            </a:r>
          </a:p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и сегментация рынка</a:t>
            </a:r>
          </a:p>
          <a:p>
            <a:pPr algn="ctr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AC0AD84F-CC1E-F04D-9DB9-E96E3D963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5563849"/>
              </p:ext>
            </p:extLst>
          </p:nvPr>
        </p:nvGraphicFramePr>
        <p:xfrm>
          <a:off x="606000" y="1100411"/>
          <a:ext cx="4681065" cy="293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350BB2ED-33DE-6848-863C-3D9A17387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50645878"/>
              </p:ext>
            </p:extLst>
          </p:nvPr>
        </p:nvGraphicFramePr>
        <p:xfrm>
          <a:off x="6904937" y="1100411"/>
          <a:ext cx="4688019" cy="25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381EE4-B1BA-2442-AA3B-76235710BCD5}"/>
              </a:ext>
            </a:extLst>
          </p:cNvPr>
          <p:cNvSpPr txBox="1"/>
          <p:nvPr/>
        </p:nvSpPr>
        <p:spPr>
          <a:xfrm>
            <a:off x="7215847" y="48890"/>
            <a:ext cx="455791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о трендах целевых сегментов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 целевому сегменту рынка</a:t>
            </a:r>
          </a:p>
          <a:p>
            <a:pPr algn="ctr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D1E0D75-CA87-6841-9BA9-56CC65CDB6A5}"/>
              </a:ext>
            </a:extLst>
          </p:cNvPr>
          <p:cNvSpPr txBox="1"/>
          <p:nvPr/>
        </p:nvSpPr>
        <p:spPr>
          <a:xfrm>
            <a:off x="23852" y="6155059"/>
            <a:ext cx="886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«РИА Новости», количество людей, занимающихся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на 2019 год, составляет 42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57 747 336 чел.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230F51-1139-784A-98E9-AA7BD0DF5DC2}"/>
              </a:ext>
            </a:extLst>
          </p:cNvPr>
          <p:cNvSpPr txBox="1"/>
          <p:nvPr/>
        </p:nvSpPr>
        <p:spPr>
          <a:xfrm>
            <a:off x="606000" y="4247666"/>
            <a:ext cx="79365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используемым снарядом во время разминки в том или ином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 спорта является СКАКАЛКА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26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и чем мы лучше?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34" y="1140015"/>
            <a:ext cx="6706065" cy="149457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Поломка производственного оборудования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процессе эксплуатации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фактор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4598446" y="3008413"/>
            <a:ext cx="3036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Узкоспециализированное производство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12014" y="2917615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Решена самая главная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скакалок - скручивание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293240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300841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3791719" y="293239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50741" y="300841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D6DE32-3CCE-4149-ABB8-85397A1BACD0}"/>
              </a:ext>
            </a:extLst>
          </p:cNvPr>
          <p:cNvSpPr/>
          <p:nvPr/>
        </p:nvSpPr>
        <p:spPr>
          <a:xfrm>
            <a:off x="4582556" y="4291211"/>
            <a:ext cx="264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Стильный внешний вид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10157" y="4294844"/>
            <a:ext cx="3036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в использовании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429620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437221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3801862" y="429620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860884" y="43722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60404" y="5752505"/>
            <a:ext cx="3036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потребителю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570320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D39833-660D-CD4F-A00C-41B2D4ECD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511" y="1335878"/>
            <a:ext cx="5012020" cy="48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40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D2DFA90-1C90-4140-BC6D-B7EC613F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Маркетинговая стратегия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FBE37D6-6A52-46D2-AAC0-28BAE928CE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386" y="1039175"/>
            <a:ext cx="5625000" cy="109426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рынок планируемый в ближайшее время это спортивные магазины, которые имеют бренд качества и готовы сотрудничать. После выход на мировую интернет платформу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CBC501A-34D9-4D1E-BB52-15D476C7DF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 будут покупать именно у нас?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Мобильность;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средств;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Стильный дизайн;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Подобного инновационного решения насущных проблем не придумал никто. Наша команда - люди, активно занимающиеся спортом. Соответственно, мы сами заинтересованы в том, чтобы наша скакалка была полезной и удобной абсолютно для всех.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63F771B-7E2D-4ECA-95B4-D61D44B88705}"/>
              </a:ext>
            </a:extLst>
          </p:cNvPr>
          <p:cNvSpPr/>
          <p:nvPr/>
        </p:nvSpPr>
        <p:spPr>
          <a:xfrm>
            <a:off x="344944" y="3939477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4" name="Арка 23">
            <a:extLst>
              <a:ext uri="{FF2B5EF4-FFF2-40B4-BE49-F238E27FC236}">
                <a16:creationId xmlns:a16="http://schemas.microsoft.com/office/drawing/2014/main" xmlns="" id="{78439D90-653F-4C7B-B6DF-29572F6688D2}"/>
              </a:ext>
            </a:extLst>
          </p:cNvPr>
          <p:cNvSpPr/>
          <p:nvPr/>
        </p:nvSpPr>
        <p:spPr>
          <a:xfrm>
            <a:off x="344944" y="3939477"/>
            <a:ext cx="1260000" cy="126000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D2A4E2AE-1B2C-4AA3-86DE-C7A1CB64AE1F}"/>
              </a:ext>
            </a:extLst>
          </p:cNvPr>
          <p:cNvSpPr/>
          <p:nvPr/>
        </p:nvSpPr>
        <p:spPr>
          <a:xfrm>
            <a:off x="336000" y="239400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rgbClr val="F05323"/>
              </a:solidFill>
            </a:endParaRPr>
          </a:p>
        </p:txBody>
      </p:sp>
      <p:sp>
        <p:nvSpPr>
          <p:cNvPr id="26" name="Арка 25">
            <a:extLst>
              <a:ext uri="{FF2B5EF4-FFF2-40B4-BE49-F238E27FC236}">
                <a16:creationId xmlns:a16="http://schemas.microsoft.com/office/drawing/2014/main" xmlns="" id="{EF82366E-E8A1-48E0-9EE6-EBA448E122B9}"/>
              </a:ext>
            </a:extLst>
          </p:cNvPr>
          <p:cNvSpPr/>
          <p:nvPr/>
        </p:nvSpPr>
        <p:spPr>
          <a:xfrm>
            <a:off x="336000" y="2394000"/>
            <a:ext cx="1260000" cy="126000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61F300-EC05-4C4C-AE96-A6BE1FDA3FAE}"/>
              </a:ext>
            </a:extLst>
          </p:cNvPr>
          <p:cNvSpPr txBox="1"/>
          <p:nvPr/>
        </p:nvSpPr>
        <p:spPr>
          <a:xfrm>
            <a:off x="618006" y="433633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50%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75A6A1C-D4C8-4F2C-8250-AE849CF5DE5E}"/>
              </a:ext>
            </a:extLst>
          </p:cNvPr>
          <p:cNvSpPr txBox="1"/>
          <p:nvPr/>
        </p:nvSpPr>
        <p:spPr>
          <a:xfrm>
            <a:off x="605965" y="279085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25%</a:t>
            </a: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14E4F710-7E38-405C-9728-F93EF9A88E16}"/>
              </a:ext>
            </a:extLst>
          </p:cNvPr>
          <p:cNvSpPr/>
          <p:nvPr/>
        </p:nvSpPr>
        <p:spPr>
          <a:xfrm>
            <a:off x="336000" y="5504718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Арка 29">
            <a:extLst>
              <a:ext uri="{FF2B5EF4-FFF2-40B4-BE49-F238E27FC236}">
                <a16:creationId xmlns:a16="http://schemas.microsoft.com/office/drawing/2014/main" xmlns="" id="{4995313F-EC3F-409C-ABEA-A55F18A8E5DA}"/>
              </a:ext>
            </a:extLst>
          </p:cNvPr>
          <p:cNvSpPr/>
          <p:nvPr/>
        </p:nvSpPr>
        <p:spPr>
          <a:xfrm>
            <a:off x="336000" y="5504718"/>
            <a:ext cx="1260000" cy="126000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DD62DD5-020E-45A2-8253-AD3A0EE3BBD8}"/>
              </a:ext>
            </a:extLst>
          </p:cNvPr>
          <p:cNvSpPr txBox="1"/>
          <p:nvPr/>
        </p:nvSpPr>
        <p:spPr>
          <a:xfrm>
            <a:off x="605964" y="5903885"/>
            <a:ext cx="72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75%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097CE4B-AFFD-4E92-9218-5A324ED50FBB}"/>
              </a:ext>
            </a:extLst>
          </p:cNvPr>
          <p:cNvSpPr/>
          <p:nvPr/>
        </p:nvSpPr>
        <p:spPr>
          <a:xfrm>
            <a:off x="1865962" y="2606193"/>
            <a:ext cx="3723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людей выбрали комфорт;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755AE3B5-E7F3-4FC9-8537-E410932874E7}"/>
              </a:ext>
            </a:extLst>
          </p:cNvPr>
          <p:cNvSpPr/>
          <p:nvPr/>
        </p:nvSpPr>
        <p:spPr>
          <a:xfrm>
            <a:off x="1865963" y="3999148"/>
            <a:ext cx="3723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поняли, что важна экономия средств (так как покупать один и тот же товар разного формата не выгодно)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47ABA9B-5B62-4750-80F6-1FB49939294A}"/>
              </a:ext>
            </a:extLst>
          </p:cNvPr>
          <p:cNvSpPr/>
          <p:nvPr/>
        </p:nvSpPr>
        <p:spPr>
          <a:xfrm>
            <a:off x="1787122" y="5534561"/>
            <a:ext cx="3723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остановились на мобильность (так как это единственный спорт инвентарь, который можно носить с собой)</a:t>
            </a:r>
          </a:p>
        </p:txBody>
      </p:sp>
    </p:spTree>
    <p:extLst>
      <p:ext uri="{BB962C8B-B14F-4D97-AF65-F5344CB8AC3E}">
        <p14:creationId xmlns:p14="http://schemas.microsoft.com/office/powerpoint/2010/main" xmlns="" val="92929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121065" cy="6688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8735" y="2961095"/>
            <a:ext cx="1787651" cy="30102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22053" y="5230769"/>
            <a:ext cx="5625000" cy="170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целой серии скакалок, которая будет подходить по дизайну абсолютно </a:t>
            </a:r>
            <a:r>
              <a:rPr lang="ru-RU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- от мало до велика.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E63940-1751-46EF-93A2-C27AFA91D1C7}"/>
              </a:ext>
            </a:extLst>
          </p:cNvPr>
          <p:cNvSpPr txBox="1"/>
          <p:nvPr/>
        </p:nvSpPr>
        <p:spPr>
          <a:xfrm>
            <a:off x="375415" y="4504973"/>
            <a:ext cx="455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менее важно ?!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9567" y="2978256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64086" y="3340602"/>
            <a:ext cx="4726586" cy="369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модификации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=&gt;продажа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9568" y="3377779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10477" y="1026090"/>
            <a:ext cx="6090852" cy="174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необходимо запустить производство самой обычной скакалки;    Далее после получения чистой прибыли направить ее на развитие внутреннего конструктива скакалки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(*но не изменяя внешний вид - это необходимо в целях экономии на отливке литьевой пресс-формы)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1443D79-DA19-EE40-81E8-38247B337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6135" y="3775456"/>
            <a:ext cx="224103" cy="26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566DB6-47B0-3044-8FD7-4BA1A7E8F6D6}"/>
              </a:ext>
            </a:extLst>
          </p:cNvPr>
          <p:cNvSpPr txBox="1"/>
          <p:nvPr/>
        </p:nvSpPr>
        <p:spPr>
          <a:xfrm>
            <a:off x="978735" y="3719567"/>
            <a:ext cx="4745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рынка сбыта=&gt;модификация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1DF396D-44C9-48F5-A3C7-B38775E1C4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57" r="18057"/>
          <a:stretch>
            <a:fillRect/>
          </a:stretch>
        </p:blipFill>
        <p:spPr>
          <a:xfrm>
            <a:off x="6501329" y="463521"/>
            <a:ext cx="5220737" cy="6127750"/>
          </a:xfrm>
        </p:spPr>
      </p:pic>
    </p:spTree>
    <p:extLst>
      <p:ext uri="{BB962C8B-B14F-4D97-AF65-F5344CB8AC3E}">
        <p14:creationId xmlns:p14="http://schemas.microsoft.com/office/powerpoint/2010/main" xmlns="" val="348286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5E0C35-B4D7-5F4B-990C-7A909FB6C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01" y="864000"/>
            <a:ext cx="4681065" cy="52796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прототипирование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AF799E-64BD-9549-B9DE-3107E9EBBDD6}"/>
              </a:ext>
            </a:extLst>
          </p:cNvPr>
          <p:cNvSpPr txBox="1"/>
          <p:nvPr/>
        </p:nvSpPr>
        <p:spPr>
          <a:xfrm>
            <a:off x="336001" y="1502390"/>
            <a:ext cx="6029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прототипа для сборки первого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(проверка собираемости) -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После проверки собираемости делаем обработку поверхности согласно ТЗ -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 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Изготавливаем комплект силиконовых форм -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40 360 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Литье -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4400 руб.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сумма: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64 760 рублей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406531-B2B6-1248-984B-8332BD8E82E7}"/>
              </a:ext>
            </a:extLst>
          </p:cNvPr>
          <p:cNvSpPr txBox="1"/>
          <p:nvPr/>
        </p:nvSpPr>
        <p:spPr>
          <a:xfrm>
            <a:off x="7190073" y="1579334"/>
            <a:ext cx="430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endParaRPr lang="ru-RU" sz="3600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05AB771D-CE63-469C-850A-C9A66895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4" y="139902"/>
            <a:ext cx="4681065" cy="66888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</a:p>
        </p:txBody>
      </p:sp>
      <p:pic>
        <p:nvPicPr>
          <p:cNvPr id="1026" name="Picture 2" descr="C:\Users\юрист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0075" y="324000"/>
            <a:ext cx="5241925" cy="6138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8116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884</Words>
  <Application>Microsoft Office PowerPoint</Application>
  <PresentationFormat>Произвольный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Что делает наша компания? Что мы продаем? </vt:lpstr>
      <vt:lpstr>Суть проблемы:</vt:lpstr>
      <vt:lpstr>В чем уникальность продукта?  И как решается проблема?</vt:lpstr>
      <vt:lpstr>Объем рынка</vt:lpstr>
      <vt:lpstr>Конкуренция и чем мы лучше?</vt:lpstr>
      <vt:lpstr>Маркетинговая стратегия</vt:lpstr>
      <vt:lpstr>Планируемый результат</vt:lpstr>
      <vt:lpstr>Финансы</vt:lpstr>
      <vt:lpstr>Слайд 10</vt:lpstr>
      <vt:lpstr>Слайд 11</vt:lpstr>
      <vt:lpstr>Слайд 12</vt:lpstr>
      <vt:lpstr>4 этап – производство </vt:lpstr>
      <vt:lpstr>Общая величина вложений для выпуска первой партии изделия в кол-ве 1000 шт.: 2 897 450 – 3 245 220 руб.  Срок изготовления: 5-7 месяцев.</vt:lpstr>
      <vt:lpstr>Слайд 15</vt:lpstr>
      <vt:lpstr>Команда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adminf</cp:lastModifiedBy>
  <cp:revision>56</cp:revision>
  <dcterms:created xsi:type="dcterms:W3CDTF">2020-06-15T10:11:26Z</dcterms:created>
  <dcterms:modified xsi:type="dcterms:W3CDTF">2020-10-06T07:02:48Z</dcterms:modified>
</cp:coreProperties>
</file>