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329" r:id="rId2"/>
    <p:sldId id="328" r:id="rId3"/>
    <p:sldId id="330" r:id="rId4"/>
    <p:sldId id="335" r:id="rId5"/>
    <p:sldId id="321" r:id="rId6"/>
    <p:sldId id="322" r:id="rId7"/>
    <p:sldId id="331" r:id="rId8"/>
    <p:sldId id="332" r:id="rId9"/>
    <p:sldId id="334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7ABAB"/>
    <a:srgbClr val="F7E1E1"/>
    <a:srgbClr val="A50021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-930" y="22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openxmlformats.org/officeDocument/2006/relationships/image" Target="../media/image6.png"/><Relationship Id="rId1" Type="http://schemas.openxmlformats.org/officeDocument/2006/relationships/themeOverride" Target="../theme/themeOverride3.xml"/><Relationship Id="rId5" Type="http://schemas.microsoft.com/office/2011/relationships/chartStyle" Target="style3.xml"/><Relationship Id="rId4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er\AppData\Roaming\Microsoft\Windows\Network%20Shortcuts\&#1041;&#1055;_&#1087;&#1088;&#1080;&#1076;&#1086;&#1088;&#1086;&#1078;&#1085;&#1099;&#1081;%20&#1089;&#1077;&#1088;&#1074;&#1080;&#1089;%20&#1048;&#1053;&#1042;&#1045;&#1057;&#1058;&#1054;&#1056;%20(17.10.23).xlsx" TargetMode="External"/><Relationship Id="rId1" Type="http://schemas.openxmlformats.org/officeDocument/2006/relationships/themeOverride" Target="../theme/themeOverride6.xml"/><Relationship Id="rId5" Type="http://schemas.microsoft.com/office/2011/relationships/chartStyle" Target="style6.xml"/><Relationship Id="rId4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r>
              <a:rPr lang="ru-RU" b="1" dirty="0"/>
              <a:t>Структура вложений</a:t>
            </a:r>
          </a:p>
        </c:rich>
      </c:tx>
      <c:layout>
        <c:manualLayout>
          <c:xMode val="edge"/>
          <c:yMode val="edge"/>
          <c:x val="0.36276181102362209"/>
          <c:y val="2.0371397237317168E-3"/>
        </c:manualLayout>
      </c:layout>
      <c:overlay val="0"/>
      <c:spPr>
        <a:solidFill>
          <a:srgbClr val="00B0F0"/>
        </a:solidFill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32999795388993E-2"/>
          <c:y val="0.20592012244950902"/>
          <c:w val="0.37786537915739865"/>
          <c:h val="0.74259984693811376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2B-44CF-8F12-C0F6A482E59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2B-44CF-8F12-C0F6A482E59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2B-44CF-8F12-C0F6A482E59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3175" cap="flat" cmpd="sng" algn="ctr">
                  <a:solidFill>
                    <a:srgbClr val="808080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('Исходные данные'!$A$39,'Исходные данные'!$A$70,'Исходные данные'!$A$81,'Исходные данные'!$A$92)</c:f>
              <c:strCache>
                <c:ptCount val="3"/>
                <c:pt idx="0">
                  <c:v>Оборудование</c:v>
                </c:pt>
                <c:pt idx="1">
                  <c:v>Строительство (здание)</c:v>
                </c:pt>
                <c:pt idx="2">
                  <c:v>Прочие расходы</c:v>
                </c:pt>
              </c:strCache>
            </c:strRef>
          </c:cat>
          <c:val>
            <c:numRef>
              <c:f>('Исходные данные'!$B$39,'Исходные данные'!$B$70,'Исходные данные'!$B$81,'Исходные данные'!$B$92)</c:f>
              <c:numCache>
                <c:formatCode>#,##0</c:formatCode>
                <c:ptCount val="3"/>
                <c:pt idx="0">
                  <c:v>6436000</c:v>
                </c:pt>
                <c:pt idx="1">
                  <c:v>19286000</c:v>
                </c:pt>
                <c:pt idx="2">
                  <c:v>3480000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52B-44CF-8F12-C0F6A482E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9226727147920557"/>
          <c:y val="0.37467477122286824"/>
          <c:w val="0.4685207786526685"/>
          <c:h val="0.3781512264407923"/>
        </c:manualLayout>
      </c:layout>
      <c:overlay val="0"/>
      <c:spPr>
        <a:solidFill>
          <a:srgbClr val="00B0F0"/>
        </a:solidFill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r>
              <a:rPr lang="ru-RU" b="1" dirty="0"/>
              <a:t>Источники финансирования</a:t>
            </a:r>
          </a:p>
        </c:rich>
      </c:tx>
      <c:layout>
        <c:manualLayout>
          <c:xMode val="edge"/>
          <c:yMode val="edge"/>
          <c:x val="0.32392839661004125"/>
          <c:y val="2.0373171272315043E-3"/>
        </c:manualLayout>
      </c:layout>
      <c:overlay val="0"/>
      <c:spPr>
        <a:solidFill>
          <a:srgbClr val="00B0F0"/>
        </a:solidFill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6543186592693879E-2"/>
          <c:y val="0.20083682008368201"/>
          <c:w val="0.38123752495009983"/>
          <c:h val="0.79916317991631802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2B-47CB-B766-7FC514DD70C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2B-47CB-B766-7FC514DD70C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2B-47CB-B766-7FC514DD70C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2B-47CB-B766-7FC514DD70C9}"/>
              </c:ext>
            </c:extLst>
          </c:dPt>
          <c:dLbls>
            <c:dLbl>
              <c:idx val="0"/>
              <c:layout>
                <c:manualLayout>
                  <c:x val="-6.9002047447820954E-3"/>
                  <c:y val="-0.362863278453829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2B-47CB-B766-7FC514DD70C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2B-47CB-B766-7FC514DD70C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2B-47CB-B766-7FC514DD70C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2B-47CB-B766-7FC514DD70C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3175" cap="flat" cmpd="sng" algn="ctr">
                  <a:solidFill>
                    <a:srgbClr val="808080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'Исходные данные'!$D$38:$G$38</c:f>
              <c:strCache>
                <c:ptCount val="4"/>
                <c:pt idx="0">
                  <c:v>Инвестиционные средства</c:v>
                </c:pt>
                <c:pt idx="1">
                  <c:v>Заемные средства</c:v>
                </c:pt>
                <c:pt idx="2">
                  <c:v>Инвестиции (доля)</c:v>
                </c:pt>
                <c:pt idx="3">
                  <c:v>Гранты, субсидии</c:v>
                </c:pt>
              </c:strCache>
            </c:strRef>
          </c:cat>
          <c:val>
            <c:numRef>
              <c:f>'Исходные данные'!$D$98:$G$98</c:f>
              <c:numCache>
                <c:formatCode>#,##0</c:formatCode>
                <c:ptCount val="4"/>
                <c:pt idx="0">
                  <c:v>29202000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92B-47CB-B766-7FC514DD7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7831851225582576"/>
          <c:y val="0.37007566522803897"/>
          <c:w val="0.38577814901209795"/>
          <c:h val="0.31916357562742675"/>
        </c:manualLayout>
      </c:layout>
      <c:overlay val="0"/>
      <c:spPr>
        <a:solidFill>
          <a:sysClr val="window" lastClr="FFFFFF"/>
        </a:solidFill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32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r>
              <a:rPr lang="ru-RU" b="1" dirty="0"/>
              <a:t>Прогноз выручки, млн. руб.</a:t>
            </a:r>
          </a:p>
        </c:rich>
      </c:tx>
      <c:layout>
        <c:manualLayout>
          <c:xMode val="edge"/>
          <c:yMode val="edge"/>
          <c:x val="0.26517175268542953"/>
          <c:y val="9.4899169632265724E-3"/>
        </c:manualLayout>
      </c:layout>
      <c:overlay val="0"/>
      <c:spPr>
        <a:solidFill>
          <a:srgbClr val="00B0F0"/>
        </a:solidFill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326357814042216E-2"/>
          <c:y val="0.19708465267464342"/>
          <c:w val="0.98423249370388566"/>
          <c:h val="0.620623756550004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'План продаж'!$B$36:$F$36</c:f>
              <c:strCache>
                <c:ptCount val="5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</c:strCache>
            </c:strRef>
          </c:cat>
          <c:val>
            <c:numRef>
              <c:f>'План продаж'!$B$50:$F$50</c:f>
              <c:numCache>
                <c:formatCode>#,##0.0</c:formatCode>
                <c:ptCount val="5"/>
                <c:pt idx="0">
                  <c:v>29.745999999999999</c:v>
                </c:pt>
                <c:pt idx="1">
                  <c:v>33.36</c:v>
                </c:pt>
                <c:pt idx="2">
                  <c:v>33.36</c:v>
                </c:pt>
                <c:pt idx="3">
                  <c:v>33.36</c:v>
                </c:pt>
                <c:pt idx="4">
                  <c:v>33.36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98-4F40-9593-A9DC9FF25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7"/>
        <c:axId val="129063424"/>
        <c:axId val="191888704"/>
      </c:barChart>
      <c:catAx>
        <c:axId val="12906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91888704"/>
        <c:crosses val="autoZero"/>
        <c:auto val="1"/>
        <c:lblAlgn val="ctr"/>
        <c:lblOffset val="100"/>
        <c:tickMarkSkip val="1"/>
        <c:noMultiLvlLbl val="0"/>
      </c:catAx>
      <c:valAx>
        <c:axId val="19188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290634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r>
              <a:rPr lang="ru-RU" b="1"/>
              <a:t>Структура выручки,%</a:t>
            </a:r>
          </a:p>
        </c:rich>
      </c:tx>
      <c:layout>
        <c:manualLayout>
          <c:xMode val="edge"/>
          <c:yMode val="edge"/>
          <c:x val="0.31831745750882268"/>
          <c:y val="2.0369211170779386E-3"/>
        </c:manualLayout>
      </c:layout>
      <c:overlay val="0"/>
      <c:spPr>
        <a:solidFill>
          <a:srgbClr val="00B0F0"/>
        </a:solidFill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608246387939544E-2"/>
          <c:y val="0.18805935796486978"/>
          <c:w val="0.3679500961041437"/>
          <c:h val="0.74014577024025829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CC-4CDC-8E7A-25726F328A5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CC-4CDC-8E7A-25726F328A5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CC-4CDC-8E7A-25726F328A5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3175" cap="flat" cmpd="sng" algn="ctr">
                  <a:solidFill>
                    <a:srgbClr val="808080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'План продаж'!$A$44:$A$48</c:f>
              <c:strCache>
                <c:ptCount val="3"/>
                <c:pt idx="0">
                  <c:v>Услуги СТО</c:v>
                </c:pt>
                <c:pt idx="1">
                  <c:v>Услуги кафе</c:v>
                </c:pt>
                <c:pt idx="2">
                  <c:v>Проживание в отеле </c:v>
                </c:pt>
              </c:strCache>
            </c:strRef>
          </c:cat>
          <c:val>
            <c:numRef>
              <c:f>'План продаж'!$G$44:$G$48</c:f>
              <c:numCache>
                <c:formatCode>#,##0</c:formatCode>
                <c:ptCount val="3"/>
                <c:pt idx="0">
                  <c:v>20545000</c:v>
                </c:pt>
                <c:pt idx="1">
                  <c:v>110943000</c:v>
                </c:pt>
                <c:pt idx="2">
                  <c:v>31698000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CC-4CDC-8E7A-25726F328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5608891224775455"/>
          <c:y val="0.31103621890095928"/>
          <c:w val="0.48380582446314668"/>
          <c:h val="0.47087381385019178"/>
        </c:manualLayout>
      </c:layout>
      <c:overlay val="0"/>
      <c:spPr>
        <a:solidFill>
          <a:sysClr val="window" lastClr="FFFFFF"/>
        </a:solidFill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r>
              <a:rPr lang="ru-RU" b="1"/>
              <a:t>Динамика прибыли и рентабельности</a:t>
            </a:r>
          </a:p>
        </c:rich>
      </c:tx>
      <c:layout>
        <c:manualLayout>
          <c:xMode val="edge"/>
          <c:yMode val="edge"/>
          <c:x val="0.22383591674998873"/>
          <c:y val="1.0203966100915682E-2"/>
        </c:manualLayout>
      </c:layout>
      <c:overlay val="0"/>
      <c:spPr>
        <a:noFill/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1194805194805205E-2"/>
          <c:y val="0.1889346413665505"/>
          <c:w val="0.49633640644165711"/>
          <c:h val="0.653742954261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ОФР!$A$45</c:f>
              <c:strCache>
                <c:ptCount val="1"/>
                <c:pt idx="0">
                  <c:v>Чистая прибыль в млн.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pattFill prst="pct80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" lastClr="FFFFFF">
                    <a:lumMod val="50000"/>
                  </a:sysClr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ОФР!$B$28:$I$28</c:f>
              <c:strCache>
                <c:ptCount val="6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Итого</c:v>
                </c:pt>
              </c:strCache>
            </c:strRef>
          </c:cat>
          <c:val>
            <c:numRef>
              <c:f>ОФР!$B$45:$F$45</c:f>
              <c:numCache>
                <c:formatCode>#,##0.0</c:formatCode>
                <c:ptCount val="5"/>
                <c:pt idx="0">
                  <c:v>6.1012326388888933</c:v>
                </c:pt>
                <c:pt idx="1">
                  <c:v>8.2026143555555624</c:v>
                </c:pt>
                <c:pt idx="2">
                  <c:v>8.2214932888888939</c:v>
                </c:pt>
                <c:pt idx="3">
                  <c:v>8.2403722222222271</c:v>
                </c:pt>
                <c:pt idx="4">
                  <c:v>8.2592511555555621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58-49A9-A96B-0E791BE1E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39888128"/>
        <c:axId val="191888128"/>
      </c:barChart>
      <c:lineChart>
        <c:grouping val="standard"/>
        <c:varyColors val="0"/>
        <c:ser>
          <c:idx val="2"/>
          <c:order val="1"/>
          <c:tx>
            <c:strRef>
              <c:f>ОФР!$A$40</c:f>
              <c:strCache>
                <c:ptCount val="1"/>
                <c:pt idx="0">
                  <c:v>Чистая рентабельность, %</c:v>
                </c:pt>
              </c:strCache>
            </c:strRef>
          </c:tx>
          <c:spPr>
            <a:ln w="19050" cap="rnd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</a:ln>
            <a:effectLst/>
          </c:spPr>
          <c:marker>
            <c:symbol val="circle"/>
            <c:size val="31"/>
            <c:spPr>
              <a:solidFill>
                <a:schemeClr val="bg2"/>
              </a:solidFill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</a:ln>
              <a:effectLst/>
            </c:spPr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758-49A9-A96B-0E791BE1EF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ОФР!$B$28:$I$28</c:f>
              <c:strCache>
                <c:ptCount val="6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Итого</c:v>
                </c:pt>
              </c:strCache>
            </c:strRef>
          </c:cat>
          <c:val>
            <c:numRef>
              <c:f>ОФР!$B$40:$F$40</c:f>
              <c:numCache>
                <c:formatCode>0%</c:formatCode>
                <c:ptCount val="5"/>
                <c:pt idx="0">
                  <c:v>0.20511102800003003</c:v>
                </c:pt>
                <c:pt idx="1">
                  <c:v>0.24588172528643773</c:v>
                </c:pt>
                <c:pt idx="2">
                  <c:v>0.24644764055422347</c:v>
                </c:pt>
                <c:pt idx="3">
                  <c:v>0.24701355582200923</c:v>
                </c:pt>
                <c:pt idx="4">
                  <c:v>0.24757947108979503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758-49A9-A96B-0E791BE1E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89152"/>
        <c:axId val="191229888"/>
      </c:lineChart>
      <c:catAx>
        <c:axId val="13988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91888128"/>
        <c:crosses val="autoZero"/>
        <c:auto val="1"/>
        <c:lblAlgn val="ctr"/>
        <c:lblOffset val="100"/>
        <c:noMultiLvlLbl val="0"/>
      </c:catAx>
      <c:valAx>
        <c:axId val="19188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39888128"/>
        <c:crosses val="autoZero"/>
        <c:crossBetween val="between"/>
      </c:valAx>
      <c:valAx>
        <c:axId val="19122988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39889152"/>
        <c:crosses val="max"/>
        <c:crossBetween val="between"/>
      </c:valAx>
      <c:catAx>
        <c:axId val="139889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22988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6931114193250119"/>
          <c:y val="0.42477432426209882"/>
          <c:w val="0.31959315765141005"/>
          <c:h val="0.2167673251369894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r>
              <a:rPr lang="ru-RU" b="1"/>
              <a:t>Финансовый профиль проекта, руб.</a:t>
            </a:r>
          </a:p>
        </c:rich>
      </c:tx>
      <c:layout>
        <c:manualLayout>
          <c:xMode val="edge"/>
          <c:yMode val="edge"/>
          <c:x val="0.25742650093266645"/>
          <c:y val="1.1799410029498525E-2"/>
        </c:manualLayout>
      </c:layout>
      <c:overlay val="0"/>
      <c:spPr>
        <a:noFill/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3632889262337"/>
          <c:y val="0.13981024111116547"/>
          <c:w val="0.82557090002303923"/>
          <c:h val="0.71940300940643287"/>
        </c:manualLayout>
      </c:layout>
      <c:areaChart>
        <c:grouping val="standard"/>
        <c:varyColors val="0"/>
        <c:ser>
          <c:idx val="0"/>
          <c:order val="0"/>
          <c:tx>
            <c:strRef>
              <c:f>Фин.показатели!$A$12</c:f>
              <c:strCache>
                <c:ptCount val="1"/>
                <c:pt idx="0">
                  <c:v>Денежный поток накопленным итогом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Фин.показатели!$B$8:$BJ$8</c:f>
              <c:strCache>
                <c:ptCount val="61"/>
                <c:pt idx="0">
                  <c:v>0</c:v>
                </c:pt>
                <c:pt idx="1">
                  <c:v>1 мес.</c:v>
                </c:pt>
                <c:pt idx="2">
                  <c:v>2 мес.</c:v>
                </c:pt>
                <c:pt idx="3">
                  <c:v>3 мес.</c:v>
                </c:pt>
                <c:pt idx="4">
                  <c:v>4 мес.</c:v>
                </c:pt>
                <c:pt idx="5">
                  <c:v>5 мес.</c:v>
                </c:pt>
                <c:pt idx="6">
                  <c:v>6 мес.</c:v>
                </c:pt>
                <c:pt idx="7">
                  <c:v>7 мес.</c:v>
                </c:pt>
                <c:pt idx="8">
                  <c:v>8 мес.</c:v>
                </c:pt>
                <c:pt idx="9">
                  <c:v>9 мес.</c:v>
                </c:pt>
                <c:pt idx="10">
                  <c:v>10 мес.</c:v>
                </c:pt>
                <c:pt idx="11">
                  <c:v>11 мес.</c:v>
                </c:pt>
                <c:pt idx="12">
                  <c:v>12 мес.</c:v>
                </c:pt>
                <c:pt idx="13">
                  <c:v>13 мес.</c:v>
                </c:pt>
                <c:pt idx="14">
                  <c:v>14 мес.</c:v>
                </c:pt>
                <c:pt idx="15">
                  <c:v>15 мес.</c:v>
                </c:pt>
                <c:pt idx="16">
                  <c:v>16 мес.</c:v>
                </c:pt>
                <c:pt idx="17">
                  <c:v>17 мес.</c:v>
                </c:pt>
                <c:pt idx="18">
                  <c:v>18 мес.</c:v>
                </c:pt>
                <c:pt idx="19">
                  <c:v>19 мес.</c:v>
                </c:pt>
                <c:pt idx="20">
                  <c:v>20 мес.</c:v>
                </c:pt>
                <c:pt idx="21">
                  <c:v>21 мес.</c:v>
                </c:pt>
                <c:pt idx="22">
                  <c:v>22 мес.</c:v>
                </c:pt>
                <c:pt idx="23">
                  <c:v>23 мес.</c:v>
                </c:pt>
                <c:pt idx="24">
                  <c:v>24 мес.</c:v>
                </c:pt>
                <c:pt idx="25">
                  <c:v>25 мес.</c:v>
                </c:pt>
                <c:pt idx="26">
                  <c:v>26 мес.</c:v>
                </c:pt>
                <c:pt idx="27">
                  <c:v>27 мес.</c:v>
                </c:pt>
                <c:pt idx="28">
                  <c:v>28 мес.</c:v>
                </c:pt>
                <c:pt idx="29">
                  <c:v>29 мес.</c:v>
                </c:pt>
                <c:pt idx="30">
                  <c:v>30 мес.</c:v>
                </c:pt>
                <c:pt idx="31">
                  <c:v>31 мес.</c:v>
                </c:pt>
                <c:pt idx="32">
                  <c:v>32 мес.</c:v>
                </c:pt>
                <c:pt idx="33">
                  <c:v>33 мес.</c:v>
                </c:pt>
                <c:pt idx="34">
                  <c:v>34 мес.</c:v>
                </c:pt>
                <c:pt idx="35">
                  <c:v>35 мес.</c:v>
                </c:pt>
                <c:pt idx="36">
                  <c:v>36 мес.</c:v>
                </c:pt>
                <c:pt idx="37">
                  <c:v>37 мес.</c:v>
                </c:pt>
                <c:pt idx="38">
                  <c:v>38 мес.</c:v>
                </c:pt>
                <c:pt idx="39">
                  <c:v>39 мес.</c:v>
                </c:pt>
                <c:pt idx="40">
                  <c:v>40 мес.</c:v>
                </c:pt>
                <c:pt idx="41">
                  <c:v>41 мес.</c:v>
                </c:pt>
                <c:pt idx="42">
                  <c:v>42 мес.</c:v>
                </c:pt>
                <c:pt idx="43">
                  <c:v>43 мес.</c:v>
                </c:pt>
                <c:pt idx="44">
                  <c:v>44 мес.</c:v>
                </c:pt>
                <c:pt idx="45">
                  <c:v>45 мес.</c:v>
                </c:pt>
                <c:pt idx="46">
                  <c:v>46 мес.</c:v>
                </c:pt>
                <c:pt idx="47">
                  <c:v>47 мес.</c:v>
                </c:pt>
                <c:pt idx="48">
                  <c:v>48 мес.</c:v>
                </c:pt>
                <c:pt idx="49">
                  <c:v>49 мес.</c:v>
                </c:pt>
                <c:pt idx="50">
                  <c:v>50 мес.</c:v>
                </c:pt>
                <c:pt idx="51">
                  <c:v>51 мес.</c:v>
                </c:pt>
                <c:pt idx="52">
                  <c:v>52 мес.</c:v>
                </c:pt>
                <c:pt idx="53">
                  <c:v>53 мес.</c:v>
                </c:pt>
                <c:pt idx="54">
                  <c:v>54 мес.</c:v>
                </c:pt>
                <c:pt idx="55">
                  <c:v>55 мес.</c:v>
                </c:pt>
                <c:pt idx="56">
                  <c:v>56 мес.</c:v>
                </c:pt>
                <c:pt idx="57">
                  <c:v>57 мес.</c:v>
                </c:pt>
                <c:pt idx="58">
                  <c:v>58 мес.</c:v>
                </c:pt>
                <c:pt idx="59">
                  <c:v>59 мес.</c:v>
                </c:pt>
                <c:pt idx="60">
                  <c:v>60 мес.</c:v>
                </c:pt>
              </c:strCache>
            </c:strRef>
          </c:cat>
          <c:val>
            <c:numRef>
              <c:f>Фин.показатели!$B$12:$BJ$12</c:f>
              <c:numCache>
                <c:formatCode>#,##0</c:formatCode>
                <c:ptCount val="61"/>
                <c:pt idx="0">
                  <c:v>-29202000</c:v>
                </c:pt>
                <c:pt idx="1">
                  <c:v>-28991280</c:v>
                </c:pt>
                <c:pt idx="2">
                  <c:v>-23938076.009259257</c:v>
                </c:pt>
                <c:pt idx="3">
                  <c:v>-23553088.138888888</c:v>
                </c:pt>
                <c:pt idx="4">
                  <c:v>-22782180.161111109</c:v>
                </c:pt>
                <c:pt idx="5">
                  <c:v>-21931693.079629626</c:v>
                </c:pt>
                <c:pt idx="6">
                  <c:v>-21160522.89444444</c:v>
                </c:pt>
                <c:pt idx="7">
                  <c:v>-20389221.605555549</c:v>
                </c:pt>
                <c:pt idx="8">
                  <c:v>-19617789.212962955</c:v>
                </c:pt>
                <c:pt idx="9">
                  <c:v>-18846225.716666657</c:v>
                </c:pt>
                <c:pt idx="10">
                  <c:v>-18074531.116666656</c:v>
                </c:pt>
                <c:pt idx="11">
                  <c:v>-17302705.412962951</c:v>
                </c:pt>
                <c:pt idx="12">
                  <c:v>-16530748.605555544</c:v>
                </c:pt>
                <c:pt idx="13">
                  <c:v>-15758660.694444433</c:v>
                </c:pt>
                <c:pt idx="14">
                  <c:v>-14986441.679629618</c:v>
                </c:pt>
                <c:pt idx="15">
                  <c:v>-14214091.5611111</c:v>
                </c:pt>
                <c:pt idx="16">
                  <c:v>-13441610.338888878</c:v>
                </c:pt>
                <c:pt idx="17">
                  <c:v>-12668998.012962952</c:v>
                </c:pt>
                <c:pt idx="18">
                  <c:v>-11896254.583333323</c:v>
                </c:pt>
                <c:pt idx="19">
                  <c:v>-11123380.04999999</c:v>
                </c:pt>
                <c:pt idx="20">
                  <c:v>-10350374.412962953</c:v>
                </c:pt>
                <c:pt idx="21">
                  <c:v>-9577237.672222212</c:v>
                </c:pt>
                <c:pt idx="22">
                  <c:v>-8803969.8277777676</c:v>
                </c:pt>
                <c:pt idx="23">
                  <c:v>-8030570.8796296194</c:v>
                </c:pt>
                <c:pt idx="24">
                  <c:v>-7257040.8277777676</c:v>
                </c:pt>
                <c:pt idx="25">
                  <c:v>-6483379.672222212</c:v>
                </c:pt>
                <c:pt idx="26">
                  <c:v>-5709587.4129629526</c:v>
                </c:pt>
                <c:pt idx="27">
                  <c:v>-4935664.0499999896</c:v>
                </c:pt>
                <c:pt idx="28">
                  <c:v>-4161609.5833333228</c:v>
                </c:pt>
                <c:pt idx="29">
                  <c:v>-3387424.0129629523</c:v>
                </c:pt>
                <c:pt idx="30">
                  <c:v>-2613107.338888878</c:v>
                </c:pt>
                <c:pt idx="31">
                  <c:v>-1838659.5611111</c:v>
                </c:pt>
                <c:pt idx="32">
                  <c:v>-1064080.6796296183</c:v>
                </c:pt>
                <c:pt idx="33">
                  <c:v>-289370.69444443285</c:v>
                </c:pt>
                <c:pt idx="34">
                  <c:v>485470.39444445586</c:v>
                </c:pt>
                <c:pt idx="35">
                  <c:v>1260442.5870370483</c:v>
                </c:pt>
                <c:pt idx="36">
                  <c:v>2035545.8833333445</c:v>
                </c:pt>
                <c:pt idx="37">
                  <c:v>2810780.2833333444</c:v>
                </c:pt>
                <c:pt idx="38">
                  <c:v>3586145.787037048</c:v>
                </c:pt>
                <c:pt idx="39">
                  <c:v>4361642.3944444554</c:v>
                </c:pt>
                <c:pt idx="40">
                  <c:v>5137270.105555566</c:v>
                </c:pt>
                <c:pt idx="41">
                  <c:v>5913028.9203703813</c:v>
                </c:pt>
                <c:pt idx="42">
                  <c:v>6688918.8388889004</c:v>
                </c:pt>
                <c:pt idx="43">
                  <c:v>7464939.8611111231</c:v>
                </c:pt>
                <c:pt idx="44">
                  <c:v>8241091.9870370496</c:v>
                </c:pt>
                <c:pt idx="45">
                  <c:v>9017375.2166666798</c:v>
                </c:pt>
                <c:pt idx="46">
                  <c:v>9793789.5500000119</c:v>
                </c:pt>
                <c:pt idx="47">
                  <c:v>10570334.987037048</c:v>
                </c:pt>
                <c:pt idx="48">
                  <c:v>11347011.527777787</c:v>
                </c:pt>
                <c:pt idx="49">
                  <c:v>12123819.172222231</c:v>
                </c:pt>
                <c:pt idx="50">
                  <c:v>12900757.920370378</c:v>
                </c:pt>
                <c:pt idx="51">
                  <c:v>13677827.772222228</c:v>
                </c:pt>
                <c:pt idx="52">
                  <c:v>14455028.727777783</c:v>
                </c:pt>
                <c:pt idx="53">
                  <c:v>15232360.787037041</c:v>
                </c:pt>
                <c:pt idx="54">
                  <c:v>16009823.950000003</c:v>
                </c:pt>
                <c:pt idx="55">
                  <c:v>16787418.216666669</c:v>
                </c:pt>
                <c:pt idx="56">
                  <c:v>17565143.587037038</c:v>
                </c:pt>
                <c:pt idx="57">
                  <c:v>18343000.061111111</c:v>
                </c:pt>
                <c:pt idx="58">
                  <c:v>19120987.638888888</c:v>
                </c:pt>
                <c:pt idx="59">
                  <c:v>19899106.320370369</c:v>
                </c:pt>
                <c:pt idx="60">
                  <c:v>20677356.105555553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61-41B9-9364-DFC475861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606208"/>
        <c:axId val="145683520"/>
      </c:areaChart>
      <c:catAx>
        <c:axId val="1926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45683520"/>
        <c:crosses val="autoZero"/>
        <c:auto val="1"/>
        <c:lblAlgn val="ctr"/>
        <c:lblOffset val="100"/>
        <c:noMultiLvlLbl val="0"/>
      </c:catAx>
      <c:valAx>
        <c:axId val="14568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9260620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0.24877</cdr:x>
      <cdr:y>0.1416</cdr:y>
    </cdr:from>
    <cdr:to>
      <cdr:x>0.60871</cdr:x>
      <cdr:y>0.44838</cdr:y>
    </cdr:to>
    <cdr:grpSp>
      <cdr:nvGrpSpPr>
        <cdr:cNvPr id="5" name="Группа 4">
          <a:extLst xmlns:a="http://schemas.openxmlformats.org/drawingml/2006/main">
            <a:ext uri="{FF2B5EF4-FFF2-40B4-BE49-F238E27FC236}">
              <a16:creationId xmlns="" xmlns:a16="http://schemas.microsoft.com/office/drawing/2014/main" id="{C4E8C257-51E0-4BF2-86B5-3CE1916173F3}"/>
            </a:ext>
          </a:extLst>
        </cdr:cNvPr>
        <cdr:cNvGrpSpPr/>
      </cdr:nvGrpSpPr>
      <cdr:grpSpPr>
        <a:xfrm xmlns:a="http://schemas.openxmlformats.org/drawingml/2006/main">
          <a:off x="1507024" y="457223"/>
          <a:ext cx="2180480" cy="990585"/>
          <a:chOff x="1464508" y="457196"/>
          <a:chExt cx="2063877" cy="990598"/>
        </a:xfrm>
      </cdr:grpSpPr>
      <cdr:sp macro="" textlink="">
        <cdr:nvSpPr>
          <cdr:cNvPr id="2" name="Прямоугольник 1">
            <a:extLst xmlns:a="http://schemas.openxmlformats.org/drawingml/2006/main">
              <a:ext uri="{FF2B5EF4-FFF2-40B4-BE49-F238E27FC236}">
                <a16:creationId xmlns="" xmlns:a16="http://schemas.microsoft.com/office/drawing/2014/main" id="{F7E0B98F-34A1-4C68-B495-527C087605A1}"/>
              </a:ext>
            </a:extLst>
          </cdr:cNvPr>
          <cdr:cNvSpPr/>
        </cdr:nvSpPr>
        <cdr:spPr>
          <a:xfrm xmlns:a="http://schemas.openxmlformats.org/drawingml/2006/main">
            <a:off x="1464508" y="457196"/>
            <a:ext cx="1714455" cy="5619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r>
              <a:rPr lang="ru-RU" sz="11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проекта</a:t>
            </a:r>
          </a:p>
        </cdr:txBody>
      </cdr:sp>
      <cdr:cxnSp macro="">
        <cdr:nvCxnSpPr>
          <cdr:cNvPr id="4" name="Прямая со стрелкой 3">
            <a:extLst xmlns:a="http://schemas.openxmlformats.org/drawingml/2006/main">
              <a:ext uri="{FF2B5EF4-FFF2-40B4-BE49-F238E27FC236}">
                <a16:creationId xmlns="" xmlns:a16="http://schemas.microsoft.com/office/drawing/2014/main" id="{6130C983-FF50-4712-A83F-6E9EB6E9A96C}"/>
              </a:ext>
            </a:extLst>
          </cdr:cNvPr>
          <cdr:cNvCxnSpPr/>
        </cdr:nvCxnSpPr>
        <cdr:spPr>
          <a:xfrm xmlns:a="http://schemas.openxmlformats.org/drawingml/2006/main">
            <a:off x="2842628" y="657219"/>
            <a:ext cx="685757" cy="790575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tx1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15F9A-1331-47BB-8238-47A2843712C1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D0AB1-E74A-4C62-9B0E-DA477CAB2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6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271" y="758952"/>
            <a:ext cx="7652385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271" y="4800600"/>
            <a:ext cx="7652385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CF13B5EE-B134-46C0-998D-46BC4C85CD2F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E7B7836-5DA3-467C-A7E7-EE29C8900D8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60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57015-77B9-418E-AFBB-8560C9B4D556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96A6C-EBBA-48F7-BE63-4F8A31169D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8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069" y="381000"/>
            <a:ext cx="2012156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125" y="381000"/>
            <a:ext cx="6284119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20886-2167-4CC7-A178-FDFE7D5BD311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85B1A-7A48-42C8-8510-C39039D3785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84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8EA9F-E14A-4343-A3CD-55EE855EE194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74B62-063E-4F9B-A601-064C2750B4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0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71" y="758952"/>
            <a:ext cx="7652385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71" y="4800600"/>
            <a:ext cx="7652385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1CC6C-756A-41F0-A400-64A21E83EC25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FB516-E5AB-47F7-B301-DD22B1C2EB3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709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271" y="1828802"/>
            <a:ext cx="3640455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7765" y="1828802"/>
            <a:ext cx="3640455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FE88A-B946-458C-81AB-ED9DBED3AA20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A30B-7C37-411C-BA1F-25D67AF5DD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0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71" y="1717185"/>
            <a:ext cx="3640455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271" y="2507550"/>
            <a:ext cx="3640455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982718" y="1717185"/>
            <a:ext cx="3645408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7765" y="2507550"/>
            <a:ext cx="3640455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A31DD-A312-4AA1-97BA-88DF3C5CBF0B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DDCC3-2575-400A-A760-2CC5F3CF19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78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836F7-574F-42F2-BCFC-D44AC80B430C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60B8-3C05-45D1-9AC7-435DF7EC80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4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ED454-E98C-4F1A-A362-26B7F8140721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92F78-0160-4A8E-AFE9-FCC940A301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8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2"/>
            <a:ext cx="2600325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717" y="685800"/>
            <a:ext cx="4939242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99736"/>
            <a:ext cx="2600325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C70B9-68BB-49BC-971A-BFB4A88D1A78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55BA7-EE3D-4C97-84E7-F3EECD81FB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32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9175433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257800"/>
            <a:ext cx="8110538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9175433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6108591"/>
            <a:ext cx="8110538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0A0A5C-080F-4A89-BF5D-12FECCBA8AFB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B2C4B-EF94-4951-B2B0-68004D5FCC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0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19711" y="0"/>
            <a:ext cx="79248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271" y="365760"/>
            <a:ext cx="787527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71" y="1828802"/>
            <a:ext cx="698373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563453" y="1032768"/>
            <a:ext cx="1904999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47BA31DD-A312-4AA1-97BA-88DF3C5CBF0B}" type="datetimeFigureOut">
              <a:rPr lang="ru-RU" smtClean="0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725251" y="4080768"/>
            <a:ext cx="3581400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476" y="6172202"/>
            <a:ext cx="74295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17DDCC3-2575-400A-A760-2CC5F3CF19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83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38" y="0"/>
            <a:ext cx="8516362" cy="48635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3209" y="3579179"/>
            <a:ext cx="5604149" cy="279620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2738" y="3985363"/>
            <a:ext cx="5640251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30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БИЗНЕС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62737" y="5082370"/>
            <a:ext cx="4556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</a:t>
            </a:r>
            <a:r>
              <a:rPr lang="en-US" alt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alt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автокомплекса </a:t>
            </a:r>
          </a:p>
          <a:p>
            <a:pPr algn="ctr"/>
            <a:r>
              <a:rPr lang="en-US" alt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cornflower</a:t>
            </a:r>
            <a:r>
              <a:rPr lang="en-US" alt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alt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7F83EF5-6595-4B23-9223-13197E5CC8F7}"/>
              </a:ext>
            </a:extLst>
          </p:cNvPr>
          <p:cNvSpPr/>
          <p:nvPr/>
        </p:nvSpPr>
        <p:spPr>
          <a:xfrm>
            <a:off x="0" y="4704500"/>
            <a:ext cx="9906000" cy="159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42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8" y="337844"/>
            <a:ext cx="5457734" cy="30567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3239" y="1147064"/>
            <a:ext cx="3917889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ПРОЕКТА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A5F97526-8C6B-4E97-A1F1-F47B786ADC9D}"/>
              </a:ext>
            </a:extLst>
          </p:cNvPr>
          <p:cNvSpPr/>
          <p:nvPr/>
        </p:nvSpPr>
        <p:spPr>
          <a:xfrm flipV="1">
            <a:off x="0" y="1866202"/>
            <a:ext cx="7288696" cy="17228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" name="Текст 5">
            <a:extLst>
              <a:ext uri="{FF2B5EF4-FFF2-40B4-BE49-F238E27FC236}">
                <a16:creationId xmlns="" xmlns:a16="http://schemas.microsoft.com/office/drawing/2014/main" id="{CD684B5F-A86B-412C-B487-217EE8FD69D9}"/>
              </a:ext>
            </a:extLst>
          </p:cNvPr>
          <p:cNvSpPr txBox="1">
            <a:spLocks/>
          </p:cNvSpPr>
          <p:nvPr/>
        </p:nvSpPr>
        <p:spPr>
          <a:xfrm>
            <a:off x="1162879" y="5264484"/>
            <a:ext cx="4026286" cy="127488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C20DA2-5EAA-445E-8141-76D71C309C47}"/>
              </a:ext>
            </a:extLst>
          </p:cNvPr>
          <p:cNvSpPr txBox="1"/>
          <p:nvPr/>
        </p:nvSpPr>
        <p:spPr>
          <a:xfrm>
            <a:off x="453239" y="2521855"/>
            <a:ext cx="4026286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Вашему вниманию предлагается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открытия пункта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придорожного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сервиса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"cornflower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C3D7388-1C7E-4D6A-B605-1A76485942CB}"/>
              </a:ext>
            </a:extLst>
          </p:cNvPr>
          <p:cNvSpPr txBox="1"/>
          <p:nvPr/>
        </p:nvSpPr>
        <p:spPr>
          <a:xfrm>
            <a:off x="4237108" y="3736126"/>
            <a:ext cx="4499761" cy="2309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Пункт придорожного сервиса будет включать в себя гостиницу с двухместными номерами,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кафе, парковку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легковых и грузовых автомобилей и станцию техобслуживания.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Территория придорожного сервиса будет обеспечена необходимой инфраструктурой: электро- и водоснабжение, сотовой телефонной связью, системой отопления и пожарной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42495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1524" y="2885368"/>
            <a:ext cx="4354512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300"/>
              </a:spcAft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A5F97526-8C6B-4E97-A1F1-F47B786ADC9D}"/>
              </a:ext>
            </a:extLst>
          </p:cNvPr>
          <p:cNvSpPr/>
          <p:nvPr/>
        </p:nvSpPr>
        <p:spPr>
          <a:xfrm>
            <a:off x="0" y="3526124"/>
            <a:ext cx="3617843" cy="14598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Текст 12">
            <a:extLst>
              <a:ext uri="{FF2B5EF4-FFF2-40B4-BE49-F238E27FC236}">
                <a16:creationId xmlns="" xmlns:a16="http://schemas.microsoft.com/office/drawing/2014/main" id="{839EB202-3D72-4A33-BF8A-DF741F634DCB}"/>
              </a:ext>
            </a:extLst>
          </p:cNvPr>
          <p:cNvSpPr txBox="1">
            <a:spLocks/>
          </p:cNvSpPr>
          <p:nvPr/>
        </p:nvSpPr>
        <p:spPr>
          <a:xfrm>
            <a:off x="5112731" y="1414857"/>
            <a:ext cx="4026286" cy="38692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</a:p>
        </p:txBody>
      </p:sp>
      <p:sp>
        <p:nvSpPr>
          <p:cNvPr id="19" name="Текст 12">
            <a:extLst>
              <a:ext uri="{FF2B5EF4-FFF2-40B4-BE49-F238E27FC236}">
                <a16:creationId xmlns="" xmlns:a16="http://schemas.microsoft.com/office/drawing/2014/main" id="{61A6805A-78CA-4EAA-9CF1-CEA37B02998A}"/>
              </a:ext>
            </a:extLst>
          </p:cNvPr>
          <p:cNvSpPr txBox="1">
            <a:spLocks/>
          </p:cNvSpPr>
          <p:nvPr/>
        </p:nvSpPr>
        <p:spPr>
          <a:xfrm>
            <a:off x="5112731" y="2594123"/>
            <a:ext cx="4026286" cy="38692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  <a:endParaRPr lang="ru-RU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Текст 12">
            <a:extLst>
              <a:ext uri="{FF2B5EF4-FFF2-40B4-BE49-F238E27FC236}">
                <a16:creationId xmlns="" xmlns:a16="http://schemas.microsoft.com/office/drawing/2014/main" id="{55276EB5-F59E-4BD9-84BE-3725A3ADFB9C}"/>
              </a:ext>
            </a:extLst>
          </p:cNvPr>
          <p:cNvSpPr txBox="1">
            <a:spLocks/>
          </p:cNvSpPr>
          <p:nvPr/>
        </p:nvSpPr>
        <p:spPr>
          <a:xfrm>
            <a:off x="5112731" y="3974945"/>
            <a:ext cx="4026286" cy="38692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endParaRPr lang="ru-RU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Текст 12">
            <a:extLst>
              <a:ext uri="{FF2B5EF4-FFF2-40B4-BE49-F238E27FC236}">
                <a16:creationId xmlns="" xmlns:a16="http://schemas.microsoft.com/office/drawing/2014/main" id="{3CF71F4D-0AFD-4965-B0B9-B3549A9CE0D5}"/>
              </a:ext>
            </a:extLst>
          </p:cNvPr>
          <p:cNvSpPr txBox="1">
            <a:spLocks/>
          </p:cNvSpPr>
          <p:nvPr/>
        </p:nvSpPr>
        <p:spPr>
          <a:xfrm>
            <a:off x="5112731" y="5000622"/>
            <a:ext cx="4026286" cy="38692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</a:t>
            </a:r>
            <a:endParaRPr lang="ru-RU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Карта с кнопкой">
            <a:extLst>
              <a:ext uri="{FF2B5EF4-FFF2-40B4-BE49-F238E27FC236}">
                <a16:creationId xmlns="" xmlns:a16="http://schemas.microsoft.com/office/drawing/2014/main" id="{E075FA7B-46F0-4B56-9125-71DBCCE59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2464" y="1247692"/>
            <a:ext cx="639230" cy="639230"/>
          </a:xfrm>
          <a:prstGeom prst="rect">
            <a:avLst/>
          </a:prstGeom>
        </p:spPr>
      </p:pic>
      <p:pic>
        <p:nvPicPr>
          <p:cNvPr id="24" name="Рисунок 23" descr="Тележка">
            <a:extLst>
              <a:ext uri="{FF2B5EF4-FFF2-40B4-BE49-F238E27FC236}">
                <a16:creationId xmlns="" xmlns:a16="http://schemas.microsoft.com/office/drawing/2014/main" id="{8F980538-2AD9-4CB1-9375-78B8C27EA6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1092" y="4826149"/>
            <a:ext cx="665294" cy="665294"/>
          </a:xfrm>
          <a:prstGeom prst="rect">
            <a:avLst/>
          </a:prstGeom>
        </p:spPr>
      </p:pic>
      <p:pic>
        <p:nvPicPr>
          <p:cNvPr id="26" name="Рисунок 25" descr="Пол">
            <a:extLst>
              <a:ext uri="{FF2B5EF4-FFF2-40B4-BE49-F238E27FC236}">
                <a16:creationId xmlns="" xmlns:a16="http://schemas.microsoft.com/office/drawing/2014/main" id="{7FC05FC7-BB33-4635-99B5-9FE1A926B7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2220" y="2520002"/>
            <a:ext cx="524166" cy="5241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64ECA51-E653-473F-A4F7-8C4533050816}"/>
              </a:ext>
            </a:extLst>
          </p:cNvPr>
          <p:cNvSpPr txBox="1"/>
          <p:nvPr/>
        </p:nvSpPr>
        <p:spPr>
          <a:xfrm>
            <a:off x="5112730" y="1780979"/>
            <a:ext cx="4322817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Удобное местоположение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первой линии у Гусинобродского шоссе в 20 км от г. Новосибирска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E60275D-841E-4EEE-83B4-938122895EDF}"/>
              </a:ext>
            </a:extLst>
          </p:cNvPr>
          <p:cNvSpPr txBox="1"/>
          <p:nvPr/>
        </p:nvSpPr>
        <p:spPr>
          <a:xfrm>
            <a:off x="5112730" y="2966285"/>
            <a:ext cx="43228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Целевой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группой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выступят водители грузовых автомобилей, а также водители и пассажиры легковых автомобилей и маршрутных автобусов, проезжающих по трассе, в черте которой будет расположен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автокомплекс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2D8A24A-2EA2-4EED-B4E6-14405870520F}"/>
              </a:ext>
            </a:extLst>
          </p:cNvPr>
          <p:cNvSpPr txBox="1"/>
          <p:nvPr/>
        </p:nvSpPr>
        <p:spPr>
          <a:xfrm>
            <a:off x="5112730" y="4353183"/>
            <a:ext cx="4322817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автокомплексе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будет расположено кафе и гостиница, где гости смогут поесть и отдохнуть с дороги.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94ACEBB-476B-4EA1-9D85-1420FBEEC83A}"/>
              </a:ext>
            </a:extLst>
          </p:cNvPr>
          <p:cNvSpPr txBox="1"/>
          <p:nvPr/>
        </p:nvSpPr>
        <p:spPr>
          <a:xfrm>
            <a:off x="5081694" y="5368863"/>
            <a:ext cx="4322817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станции техобслуживания будет предложен полный спектр услуг для авто.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12729" y="5964527"/>
            <a:ext cx="43228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3494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рабочие места</a:t>
            </a:r>
            <a:endParaRPr lang="ru-RU" b="1" dirty="0">
              <a:solidFill>
                <a:srgbClr val="3494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рамках проекта планируется создание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 рабочих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мест.</a:t>
            </a:r>
          </a:p>
        </p:txBody>
      </p:sp>
    </p:spTree>
    <p:extLst>
      <p:ext uri="{BB962C8B-B14F-4D97-AF65-F5344CB8AC3E}">
        <p14:creationId xmlns:p14="http://schemas.microsoft.com/office/powerpoint/2010/main" val="162001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674996" y="2420680"/>
            <a:ext cx="3917889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A5F97526-8C6B-4E97-A1F1-F47B786ADC9D}"/>
              </a:ext>
            </a:extLst>
          </p:cNvPr>
          <p:cNvSpPr/>
          <p:nvPr/>
        </p:nvSpPr>
        <p:spPr>
          <a:xfrm flipV="1">
            <a:off x="0" y="3117321"/>
            <a:ext cx="9906000" cy="158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" name="Текст 5">
            <a:extLst>
              <a:ext uri="{FF2B5EF4-FFF2-40B4-BE49-F238E27FC236}">
                <a16:creationId xmlns="" xmlns:a16="http://schemas.microsoft.com/office/drawing/2014/main" id="{CD684B5F-A86B-412C-B487-217EE8FD69D9}"/>
              </a:ext>
            </a:extLst>
          </p:cNvPr>
          <p:cNvSpPr txBox="1">
            <a:spLocks/>
          </p:cNvSpPr>
          <p:nvPr/>
        </p:nvSpPr>
        <p:spPr>
          <a:xfrm>
            <a:off x="1162879" y="5264484"/>
            <a:ext cx="4026286" cy="127488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C3D7388-1C7E-4D6A-B605-1A76485942CB}"/>
              </a:ext>
            </a:extLst>
          </p:cNvPr>
          <p:cNvSpPr txBox="1"/>
          <p:nvPr/>
        </p:nvSpPr>
        <p:spPr>
          <a:xfrm>
            <a:off x="5757818" y="3674644"/>
            <a:ext cx="4026286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здание автокомплекса будет арендован земельный участок и построено здание площадью 1200 кв.м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2">
            <a:extLst>
              <a:ext uri="{FF2B5EF4-FFF2-40B4-BE49-F238E27FC236}">
                <a16:creationId xmlns="" xmlns:a16="http://schemas.microsoft.com/office/drawing/2014/main" id="{65FE8AA2-5C47-46D9-B356-0C299635E284}"/>
              </a:ext>
            </a:extLst>
          </p:cNvPr>
          <p:cNvSpPr txBox="1">
            <a:spLocks/>
          </p:cNvSpPr>
          <p:nvPr/>
        </p:nvSpPr>
        <p:spPr>
          <a:xfrm>
            <a:off x="696678" y="4076293"/>
            <a:ext cx="4026286" cy="38692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8" y="921293"/>
            <a:ext cx="4939245" cy="47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8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56365" y="532913"/>
            <a:ext cx="7738503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300"/>
              </a:spcAft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ФИНАНСИРОВАНИИ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5CC6F41-3D78-4AC8-816D-9C033344C66D}"/>
              </a:ext>
            </a:extLst>
          </p:cNvPr>
          <p:cNvSpPr/>
          <p:nvPr/>
        </p:nvSpPr>
        <p:spPr>
          <a:xfrm>
            <a:off x="0" y="1164625"/>
            <a:ext cx="9051235" cy="1186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E714C092-6703-498E-9493-D164CC76F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26021"/>
              </p:ext>
            </p:extLst>
          </p:nvPr>
        </p:nvGraphicFramePr>
        <p:xfrm>
          <a:off x="520341" y="1776004"/>
          <a:ext cx="5436322" cy="9735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740">
                  <a:extLst>
                    <a:ext uri="{9D8B030D-6E8A-4147-A177-3AD203B41FA5}">
                      <a16:colId xmlns="" xmlns:a16="http://schemas.microsoft.com/office/drawing/2014/main" val="3431057500"/>
                    </a:ext>
                  </a:extLst>
                </a:gridCol>
                <a:gridCol w="1957675">
                  <a:extLst>
                    <a:ext uri="{9D8B030D-6E8A-4147-A177-3AD203B41FA5}">
                      <a16:colId xmlns="" xmlns:a16="http://schemas.microsoft.com/office/drawing/2014/main" val="2342570204"/>
                    </a:ext>
                  </a:extLst>
                </a:gridCol>
                <a:gridCol w="686907">
                  <a:extLst>
                    <a:ext uri="{9D8B030D-6E8A-4147-A177-3AD203B41FA5}">
                      <a16:colId xmlns="" xmlns:a16="http://schemas.microsoft.com/office/drawing/2014/main" val="60622532"/>
                    </a:ext>
                  </a:extLst>
                </a:gridCol>
              </a:tblGrid>
              <a:tr h="699253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стоимость проекта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ru-RU" sz="2400" b="1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202 000</a:t>
                      </a:r>
                      <a:endParaRPr lang="ru-RU" sz="2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58027224"/>
                  </a:ext>
                </a:extLst>
              </a:tr>
              <a:tr h="232850"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средства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29 202 000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93062630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1669551A-BBA7-4F91-A761-1E7DDDB3B8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964338"/>
              </p:ext>
            </p:extLst>
          </p:nvPr>
        </p:nvGraphicFramePr>
        <p:xfrm>
          <a:off x="4801826" y="4042799"/>
          <a:ext cx="4848224" cy="249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CC5E211B-F512-4199-8BF5-FEA0AB85E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238230"/>
              </p:ext>
            </p:extLst>
          </p:nvPr>
        </p:nvGraphicFramePr>
        <p:xfrm>
          <a:off x="-309018" y="3018658"/>
          <a:ext cx="6265681" cy="204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496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2447" y="368555"/>
            <a:ext cx="6189662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300"/>
              </a:spcAft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ПО ПРОДАЖАМ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9B5484C-3AC8-4A63-9222-2C5DBAA42424}"/>
              </a:ext>
            </a:extLst>
          </p:cNvPr>
          <p:cNvSpPr/>
          <p:nvPr/>
        </p:nvSpPr>
        <p:spPr>
          <a:xfrm>
            <a:off x="0" y="1025603"/>
            <a:ext cx="9051235" cy="1186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6CF4FFD5-7835-44B5-9D09-00B150693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2552"/>
              </p:ext>
            </p:extLst>
          </p:nvPr>
        </p:nvGraphicFramePr>
        <p:xfrm>
          <a:off x="405278" y="1362562"/>
          <a:ext cx="66040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2326">
                  <a:extLst>
                    <a:ext uri="{9D8B030D-6E8A-4147-A177-3AD203B41FA5}">
                      <a16:colId xmlns="" xmlns:a16="http://schemas.microsoft.com/office/drawing/2014/main" val="1060533690"/>
                    </a:ext>
                  </a:extLst>
                </a:gridCol>
                <a:gridCol w="2881674">
                  <a:extLst>
                    <a:ext uri="{9D8B030D-6E8A-4147-A177-3AD203B41FA5}">
                      <a16:colId xmlns="" xmlns:a16="http://schemas.microsoft.com/office/drawing/2014/main" val="3786932423"/>
                    </a:ext>
                  </a:extLst>
                </a:gridCol>
              </a:tblGrid>
              <a:tr h="430691"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Целевой объем продаж: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r>
                        <a:rPr lang="ru-RU" sz="2400" b="1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720 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усл. в</a:t>
                      </a:r>
                      <a:r>
                        <a:rPr lang="ru-RU" sz="1400" b="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месяц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98205907"/>
                  </a:ext>
                </a:extLst>
              </a:tr>
              <a:tr h="263217"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</a:t>
                      </a:r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усл.</a:t>
                      </a:r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месяц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45596941"/>
                  </a:ext>
                </a:extLst>
              </a:tr>
              <a:tr h="263217"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кафе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64800</a:t>
                      </a:r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</a:t>
                      </a:r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месяц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17792343"/>
                  </a:ext>
                </a:extLst>
              </a:tr>
              <a:tr h="263217"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Проживание</a:t>
                      </a:r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отеле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4320</a:t>
                      </a:r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усл.</a:t>
                      </a:r>
                      <a:r>
                        <a:rPr lang="ru-RU" sz="12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месяц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90691424"/>
                  </a:ext>
                </a:extLst>
              </a:tr>
              <a:tr h="430691"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Начальная загрузка от целевого объема: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48301528"/>
                  </a:ext>
                </a:extLst>
              </a:tr>
              <a:tr h="430691"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выхода на целевые объемы: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97886057"/>
                  </a:ext>
                </a:extLst>
              </a:tr>
              <a:tr h="3445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79510546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8E7F4DB-62D2-4FF2-B488-8DF662E4CC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891286"/>
              </p:ext>
            </p:extLst>
          </p:nvPr>
        </p:nvGraphicFramePr>
        <p:xfrm>
          <a:off x="612447" y="3805447"/>
          <a:ext cx="4949066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DBD8BD80-F2FD-4E89-AD99-04AB80C03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766695"/>
              </p:ext>
            </p:extLst>
          </p:nvPr>
        </p:nvGraphicFramePr>
        <p:xfrm>
          <a:off x="5373768" y="3805447"/>
          <a:ext cx="4547405" cy="220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770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2447" y="368555"/>
            <a:ext cx="6189662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300"/>
              </a:spcAft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РЕЗУЛЬТАТЫ ПРОЕКТА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9B5484C-3AC8-4A63-9222-2C5DBAA42424}"/>
              </a:ext>
            </a:extLst>
          </p:cNvPr>
          <p:cNvSpPr/>
          <p:nvPr/>
        </p:nvSpPr>
        <p:spPr>
          <a:xfrm>
            <a:off x="0" y="1025603"/>
            <a:ext cx="9051235" cy="1186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6C6802F-8450-4A32-BCE1-51D56AF30F3B}"/>
              </a:ext>
            </a:extLst>
          </p:cNvPr>
          <p:cNvSpPr/>
          <p:nvPr/>
        </p:nvSpPr>
        <p:spPr>
          <a:xfrm>
            <a:off x="1615818" y="1425743"/>
            <a:ext cx="6674363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400" b="1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Прогноз отчета о финансовых результатах проекта,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7" y="1801315"/>
            <a:ext cx="9136466" cy="2091563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6CBA80E1-B155-4889-8848-6B31B39FE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384682"/>
              </p:ext>
            </p:extLst>
          </p:nvPr>
        </p:nvGraphicFramePr>
        <p:xfrm>
          <a:off x="1513555" y="4161064"/>
          <a:ext cx="7334250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730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2447" y="368555"/>
            <a:ext cx="7988214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300"/>
              </a:spcAft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ЭФФЕКТИВНОСТЬ ПРОЕКТА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9B5484C-3AC8-4A63-9222-2C5DBAA42424}"/>
              </a:ext>
            </a:extLst>
          </p:cNvPr>
          <p:cNvSpPr/>
          <p:nvPr/>
        </p:nvSpPr>
        <p:spPr>
          <a:xfrm>
            <a:off x="0" y="1025603"/>
            <a:ext cx="9051235" cy="1186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6C6802F-8450-4A32-BCE1-51D56AF30F3B}"/>
              </a:ext>
            </a:extLst>
          </p:cNvPr>
          <p:cNvSpPr/>
          <p:nvPr/>
        </p:nvSpPr>
        <p:spPr>
          <a:xfrm>
            <a:off x="706799" y="1445047"/>
            <a:ext cx="6674363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400" b="1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Срок планирования – 5 лет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6" y="1916907"/>
            <a:ext cx="9420954" cy="1410549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3C8D09A8-A447-4005-9DBC-3FD147B0F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489213"/>
              </p:ext>
            </p:extLst>
          </p:nvPr>
        </p:nvGraphicFramePr>
        <p:xfrm>
          <a:off x="1937497" y="3480318"/>
          <a:ext cx="60579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068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54" y="0"/>
            <a:ext cx="4709624" cy="42277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3209" y="3579179"/>
            <a:ext cx="5604149" cy="279620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2738" y="3985363"/>
            <a:ext cx="5640251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3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7F83EF5-6595-4B23-9223-13197E5CC8F7}"/>
              </a:ext>
            </a:extLst>
          </p:cNvPr>
          <p:cNvSpPr/>
          <p:nvPr/>
        </p:nvSpPr>
        <p:spPr>
          <a:xfrm>
            <a:off x="0" y="4704500"/>
            <a:ext cx="9906000" cy="159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9">
            <a:extLst>
              <a:ext uri="{FF2B5EF4-FFF2-40B4-BE49-F238E27FC236}">
                <a16:creationId xmlns="" xmlns:a16="http://schemas.microsoft.com/office/drawing/2014/main" id="{9C2F9879-1799-4381-9BC8-CD404B7DA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38" y="4977283"/>
            <a:ext cx="458268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Вячеслав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Телефон: 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+7 913 393 64 98</a:t>
            </a:r>
            <a:endParaRPr lang="en-US" altLang="ru-RU" sz="14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Электронная почта: </a:t>
            </a:r>
            <a:r>
              <a:rPr lang="en-US" altLang="ru-RU" sz="140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Vycheslav_30@mail.ru</a:t>
            </a:r>
            <a:endParaRPr lang="en-US" altLang="ru-RU" sz="1400" u="sng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209" y="626154"/>
            <a:ext cx="4953000" cy="17214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Подводя итоги, следует отметить доходность рассматриваемого проекта и перспективность его развития как коммерчески эффективного бизнеса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25481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Вид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19066</TotalTime>
  <Words>317</Words>
  <Application>Microsoft Office PowerPoint</Application>
  <PresentationFormat>Лист A4 (210x297 мм)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Шехурин</dc:creator>
  <cp:lastModifiedBy>Windows</cp:lastModifiedBy>
  <cp:revision>243</cp:revision>
  <dcterms:created xsi:type="dcterms:W3CDTF">2014-08-23T22:09:44Z</dcterms:created>
  <dcterms:modified xsi:type="dcterms:W3CDTF">2023-10-19T13:00:14Z</dcterms:modified>
</cp:coreProperties>
</file>